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ppt/theme/themeOverride2.xml" ContentType="application/vnd.openxmlformats-officedocument.themeOverride+xml"/>
  <Override PartName="/ppt/notesSlides/notesSlide13.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6.xml" ContentType="application/vnd.openxmlformats-officedocument.drawingml.chart+xml"/>
  <Override PartName="/ppt/theme/themeOverride3.xml" ContentType="application/vnd.openxmlformats-officedocument.themeOverride+xml"/>
  <Override PartName="/ppt/charts/chart7.xml" ContentType="application/vnd.openxmlformats-officedocument.drawingml.chart+xml"/>
  <Override PartName="/ppt/theme/themeOverride4.xml" ContentType="application/vnd.openxmlformats-officedocument.themeOverride+xml"/>
  <Override PartName="/ppt/notesSlides/notesSlide16.xml" ContentType="application/vnd.openxmlformats-officedocument.presentationml.notesSlide+xml"/>
  <Override PartName="/ppt/charts/chart8.xml" ContentType="application/vnd.openxmlformats-officedocument.drawingml.chart+xml"/>
  <Override PartName="/ppt/theme/themeOverride5.xml" ContentType="application/vnd.openxmlformats-officedocument.themeOverride+xml"/>
  <Override PartName="/ppt/charts/chart9.xml" ContentType="application/vnd.openxmlformats-officedocument.drawingml.chart+xml"/>
  <Override PartName="/ppt/theme/themeOverride6.xml" ContentType="application/vnd.openxmlformats-officedocument.themeOverr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0.xml" ContentType="application/vnd.openxmlformats-officedocument.drawingml.chart+xml"/>
  <Override PartName="/ppt/theme/themeOverride7.xml" ContentType="application/vnd.openxmlformats-officedocument.themeOverride+xml"/>
  <Override PartName="/ppt/charts/chart11.xml" ContentType="application/vnd.openxmlformats-officedocument.drawingml.chart+xml"/>
  <Override PartName="/ppt/theme/themeOverride8.xml" ContentType="application/vnd.openxmlformats-officedocument.themeOverride+xml"/>
  <Override PartName="/ppt/notesSlides/notesSlide20.xml" ContentType="application/vnd.openxmlformats-officedocument.presentationml.notesSlide+xml"/>
  <Override PartName="/ppt/charts/chart12.xml" ContentType="application/vnd.openxmlformats-officedocument.drawingml.chart+xml"/>
  <Override PartName="/ppt/theme/themeOverride9.xml" ContentType="application/vnd.openxmlformats-officedocument.themeOverride+xml"/>
  <Override PartName="/ppt/charts/chart13.xml" ContentType="application/vnd.openxmlformats-officedocument.drawingml.chart+xml"/>
  <Override PartName="/ppt/theme/themeOverride10.xml" ContentType="application/vnd.openxmlformats-officedocument.themeOverr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2" r:id="rId1"/>
    <p:sldMasterId id="2147483794" r:id="rId2"/>
  </p:sldMasterIdLst>
  <p:notesMasterIdLst>
    <p:notesMasterId r:id="rId29"/>
  </p:notesMasterIdLst>
  <p:sldIdLst>
    <p:sldId id="954" r:id="rId3"/>
    <p:sldId id="1023" r:id="rId4"/>
    <p:sldId id="1024" r:id="rId5"/>
    <p:sldId id="945" r:id="rId6"/>
    <p:sldId id="1070" r:id="rId7"/>
    <p:sldId id="1025" r:id="rId8"/>
    <p:sldId id="1029" r:id="rId9"/>
    <p:sldId id="1032" r:id="rId10"/>
    <p:sldId id="1033" r:id="rId11"/>
    <p:sldId id="1036" r:id="rId12"/>
    <p:sldId id="1038" r:id="rId13"/>
    <p:sldId id="1039" r:id="rId14"/>
    <p:sldId id="1041" r:id="rId15"/>
    <p:sldId id="1059" r:id="rId16"/>
    <p:sldId id="1043" r:id="rId17"/>
    <p:sldId id="1045" r:id="rId18"/>
    <p:sldId id="1048" r:id="rId19"/>
    <p:sldId id="1060" r:id="rId20"/>
    <p:sldId id="1051" r:id="rId21"/>
    <p:sldId id="1052" r:id="rId22"/>
    <p:sldId id="1053" r:id="rId23"/>
    <p:sldId id="1054" r:id="rId24"/>
    <p:sldId id="1061" r:id="rId25"/>
    <p:sldId id="1069" r:id="rId26"/>
    <p:sldId id="1073" r:id="rId27"/>
    <p:sldId id="1071" r:id="rId28"/>
  </p:sldIdLst>
  <p:sldSz cx="9144000" cy="6858000" type="screen4x3"/>
  <p:notesSz cx="7315200" cy="9601200"/>
  <p:custDataLst>
    <p:tags r:id="rId30"/>
  </p:custDataLst>
  <p:defaultTextStyle>
    <a:defPPr>
      <a:defRPr lang="en-US"/>
    </a:defPPr>
    <a:lvl1pPr algn="l" rtl="0" fontAlgn="base">
      <a:spcBef>
        <a:spcPct val="0"/>
      </a:spcBef>
      <a:spcAft>
        <a:spcPct val="0"/>
      </a:spcAft>
      <a:defRPr sz="1400"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sz="1400"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sz="1400"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sz="1400"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sz="1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1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1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1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1400"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3427">
          <p15:clr>
            <a:srgbClr val="A4A3A4"/>
          </p15:clr>
        </p15:guide>
        <p15:guide id="2" orient="horz" pos="1231">
          <p15:clr>
            <a:srgbClr val="A4A3A4"/>
          </p15:clr>
        </p15:guide>
        <p15:guide id="3" orient="horz" pos="2506">
          <p15:clr>
            <a:srgbClr val="A4A3A4"/>
          </p15:clr>
        </p15:guide>
        <p15:guide id="4" orient="horz" pos="3773">
          <p15:clr>
            <a:srgbClr val="A4A3A4"/>
          </p15:clr>
        </p15:guide>
        <p15:guide id="5" orient="horz" pos="4319">
          <p15:clr>
            <a:srgbClr val="A4A3A4"/>
          </p15:clr>
        </p15:guide>
        <p15:guide id="6" orient="horz" pos="1325">
          <p15:clr>
            <a:srgbClr val="A4A3A4"/>
          </p15:clr>
        </p15:guide>
        <p15:guide id="7" orient="horz" pos="4008">
          <p15:clr>
            <a:srgbClr val="A4A3A4"/>
          </p15:clr>
        </p15:guide>
        <p15:guide id="8" orient="horz" pos="2700">
          <p15:clr>
            <a:srgbClr val="A4A3A4"/>
          </p15:clr>
        </p15:guide>
        <p15:guide id="9" orient="horz" pos="3629">
          <p15:clr>
            <a:srgbClr val="A4A3A4"/>
          </p15:clr>
        </p15:guide>
        <p15:guide id="10" orient="horz" pos="1670">
          <p15:clr>
            <a:srgbClr val="A4A3A4"/>
          </p15:clr>
        </p15:guide>
        <p15:guide id="11" pos="2160">
          <p15:clr>
            <a:srgbClr val="A4A3A4"/>
          </p15:clr>
        </p15:guide>
        <p15:guide id="12" pos="180">
          <p15:clr>
            <a:srgbClr val="A4A3A4"/>
          </p15:clr>
        </p15:guide>
        <p15:guide id="13" pos="1872">
          <p15:clr>
            <a:srgbClr val="A4A3A4"/>
          </p15:clr>
        </p15:guide>
        <p15:guide id="14" pos="1660">
          <p15:clr>
            <a:srgbClr val="A4A3A4"/>
          </p15:clr>
        </p15:guide>
        <p15:guide id="15" pos="864">
          <p15:clr>
            <a:srgbClr val="A4A3A4"/>
          </p15:clr>
        </p15:guide>
        <p15:guide id="16" pos="5087">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27B"/>
    <a:srgbClr val="006058"/>
    <a:srgbClr val="00A6A2"/>
    <a:srgbClr val="00A7A0"/>
    <a:srgbClr val="7F7F7F"/>
    <a:srgbClr val="008080"/>
    <a:srgbClr val="00B2EF"/>
    <a:srgbClr val="1A3274"/>
    <a:srgbClr val="006057"/>
    <a:srgbClr val="0094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17" autoAdjust="0"/>
    <p:restoredTop sz="68582" autoAdjust="0"/>
  </p:normalViewPr>
  <p:slideViewPr>
    <p:cSldViewPr>
      <p:cViewPr varScale="1">
        <p:scale>
          <a:sx n="51" d="100"/>
          <a:sy n="51" d="100"/>
        </p:scale>
        <p:origin x="2052" y="66"/>
      </p:cViewPr>
      <p:guideLst>
        <p:guide orient="horz" pos="3427"/>
        <p:guide orient="horz" pos="1231"/>
        <p:guide orient="horz" pos="2506"/>
        <p:guide orient="horz" pos="3773"/>
        <p:guide orient="horz" pos="4319"/>
        <p:guide orient="horz" pos="1325"/>
        <p:guide orient="horz" pos="4008"/>
        <p:guide orient="horz" pos="2700"/>
        <p:guide orient="horz" pos="3629"/>
        <p:guide orient="horz" pos="1670"/>
        <p:guide pos="2160"/>
        <p:guide pos="180"/>
        <p:guide pos="1872"/>
        <p:guide pos="1660"/>
        <p:guide pos="864"/>
        <p:guide pos="5087"/>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3042" y="-96"/>
      </p:cViewPr>
      <p:guideLst>
        <p:guide orient="horz" pos="3024"/>
        <p:guide pos="2304"/>
      </p:guideLst>
    </p:cSldViewPr>
  </p:notesViewPr>
  <p:gridSpacing cx="45720" cy="4572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ags" Target="tags/tag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10.xlsx"/><Relationship Id="rId1" Type="http://schemas.openxmlformats.org/officeDocument/2006/relationships/themeOverride" Target="../theme/themeOverride7.xml"/></Relationships>
</file>

<file path=ppt/charts/_rels/chart11.xml.rels><?xml version="1.0" encoding="UTF-8" standalone="yes"?>
<Relationships xmlns="http://schemas.openxmlformats.org/package/2006/relationships"><Relationship Id="rId2" Type="http://schemas.openxmlformats.org/officeDocument/2006/relationships/package" Target="../embeddings/Microsoft_Excel_Worksheet11.xlsx"/><Relationship Id="rId1" Type="http://schemas.openxmlformats.org/officeDocument/2006/relationships/themeOverride" Target="../theme/themeOverride8.xml"/></Relationships>
</file>

<file path=ppt/charts/_rels/chart12.xml.rels><?xml version="1.0" encoding="UTF-8" standalone="yes"?>
<Relationships xmlns="http://schemas.openxmlformats.org/package/2006/relationships"><Relationship Id="rId2" Type="http://schemas.openxmlformats.org/officeDocument/2006/relationships/package" Target="../embeddings/Microsoft_Excel_Worksheet12.xlsx"/><Relationship Id="rId1" Type="http://schemas.openxmlformats.org/officeDocument/2006/relationships/themeOverride" Target="../theme/themeOverride9.xml"/></Relationships>
</file>

<file path=ppt/charts/_rels/chart13.xml.rels><?xml version="1.0" encoding="UTF-8" standalone="yes"?>
<Relationships xmlns="http://schemas.openxmlformats.org/package/2006/relationships"><Relationship Id="rId2" Type="http://schemas.openxmlformats.org/officeDocument/2006/relationships/package" Target="../embeddings/Microsoft_Excel_Worksheet13.xlsx"/><Relationship Id="rId1" Type="http://schemas.openxmlformats.org/officeDocument/2006/relationships/themeOverride" Target="../theme/themeOverride10.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3.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4.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5.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6.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Column1</c:v>
                </c:pt>
              </c:strCache>
            </c:strRef>
          </c:tx>
          <c:spPr>
            <a:solidFill>
              <a:srgbClr val="00A6A2"/>
            </a:solidFill>
          </c:spPr>
          <c:dPt>
            <c:idx val="0"/>
            <c:bubble3D val="0"/>
            <c:spPr>
              <a:solidFill>
                <a:srgbClr val="006058"/>
              </a:solidFill>
            </c:spPr>
          </c:dPt>
          <c:dPt>
            <c:idx val="1"/>
            <c:bubble3D val="0"/>
            <c:spPr>
              <a:solidFill>
                <a:srgbClr val="00827B"/>
              </a:solidFill>
            </c:spPr>
          </c:dPt>
          <c:dPt>
            <c:idx val="2"/>
            <c:bubble3D val="0"/>
          </c:dPt>
          <c:dLbls>
            <c:dLbl>
              <c:idx val="0"/>
              <c:layout/>
              <c:tx>
                <c:rich>
                  <a:bodyPr/>
                  <a:lstStyle/>
                  <a:p>
                    <a:r>
                      <a:rPr lang="en-US" baseline="0" dirty="0" smtClean="0"/>
                      <a:t>9</a:t>
                    </a:r>
                    <a:r>
                      <a:rPr lang="en-US" baseline="30000" dirty="0" smtClean="0"/>
                      <a:t>%</a:t>
                    </a:r>
                    <a:endParaRPr lang="en-US" baseline="30000" dirty="0"/>
                  </a:p>
                </c:rich>
              </c:tx>
              <c:showLegendKey val="0"/>
              <c:showVal val="0"/>
              <c:showCatName val="1"/>
              <c:showSerName val="0"/>
              <c:showPercent val="1"/>
              <c:showBubbleSize val="0"/>
              <c:extLst>
                <c:ext xmlns:c15="http://schemas.microsoft.com/office/drawing/2012/chart" uri="{CE6537A1-D6FC-4f65-9D91-7224C49458BB}">
                  <c15:layout/>
                </c:ext>
              </c:extLst>
            </c:dLbl>
            <c:dLbl>
              <c:idx val="1"/>
              <c:layout/>
              <c:tx>
                <c:rich>
                  <a:bodyPr/>
                  <a:lstStyle/>
                  <a:p>
                    <a:r>
                      <a:rPr lang="en-US" dirty="0" smtClean="0"/>
                      <a:t>65</a:t>
                    </a:r>
                    <a:r>
                      <a:rPr lang="en-US" baseline="30000" dirty="0" smtClean="0"/>
                      <a:t>%</a:t>
                    </a:r>
                    <a:endParaRPr lang="en-US" baseline="30000" dirty="0"/>
                  </a:p>
                </c:rich>
              </c:tx>
              <c:showLegendKey val="0"/>
              <c:showVal val="0"/>
              <c:showCatName val="1"/>
              <c:showSerName val="0"/>
              <c:showPercent val="1"/>
              <c:showBubbleSize val="0"/>
              <c:extLst>
                <c:ext xmlns:c15="http://schemas.microsoft.com/office/drawing/2012/chart" uri="{CE6537A1-D6FC-4f65-9D91-7224C49458BB}">
                  <c15:layout/>
                </c:ext>
              </c:extLst>
            </c:dLbl>
            <c:dLbl>
              <c:idx val="2"/>
              <c:layout/>
              <c:tx>
                <c:rich>
                  <a:bodyPr/>
                  <a:lstStyle/>
                  <a:p>
                    <a:r>
                      <a:rPr lang="en-US" dirty="0" smtClean="0"/>
                      <a:t>26</a:t>
                    </a:r>
                    <a:r>
                      <a:rPr lang="en-US" baseline="30000" dirty="0" smtClean="0"/>
                      <a:t>%</a:t>
                    </a:r>
                    <a:endParaRPr lang="en-US" baseline="30000" dirty="0"/>
                  </a:p>
                </c:rich>
              </c:tx>
              <c:showLegendKey val="0"/>
              <c:showVal val="0"/>
              <c:showCatName val="1"/>
              <c:showSerName val="0"/>
              <c:showPercent val="1"/>
              <c:showBubbleSize val="0"/>
              <c:extLst>
                <c:ext xmlns:c15="http://schemas.microsoft.com/office/drawing/2012/chart" uri="{CE6537A1-D6FC-4f65-9D91-7224C49458BB}">
                  <c15:layout/>
                </c:ext>
              </c:extLst>
            </c:dLbl>
            <c:spPr>
              <a:noFill/>
              <a:ln>
                <a:noFill/>
              </a:ln>
              <a:effectLst/>
            </c:spPr>
            <c:txPr>
              <a:bodyPr/>
              <a:lstStyle/>
              <a:p>
                <a:pPr>
                  <a:defRPr sz="1399" b="1">
                    <a:solidFill>
                      <a:schemeClr val="bg1"/>
                    </a:solidFill>
                  </a:defRPr>
                </a:pPr>
                <a:endParaRPr lang="en-US"/>
              </a:p>
            </c:txPr>
            <c:showLegendKey val="0"/>
            <c:showVal val="0"/>
            <c:showCatName val="1"/>
            <c:showSerName val="0"/>
            <c:showPercent val="1"/>
            <c:showBubbleSize val="0"/>
            <c:showLeaderLines val="0"/>
            <c:extLst>
              <c:ext xmlns:c15="http://schemas.microsoft.com/office/drawing/2012/chart" uri="{CE6537A1-D6FC-4f65-9D91-7224C49458BB}"/>
            </c:extLst>
          </c:dLbls>
          <c:cat>
            <c:strRef>
              <c:f>Sheet1!$A$2:$A$4</c:f>
              <c:strCache>
                <c:ptCount val="3"/>
                <c:pt idx="0">
                  <c:v>HH</c:v>
                </c:pt>
                <c:pt idx="1">
                  <c:v>Peer</c:v>
                </c:pt>
                <c:pt idx="2">
                  <c:v>LL</c:v>
                </c:pt>
              </c:strCache>
            </c:strRef>
          </c:cat>
          <c:val>
            <c:numRef>
              <c:f>Sheet1!$B$2:$B$4</c:f>
              <c:numCache>
                <c:formatCode>0%</c:formatCode>
                <c:ptCount val="3"/>
                <c:pt idx="0">
                  <c:v>0.09</c:v>
                </c:pt>
                <c:pt idx="1">
                  <c:v>0.65</c:v>
                </c:pt>
                <c:pt idx="2">
                  <c:v>0.26</c:v>
                </c:pt>
              </c:numCache>
            </c:numRef>
          </c:val>
        </c:ser>
        <c:dLbls>
          <c:showLegendKey val="0"/>
          <c:showVal val="0"/>
          <c:showCatName val="1"/>
          <c:showSerName val="0"/>
          <c:showPercent val="1"/>
          <c:showBubbleSize val="0"/>
          <c:showLeaderLines val="0"/>
        </c:dLbls>
        <c:firstSliceAng val="0"/>
        <c:holeSize val="50"/>
      </c:doughnutChart>
      <c:spPr>
        <a:noFill/>
        <a:ln w="25383">
          <a:noFill/>
        </a:ln>
        <a:effectLst/>
        <a:scene3d>
          <a:camera prst="orthographicFront"/>
          <a:lightRig rig="threePt" dir="t"/>
        </a:scene3d>
      </c:spPr>
    </c:plotArea>
    <c:plotVisOnly val="1"/>
    <c:dispBlanksAs val="gap"/>
    <c:showDLblsOverMax val="0"/>
  </c:chart>
  <c:txPr>
    <a:bodyPr/>
    <a:lstStyle/>
    <a:p>
      <a:pPr>
        <a:defRPr sz="1799"/>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9390160085088301"/>
          <c:y val="0"/>
          <c:w val="0.67346646218174799"/>
          <c:h val="0.93328715486429503"/>
        </c:manualLayout>
      </c:layout>
      <c:doughnutChart>
        <c:varyColors val="1"/>
        <c:ser>
          <c:idx val="0"/>
          <c:order val="0"/>
          <c:tx>
            <c:strRef>
              <c:f>Sheet1!$B$1</c:f>
              <c:strCache>
                <c:ptCount val="1"/>
                <c:pt idx="0">
                  <c:v>Column1</c:v>
                </c:pt>
              </c:strCache>
            </c:strRef>
          </c:tx>
          <c:spPr>
            <a:gradFill>
              <a:gsLst>
                <a:gs pos="0">
                  <a:srgbClr val="F14E37"/>
                </a:gs>
                <a:gs pos="50000">
                  <a:srgbClr val="F36C34"/>
                </a:gs>
                <a:gs pos="100000">
                  <a:srgbClr val="F6872E"/>
                </a:gs>
              </a:gsLst>
              <a:lin ang="5400000" scaled="1"/>
            </a:gradFill>
          </c:spPr>
          <c:dPt>
            <c:idx val="0"/>
            <c:bubble3D val="0"/>
            <c:spPr>
              <a:solidFill>
                <a:srgbClr val="00A7A0"/>
              </a:solidFill>
            </c:spPr>
          </c:dPt>
          <c:dPt>
            <c:idx val="1"/>
            <c:bubble3D val="0"/>
            <c:spPr>
              <a:solidFill>
                <a:srgbClr val="7F7F7F">
                  <a:lumMod val="20000"/>
                  <a:lumOff val="80000"/>
                </a:srgbClr>
              </a:solidFill>
            </c:spPr>
          </c:dPt>
          <c:dPt>
            <c:idx val="2"/>
            <c:bubble3D val="0"/>
          </c:dPt>
          <c:dPt>
            <c:idx val="3"/>
            <c:bubble3D val="0"/>
          </c:dPt>
          <c:dPt>
            <c:idx val="4"/>
            <c:bubble3D val="0"/>
          </c:dPt>
          <c:dPt>
            <c:idx val="5"/>
            <c:bubble3D val="0"/>
          </c:dPt>
          <c:dPt>
            <c:idx val="6"/>
            <c:bubble3D val="0"/>
          </c:dPt>
          <c:dPt>
            <c:idx val="7"/>
            <c:bubble3D val="0"/>
          </c:dPt>
          <c:dPt>
            <c:idx val="8"/>
            <c:bubble3D val="0"/>
          </c:dPt>
          <c:cat>
            <c:numRef>
              <c:f>Sheet1!$A$2:$A$10</c:f>
              <c:numCache>
                <c:formatCode>General</c:formatCode>
                <c:ptCount val="9"/>
                <c:pt idx="0">
                  <c:v>59</c:v>
                </c:pt>
                <c:pt idx="1">
                  <c:v>41</c:v>
                </c:pt>
              </c:numCache>
            </c:numRef>
          </c:cat>
          <c:val>
            <c:numRef>
              <c:f>Sheet1!$B$2:$B$10</c:f>
              <c:numCache>
                <c:formatCode>General</c:formatCode>
                <c:ptCount val="9"/>
                <c:pt idx="0">
                  <c:v>82</c:v>
                </c:pt>
                <c:pt idx="1">
                  <c:v>18</c:v>
                </c:pt>
              </c:numCache>
            </c:numRef>
          </c:val>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txPr>
    <a:bodyPr/>
    <a:lstStyle/>
    <a:p>
      <a:pPr>
        <a:defRPr sz="1800"/>
      </a:pPr>
      <a:endParaRPr lang="en-US"/>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9390160085088301"/>
          <c:y val="0"/>
          <c:w val="0.67346646218174799"/>
          <c:h val="0.93328715486429503"/>
        </c:manualLayout>
      </c:layout>
      <c:doughnutChart>
        <c:varyColors val="1"/>
        <c:ser>
          <c:idx val="0"/>
          <c:order val="0"/>
          <c:tx>
            <c:strRef>
              <c:f>Sheet1!$B$1</c:f>
              <c:strCache>
                <c:ptCount val="1"/>
                <c:pt idx="0">
                  <c:v>Column1</c:v>
                </c:pt>
              </c:strCache>
            </c:strRef>
          </c:tx>
          <c:spPr>
            <a:gradFill>
              <a:gsLst>
                <a:gs pos="42000">
                  <a:srgbClr val="66B547"/>
                </a:gs>
                <a:gs pos="0">
                  <a:srgbClr val="009750"/>
                </a:gs>
                <a:gs pos="100000">
                  <a:srgbClr val="8DC63E"/>
                </a:gs>
              </a:gsLst>
              <a:lin ang="5400000" scaled="1"/>
            </a:gradFill>
          </c:spPr>
          <c:dPt>
            <c:idx val="0"/>
            <c:bubble3D val="0"/>
            <c:spPr>
              <a:solidFill>
                <a:srgbClr val="00827B"/>
              </a:solidFill>
            </c:spPr>
          </c:dPt>
          <c:dPt>
            <c:idx val="1"/>
            <c:bubble3D val="0"/>
            <c:spPr>
              <a:solidFill>
                <a:srgbClr val="808080">
                  <a:lumMod val="20000"/>
                  <a:lumOff val="80000"/>
                </a:srgbClr>
              </a:solidFill>
            </c:spPr>
          </c:dPt>
          <c:dPt>
            <c:idx val="2"/>
            <c:bubble3D val="0"/>
          </c:dPt>
          <c:dPt>
            <c:idx val="3"/>
            <c:bubble3D val="0"/>
          </c:dPt>
          <c:dPt>
            <c:idx val="4"/>
            <c:bubble3D val="0"/>
          </c:dPt>
          <c:dPt>
            <c:idx val="5"/>
            <c:bubble3D val="0"/>
          </c:dPt>
          <c:dPt>
            <c:idx val="6"/>
            <c:bubble3D val="0"/>
          </c:dPt>
          <c:dPt>
            <c:idx val="7"/>
            <c:bubble3D val="0"/>
          </c:dPt>
          <c:dPt>
            <c:idx val="8"/>
            <c:bubble3D val="0"/>
          </c:dPt>
          <c:cat>
            <c:numRef>
              <c:f>Sheet1!$A$2:$A$10</c:f>
              <c:numCache>
                <c:formatCode>General</c:formatCode>
                <c:ptCount val="9"/>
                <c:pt idx="0">
                  <c:v>31</c:v>
                </c:pt>
                <c:pt idx="1">
                  <c:v>69</c:v>
                </c:pt>
              </c:numCache>
            </c:numRef>
          </c:cat>
          <c:val>
            <c:numRef>
              <c:f>Sheet1!$B$2:$B$10</c:f>
              <c:numCache>
                <c:formatCode>General</c:formatCode>
                <c:ptCount val="9"/>
                <c:pt idx="0">
                  <c:v>69</c:v>
                </c:pt>
                <c:pt idx="1">
                  <c:v>31</c:v>
                </c:pt>
              </c:numCache>
            </c:numRef>
          </c:val>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txPr>
    <a:bodyPr/>
    <a:lstStyle/>
    <a:p>
      <a:pPr>
        <a:defRPr sz="1800"/>
      </a:pPr>
      <a:endParaRPr lang="en-US"/>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9390160085088301"/>
          <c:y val="0"/>
          <c:w val="0.67346646218174799"/>
          <c:h val="0.93328715486429503"/>
        </c:manualLayout>
      </c:layout>
      <c:doughnutChart>
        <c:varyColors val="1"/>
        <c:ser>
          <c:idx val="0"/>
          <c:order val="0"/>
          <c:tx>
            <c:strRef>
              <c:f>Sheet1!$B$1</c:f>
              <c:strCache>
                <c:ptCount val="1"/>
                <c:pt idx="0">
                  <c:v>Column1</c:v>
                </c:pt>
              </c:strCache>
            </c:strRef>
          </c:tx>
          <c:spPr>
            <a:gradFill>
              <a:gsLst>
                <a:gs pos="0">
                  <a:srgbClr val="F14E37"/>
                </a:gs>
                <a:gs pos="50000">
                  <a:srgbClr val="F36C34"/>
                </a:gs>
                <a:gs pos="100000">
                  <a:srgbClr val="F6872E"/>
                </a:gs>
              </a:gsLst>
              <a:lin ang="5400000" scaled="1"/>
            </a:gradFill>
          </c:spPr>
          <c:dPt>
            <c:idx val="0"/>
            <c:bubble3D val="0"/>
            <c:spPr>
              <a:solidFill>
                <a:srgbClr val="00A7A0"/>
              </a:solidFill>
            </c:spPr>
          </c:dPt>
          <c:dPt>
            <c:idx val="1"/>
            <c:bubble3D val="0"/>
            <c:spPr>
              <a:solidFill>
                <a:srgbClr val="7F7F7F">
                  <a:lumMod val="20000"/>
                  <a:lumOff val="80000"/>
                </a:srgbClr>
              </a:solidFill>
            </c:spPr>
          </c:dPt>
          <c:dPt>
            <c:idx val="2"/>
            <c:bubble3D val="0"/>
          </c:dPt>
          <c:dPt>
            <c:idx val="3"/>
            <c:bubble3D val="0"/>
          </c:dPt>
          <c:dPt>
            <c:idx val="4"/>
            <c:bubble3D val="0"/>
          </c:dPt>
          <c:dPt>
            <c:idx val="5"/>
            <c:bubble3D val="0"/>
          </c:dPt>
          <c:dPt>
            <c:idx val="6"/>
            <c:bubble3D val="0"/>
          </c:dPt>
          <c:dPt>
            <c:idx val="7"/>
            <c:bubble3D val="0"/>
          </c:dPt>
          <c:dPt>
            <c:idx val="8"/>
            <c:bubble3D val="0"/>
          </c:dPt>
          <c:cat>
            <c:numRef>
              <c:f>Sheet1!$A$2:$A$10</c:f>
              <c:numCache>
                <c:formatCode>General</c:formatCode>
                <c:ptCount val="9"/>
                <c:pt idx="0">
                  <c:v>59</c:v>
                </c:pt>
                <c:pt idx="1">
                  <c:v>41</c:v>
                </c:pt>
              </c:numCache>
            </c:numRef>
          </c:cat>
          <c:val>
            <c:numRef>
              <c:f>Sheet1!$B$2:$B$10</c:f>
              <c:numCache>
                <c:formatCode>General</c:formatCode>
                <c:ptCount val="9"/>
                <c:pt idx="0">
                  <c:v>91</c:v>
                </c:pt>
                <c:pt idx="1">
                  <c:v>9</c:v>
                </c:pt>
              </c:numCache>
            </c:numRef>
          </c:val>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txPr>
    <a:bodyPr/>
    <a:lstStyle/>
    <a:p>
      <a:pPr>
        <a:defRPr sz="1800"/>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9390160085088301"/>
          <c:y val="0"/>
          <c:w val="0.67346646218174799"/>
          <c:h val="0.93328715486429503"/>
        </c:manualLayout>
      </c:layout>
      <c:doughnutChart>
        <c:varyColors val="1"/>
        <c:ser>
          <c:idx val="0"/>
          <c:order val="0"/>
          <c:tx>
            <c:strRef>
              <c:f>Sheet1!$B$1</c:f>
              <c:strCache>
                <c:ptCount val="1"/>
                <c:pt idx="0">
                  <c:v>Column1</c:v>
                </c:pt>
              </c:strCache>
            </c:strRef>
          </c:tx>
          <c:spPr>
            <a:gradFill>
              <a:gsLst>
                <a:gs pos="42000">
                  <a:srgbClr val="66B547"/>
                </a:gs>
                <a:gs pos="0">
                  <a:srgbClr val="009750"/>
                </a:gs>
                <a:gs pos="100000">
                  <a:srgbClr val="8DC63E"/>
                </a:gs>
              </a:gsLst>
              <a:lin ang="5400000" scaled="1"/>
            </a:gradFill>
          </c:spPr>
          <c:dPt>
            <c:idx val="0"/>
            <c:bubble3D val="0"/>
            <c:spPr>
              <a:solidFill>
                <a:srgbClr val="00827B"/>
              </a:solidFill>
            </c:spPr>
          </c:dPt>
          <c:dPt>
            <c:idx val="1"/>
            <c:bubble3D val="0"/>
            <c:spPr>
              <a:solidFill>
                <a:srgbClr val="808080">
                  <a:lumMod val="20000"/>
                  <a:lumOff val="80000"/>
                </a:srgbClr>
              </a:solidFill>
            </c:spPr>
          </c:dPt>
          <c:dPt>
            <c:idx val="2"/>
            <c:bubble3D val="0"/>
          </c:dPt>
          <c:dPt>
            <c:idx val="3"/>
            <c:bubble3D val="0"/>
          </c:dPt>
          <c:dPt>
            <c:idx val="4"/>
            <c:bubble3D val="0"/>
          </c:dPt>
          <c:dPt>
            <c:idx val="5"/>
            <c:bubble3D val="0"/>
          </c:dPt>
          <c:dPt>
            <c:idx val="6"/>
            <c:bubble3D val="0"/>
          </c:dPt>
          <c:dPt>
            <c:idx val="7"/>
            <c:bubble3D val="0"/>
          </c:dPt>
          <c:dPt>
            <c:idx val="8"/>
            <c:bubble3D val="0"/>
          </c:dPt>
          <c:cat>
            <c:numRef>
              <c:f>Sheet1!$A$2:$A$10</c:f>
              <c:numCache>
                <c:formatCode>General</c:formatCode>
                <c:ptCount val="9"/>
                <c:pt idx="0">
                  <c:v>31</c:v>
                </c:pt>
                <c:pt idx="1">
                  <c:v>69</c:v>
                </c:pt>
              </c:numCache>
            </c:numRef>
          </c:cat>
          <c:val>
            <c:numRef>
              <c:f>Sheet1!$B$2:$B$10</c:f>
              <c:numCache>
                <c:formatCode>General</c:formatCode>
                <c:ptCount val="9"/>
                <c:pt idx="0">
                  <c:v>81</c:v>
                </c:pt>
                <c:pt idx="1">
                  <c:v>19</c:v>
                </c:pt>
              </c:numCache>
            </c:numRef>
          </c:val>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txPr>
    <a:bodyPr/>
    <a:lstStyle/>
    <a:p>
      <a:pPr>
        <a:defRPr sz="1800"/>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9390160085088301"/>
          <c:y val="0"/>
          <c:w val="0.67346646218174799"/>
          <c:h val="0.93328715486429503"/>
        </c:manualLayout>
      </c:layout>
      <c:doughnutChart>
        <c:varyColors val="1"/>
        <c:ser>
          <c:idx val="0"/>
          <c:order val="0"/>
          <c:tx>
            <c:strRef>
              <c:f>Sheet1!$B$1</c:f>
              <c:strCache>
                <c:ptCount val="1"/>
                <c:pt idx="0">
                  <c:v>Column1</c:v>
                </c:pt>
              </c:strCache>
            </c:strRef>
          </c:tx>
          <c:spPr>
            <a:gradFill>
              <a:gsLst>
                <a:gs pos="0">
                  <a:srgbClr val="F14E37"/>
                </a:gs>
                <a:gs pos="50000">
                  <a:srgbClr val="F36C34"/>
                </a:gs>
                <a:gs pos="100000">
                  <a:srgbClr val="F6872E"/>
                </a:gs>
              </a:gsLst>
              <a:lin ang="5400000" scaled="1"/>
            </a:gradFill>
          </c:spPr>
          <c:dPt>
            <c:idx val="0"/>
            <c:bubble3D val="0"/>
            <c:spPr>
              <a:solidFill>
                <a:srgbClr val="00A7A0"/>
              </a:solidFill>
            </c:spPr>
          </c:dPt>
          <c:dPt>
            <c:idx val="1"/>
            <c:bubble3D val="0"/>
            <c:spPr>
              <a:solidFill>
                <a:srgbClr val="7F7F7F">
                  <a:lumMod val="20000"/>
                  <a:lumOff val="80000"/>
                </a:srgbClr>
              </a:solidFill>
            </c:spPr>
          </c:dPt>
          <c:dPt>
            <c:idx val="2"/>
            <c:bubble3D val="0"/>
          </c:dPt>
          <c:dPt>
            <c:idx val="3"/>
            <c:bubble3D val="0"/>
          </c:dPt>
          <c:dPt>
            <c:idx val="4"/>
            <c:bubble3D val="0"/>
          </c:dPt>
          <c:dPt>
            <c:idx val="5"/>
            <c:bubble3D val="0"/>
          </c:dPt>
          <c:dPt>
            <c:idx val="6"/>
            <c:bubble3D val="0"/>
          </c:dPt>
          <c:dPt>
            <c:idx val="7"/>
            <c:bubble3D val="0"/>
          </c:dPt>
          <c:dPt>
            <c:idx val="8"/>
            <c:bubble3D val="0"/>
          </c:dPt>
          <c:cat>
            <c:numRef>
              <c:f>Sheet1!$A$2:$A$10</c:f>
              <c:numCache>
                <c:formatCode>General</c:formatCode>
                <c:ptCount val="9"/>
                <c:pt idx="0">
                  <c:v>59</c:v>
                </c:pt>
                <c:pt idx="1">
                  <c:v>41</c:v>
                </c:pt>
              </c:numCache>
            </c:numRef>
          </c:cat>
          <c:val>
            <c:numRef>
              <c:f>Sheet1!$B$2:$B$10</c:f>
              <c:numCache>
                <c:formatCode>General</c:formatCode>
                <c:ptCount val="9"/>
                <c:pt idx="0">
                  <c:v>59</c:v>
                </c:pt>
                <c:pt idx="1">
                  <c:v>41</c:v>
                </c:pt>
              </c:numCache>
            </c:numRef>
          </c:val>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txPr>
    <a:bodyPr/>
    <a:lstStyle/>
    <a:p>
      <a:pPr>
        <a:defRPr sz="1800"/>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9390160085088301"/>
          <c:y val="0"/>
          <c:w val="0.67346646218174799"/>
          <c:h val="0.93328715486429503"/>
        </c:manualLayout>
      </c:layout>
      <c:doughnutChart>
        <c:varyColors val="1"/>
        <c:ser>
          <c:idx val="0"/>
          <c:order val="0"/>
          <c:tx>
            <c:strRef>
              <c:f>Sheet1!$B$1</c:f>
              <c:strCache>
                <c:ptCount val="1"/>
                <c:pt idx="0">
                  <c:v>Column1</c:v>
                </c:pt>
              </c:strCache>
            </c:strRef>
          </c:tx>
          <c:spPr>
            <a:gradFill>
              <a:gsLst>
                <a:gs pos="42000">
                  <a:srgbClr val="66B547"/>
                </a:gs>
                <a:gs pos="0">
                  <a:srgbClr val="009750"/>
                </a:gs>
                <a:gs pos="100000">
                  <a:srgbClr val="8DC63E"/>
                </a:gs>
              </a:gsLst>
              <a:lin ang="5400000" scaled="1"/>
            </a:gradFill>
          </c:spPr>
          <c:dPt>
            <c:idx val="0"/>
            <c:bubble3D val="0"/>
            <c:spPr>
              <a:solidFill>
                <a:srgbClr val="00827B"/>
              </a:solidFill>
            </c:spPr>
          </c:dPt>
          <c:dPt>
            <c:idx val="1"/>
            <c:bubble3D val="0"/>
            <c:spPr>
              <a:solidFill>
                <a:srgbClr val="808080">
                  <a:lumMod val="20000"/>
                  <a:lumOff val="80000"/>
                </a:srgbClr>
              </a:solidFill>
            </c:spPr>
          </c:dPt>
          <c:dPt>
            <c:idx val="2"/>
            <c:bubble3D val="0"/>
          </c:dPt>
          <c:dPt>
            <c:idx val="3"/>
            <c:bubble3D val="0"/>
          </c:dPt>
          <c:dPt>
            <c:idx val="4"/>
            <c:bubble3D val="0"/>
          </c:dPt>
          <c:dPt>
            <c:idx val="5"/>
            <c:bubble3D val="0"/>
          </c:dPt>
          <c:dPt>
            <c:idx val="6"/>
            <c:bubble3D val="0"/>
          </c:dPt>
          <c:dPt>
            <c:idx val="7"/>
            <c:bubble3D val="0"/>
          </c:dPt>
          <c:dPt>
            <c:idx val="8"/>
            <c:bubble3D val="0"/>
          </c:dPt>
          <c:cat>
            <c:numRef>
              <c:f>Sheet1!$A$2:$A$10</c:f>
              <c:numCache>
                <c:formatCode>General</c:formatCode>
                <c:ptCount val="9"/>
                <c:pt idx="0">
                  <c:v>31</c:v>
                </c:pt>
                <c:pt idx="1">
                  <c:v>69</c:v>
                </c:pt>
              </c:numCache>
            </c:numRef>
          </c:cat>
          <c:val>
            <c:numRef>
              <c:f>Sheet1!$B$2:$B$10</c:f>
              <c:numCache>
                <c:formatCode>General</c:formatCode>
                <c:ptCount val="9"/>
                <c:pt idx="0">
                  <c:v>31</c:v>
                </c:pt>
                <c:pt idx="1">
                  <c:v>69</c:v>
                </c:pt>
              </c:numCache>
            </c:numRef>
          </c:val>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txPr>
    <a:bodyPr/>
    <a:lstStyle/>
    <a:p>
      <a:pPr>
        <a:defRPr sz="1800"/>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Column1</c:v>
                </c:pt>
              </c:strCache>
            </c:strRef>
          </c:tx>
          <c:spPr>
            <a:solidFill>
              <a:srgbClr val="24AFE5"/>
            </a:solidFill>
            <a:ln w="25395">
              <a:noFill/>
            </a:ln>
          </c:spPr>
          <c:dPt>
            <c:idx val="0"/>
            <c:bubble3D val="0"/>
            <c:spPr>
              <a:solidFill>
                <a:srgbClr val="00A7A0"/>
              </a:solidFill>
              <a:ln w="25395">
                <a:noFill/>
              </a:ln>
            </c:spPr>
          </c:dPt>
          <c:dPt>
            <c:idx val="1"/>
            <c:bubble3D val="0"/>
            <c:spPr>
              <a:solidFill>
                <a:srgbClr val="E5E5E5"/>
              </a:solidFill>
              <a:ln w="25395">
                <a:noFill/>
              </a:ln>
            </c:spPr>
          </c:dPt>
          <c:dPt>
            <c:idx val="2"/>
            <c:bubble3D val="0"/>
            <c:spPr>
              <a:solidFill>
                <a:srgbClr val="0072A2"/>
              </a:solidFill>
              <a:ln w="25395">
                <a:noFill/>
              </a:ln>
            </c:spPr>
          </c:dPt>
          <c:dPt>
            <c:idx val="3"/>
            <c:bubble3D val="0"/>
            <c:spPr>
              <a:solidFill>
                <a:srgbClr val="005784"/>
              </a:solidFill>
              <a:ln w="25395">
                <a:noFill/>
              </a:ln>
            </c:spPr>
          </c:dPt>
          <c:cat>
            <c:numRef>
              <c:f>Sheet1!$A$2:$A$5</c:f>
              <c:numCache>
                <c:formatCode>General</c:formatCode>
                <c:ptCount val="4"/>
                <c:pt idx="0">
                  <c:v>50</c:v>
                </c:pt>
                <c:pt idx="1">
                  <c:v>50</c:v>
                </c:pt>
              </c:numCache>
            </c:numRef>
          </c:cat>
          <c:val>
            <c:numRef>
              <c:f>Sheet1!$B$2:$B$5</c:f>
              <c:numCache>
                <c:formatCode>General</c:formatCode>
                <c:ptCount val="4"/>
                <c:pt idx="0">
                  <c:v>49</c:v>
                </c:pt>
                <c:pt idx="1">
                  <c:v>51</c:v>
                </c:pt>
              </c:numCache>
            </c:numRef>
          </c:val>
        </c:ser>
        <c:dLbls>
          <c:showLegendKey val="0"/>
          <c:showVal val="0"/>
          <c:showCatName val="0"/>
          <c:showSerName val="0"/>
          <c:showPercent val="0"/>
          <c:showBubbleSize val="0"/>
          <c:showLeaderLines val="1"/>
        </c:dLbls>
        <c:firstSliceAng val="0"/>
        <c:holeSize val="50"/>
      </c:doughnutChart>
      <c:spPr>
        <a:noFill/>
        <a:ln w="25395">
          <a:noFill/>
        </a:ln>
      </c:spPr>
    </c:plotArea>
    <c:plotVisOnly val="1"/>
    <c:dispBlanksAs val="gap"/>
    <c:showDLblsOverMax val="0"/>
  </c:chart>
  <c:spPr>
    <a:noFill/>
    <a:ln>
      <a:noFill/>
    </a:ln>
  </c:spPr>
  <c:txPr>
    <a:bodyPr/>
    <a:lstStyle/>
    <a:p>
      <a:pPr>
        <a:defRPr sz="1800" b="0" i="0" u="none" strike="noStrike" baseline="0">
          <a:solidFill>
            <a:srgbClr val="000000"/>
          </a:solidFill>
          <a:latin typeface="Helv"/>
          <a:ea typeface="Helv"/>
          <a:cs typeface="Helv"/>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Column1</c:v>
                </c:pt>
              </c:strCache>
            </c:strRef>
          </c:tx>
          <c:spPr>
            <a:solidFill>
              <a:srgbClr val="0090C4"/>
            </a:solidFill>
            <a:ln w="25354">
              <a:noFill/>
            </a:ln>
          </c:spPr>
          <c:dPt>
            <c:idx val="0"/>
            <c:bubble3D val="0"/>
            <c:spPr>
              <a:solidFill>
                <a:srgbClr val="00827B"/>
              </a:solidFill>
              <a:ln w="25354">
                <a:noFill/>
              </a:ln>
            </c:spPr>
          </c:dPt>
          <c:dPt>
            <c:idx val="1"/>
            <c:bubble3D val="0"/>
            <c:spPr>
              <a:solidFill>
                <a:srgbClr val="E5E5E5"/>
              </a:solidFill>
              <a:ln w="25354">
                <a:noFill/>
              </a:ln>
            </c:spPr>
          </c:dPt>
          <c:dPt>
            <c:idx val="2"/>
            <c:bubble3D val="0"/>
          </c:dPt>
          <c:dPt>
            <c:idx val="3"/>
            <c:bubble3D val="0"/>
          </c:dPt>
          <c:cat>
            <c:numRef>
              <c:f>Sheet1!$A$2:$A$5</c:f>
              <c:numCache>
                <c:formatCode>General</c:formatCode>
                <c:ptCount val="4"/>
                <c:pt idx="0">
                  <c:v>43</c:v>
                </c:pt>
                <c:pt idx="1">
                  <c:v>57</c:v>
                </c:pt>
              </c:numCache>
            </c:numRef>
          </c:cat>
          <c:val>
            <c:numRef>
              <c:f>Sheet1!$B$2:$B$5</c:f>
              <c:numCache>
                <c:formatCode>General</c:formatCode>
                <c:ptCount val="4"/>
                <c:pt idx="0">
                  <c:v>25</c:v>
                </c:pt>
                <c:pt idx="1">
                  <c:v>75</c:v>
                </c:pt>
              </c:numCache>
            </c:numRef>
          </c:val>
        </c:ser>
        <c:dLbls>
          <c:showLegendKey val="0"/>
          <c:showVal val="0"/>
          <c:showCatName val="0"/>
          <c:showSerName val="0"/>
          <c:showPercent val="0"/>
          <c:showBubbleSize val="0"/>
          <c:showLeaderLines val="1"/>
        </c:dLbls>
        <c:firstSliceAng val="0"/>
        <c:holeSize val="50"/>
      </c:doughnutChart>
      <c:spPr>
        <a:noFill/>
        <a:ln w="25354">
          <a:noFill/>
        </a:ln>
      </c:spPr>
    </c:plotArea>
    <c:plotVisOnly val="1"/>
    <c:dispBlanksAs val="gap"/>
    <c:showDLblsOverMax val="0"/>
  </c:chart>
  <c:spPr>
    <a:noFill/>
    <a:ln>
      <a:noFill/>
    </a:ln>
  </c:spPr>
  <c:txPr>
    <a:bodyPr/>
    <a:lstStyle/>
    <a:p>
      <a:pPr>
        <a:defRPr sz="1797" b="0" i="0" u="none" strike="noStrike" baseline="0">
          <a:solidFill>
            <a:srgbClr val="000000"/>
          </a:solidFill>
          <a:latin typeface="Helv"/>
          <a:ea typeface="Helv"/>
          <a:cs typeface="Helv"/>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9390160085088301"/>
          <c:y val="0"/>
          <c:w val="0.67346646218174799"/>
          <c:h val="0.93328715486429503"/>
        </c:manualLayout>
      </c:layout>
      <c:doughnutChart>
        <c:varyColors val="1"/>
        <c:ser>
          <c:idx val="0"/>
          <c:order val="0"/>
          <c:tx>
            <c:strRef>
              <c:f>Sheet1!$B$1</c:f>
              <c:strCache>
                <c:ptCount val="1"/>
                <c:pt idx="0">
                  <c:v>Column1</c:v>
                </c:pt>
              </c:strCache>
            </c:strRef>
          </c:tx>
          <c:spPr>
            <a:gradFill>
              <a:gsLst>
                <a:gs pos="0">
                  <a:srgbClr val="F14E37"/>
                </a:gs>
                <a:gs pos="50000">
                  <a:srgbClr val="F36C34"/>
                </a:gs>
                <a:gs pos="100000">
                  <a:srgbClr val="F6872E"/>
                </a:gs>
              </a:gsLst>
              <a:lin ang="5400000" scaled="1"/>
            </a:gradFill>
          </c:spPr>
          <c:dPt>
            <c:idx val="0"/>
            <c:bubble3D val="0"/>
            <c:spPr>
              <a:solidFill>
                <a:srgbClr val="00A7A0"/>
              </a:solidFill>
            </c:spPr>
          </c:dPt>
          <c:dPt>
            <c:idx val="1"/>
            <c:bubble3D val="0"/>
            <c:spPr>
              <a:solidFill>
                <a:srgbClr val="7F7F7F">
                  <a:lumMod val="20000"/>
                  <a:lumOff val="80000"/>
                </a:srgbClr>
              </a:solidFill>
            </c:spPr>
          </c:dPt>
          <c:dPt>
            <c:idx val="2"/>
            <c:bubble3D val="0"/>
          </c:dPt>
          <c:dPt>
            <c:idx val="3"/>
            <c:bubble3D val="0"/>
          </c:dPt>
          <c:dPt>
            <c:idx val="4"/>
            <c:bubble3D val="0"/>
          </c:dPt>
          <c:dPt>
            <c:idx val="5"/>
            <c:bubble3D val="0"/>
          </c:dPt>
          <c:dPt>
            <c:idx val="6"/>
            <c:bubble3D val="0"/>
          </c:dPt>
          <c:dPt>
            <c:idx val="7"/>
            <c:bubble3D val="0"/>
          </c:dPt>
          <c:dPt>
            <c:idx val="8"/>
            <c:bubble3D val="0"/>
          </c:dPt>
          <c:cat>
            <c:numRef>
              <c:f>Sheet1!$A$2:$A$10</c:f>
              <c:numCache>
                <c:formatCode>General</c:formatCode>
                <c:ptCount val="9"/>
                <c:pt idx="0">
                  <c:v>59</c:v>
                </c:pt>
                <c:pt idx="1">
                  <c:v>41</c:v>
                </c:pt>
              </c:numCache>
            </c:numRef>
          </c:cat>
          <c:val>
            <c:numRef>
              <c:f>Sheet1!$B$2:$B$10</c:f>
              <c:numCache>
                <c:formatCode>General</c:formatCode>
                <c:ptCount val="9"/>
                <c:pt idx="0">
                  <c:v>42</c:v>
                </c:pt>
                <c:pt idx="1">
                  <c:v>58</c:v>
                </c:pt>
              </c:numCache>
            </c:numRef>
          </c:val>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txPr>
    <a:bodyPr/>
    <a:lstStyle/>
    <a:p>
      <a:pPr>
        <a:defRPr sz="1800"/>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9390160085088301"/>
          <c:y val="0"/>
          <c:w val="0.67346646218174799"/>
          <c:h val="0.93328715486429503"/>
        </c:manualLayout>
      </c:layout>
      <c:doughnutChart>
        <c:varyColors val="1"/>
        <c:ser>
          <c:idx val="0"/>
          <c:order val="0"/>
          <c:tx>
            <c:strRef>
              <c:f>Sheet1!$B$1</c:f>
              <c:strCache>
                <c:ptCount val="1"/>
                <c:pt idx="0">
                  <c:v>Column1</c:v>
                </c:pt>
              </c:strCache>
            </c:strRef>
          </c:tx>
          <c:spPr>
            <a:gradFill>
              <a:gsLst>
                <a:gs pos="42000">
                  <a:srgbClr val="66B547"/>
                </a:gs>
                <a:gs pos="0">
                  <a:srgbClr val="009750"/>
                </a:gs>
                <a:gs pos="100000">
                  <a:srgbClr val="8DC63E"/>
                </a:gs>
              </a:gsLst>
              <a:lin ang="5400000" scaled="1"/>
            </a:gradFill>
          </c:spPr>
          <c:dPt>
            <c:idx val="0"/>
            <c:bubble3D val="0"/>
            <c:spPr>
              <a:solidFill>
                <a:srgbClr val="00827B"/>
              </a:solidFill>
            </c:spPr>
          </c:dPt>
          <c:dPt>
            <c:idx val="1"/>
            <c:bubble3D val="0"/>
            <c:spPr>
              <a:solidFill>
                <a:srgbClr val="808080">
                  <a:lumMod val="20000"/>
                  <a:lumOff val="80000"/>
                </a:srgbClr>
              </a:solidFill>
            </c:spPr>
          </c:dPt>
          <c:dPt>
            <c:idx val="2"/>
            <c:bubble3D val="0"/>
          </c:dPt>
          <c:dPt>
            <c:idx val="3"/>
            <c:bubble3D val="0"/>
          </c:dPt>
          <c:dPt>
            <c:idx val="4"/>
            <c:bubble3D val="0"/>
          </c:dPt>
          <c:dPt>
            <c:idx val="5"/>
            <c:bubble3D val="0"/>
          </c:dPt>
          <c:dPt>
            <c:idx val="6"/>
            <c:bubble3D val="0"/>
          </c:dPt>
          <c:dPt>
            <c:idx val="7"/>
            <c:bubble3D val="0"/>
          </c:dPt>
          <c:dPt>
            <c:idx val="8"/>
            <c:bubble3D val="0"/>
          </c:dPt>
          <c:cat>
            <c:numRef>
              <c:f>Sheet1!$A$2:$A$10</c:f>
              <c:numCache>
                <c:formatCode>General</c:formatCode>
                <c:ptCount val="9"/>
                <c:pt idx="0">
                  <c:v>31</c:v>
                </c:pt>
                <c:pt idx="1">
                  <c:v>69</c:v>
                </c:pt>
              </c:numCache>
            </c:numRef>
          </c:cat>
          <c:val>
            <c:numRef>
              <c:f>Sheet1!$B$2:$B$10</c:f>
              <c:numCache>
                <c:formatCode>General</c:formatCode>
                <c:ptCount val="9"/>
                <c:pt idx="0">
                  <c:v>16</c:v>
                </c:pt>
                <c:pt idx="1">
                  <c:v>84</c:v>
                </c:pt>
              </c:numCache>
            </c:numRef>
          </c:val>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txPr>
    <a:bodyPr/>
    <a:lstStyle/>
    <a:p>
      <a:pPr>
        <a:defRPr sz="1800"/>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9390160085088301"/>
          <c:y val="0"/>
          <c:w val="0.67346646218174799"/>
          <c:h val="0.93328715486429503"/>
        </c:manualLayout>
      </c:layout>
      <c:doughnutChart>
        <c:varyColors val="1"/>
        <c:ser>
          <c:idx val="0"/>
          <c:order val="0"/>
          <c:tx>
            <c:strRef>
              <c:f>Sheet1!$B$1</c:f>
              <c:strCache>
                <c:ptCount val="1"/>
                <c:pt idx="0">
                  <c:v>Column1</c:v>
                </c:pt>
              </c:strCache>
            </c:strRef>
          </c:tx>
          <c:spPr>
            <a:gradFill>
              <a:gsLst>
                <a:gs pos="0">
                  <a:srgbClr val="F14E37"/>
                </a:gs>
                <a:gs pos="50000">
                  <a:srgbClr val="F36C34"/>
                </a:gs>
                <a:gs pos="100000">
                  <a:srgbClr val="F6872E"/>
                </a:gs>
              </a:gsLst>
              <a:lin ang="5400000" scaled="1"/>
            </a:gradFill>
          </c:spPr>
          <c:dPt>
            <c:idx val="0"/>
            <c:bubble3D val="0"/>
            <c:spPr>
              <a:solidFill>
                <a:srgbClr val="00A7A0"/>
              </a:solidFill>
            </c:spPr>
          </c:dPt>
          <c:dPt>
            <c:idx val="1"/>
            <c:bubble3D val="0"/>
            <c:spPr>
              <a:solidFill>
                <a:srgbClr val="7F7F7F">
                  <a:lumMod val="20000"/>
                  <a:lumOff val="80000"/>
                </a:srgbClr>
              </a:solidFill>
            </c:spPr>
          </c:dPt>
          <c:dPt>
            <c:idx val="2"/>
            <c:bubble3D val="0"/>
          </c:dPt>
          <c:dPt>
            <c:idx val="3"/>
            <c:bubble3D val="0"/>
          </c:dPt>
          <c:dPt>
            <c:idx val="4"/>
            <c:bubble3D val="0"/>
          </c:dPt>
          <c:dPt>
            <c:idx val="5"/>
            <c:bubble3D val="0"/>
          </c:dPt>
          <c:dPt>
            <c:idx val="6"/>
            <c:bubble3D val="0"/>
          </c:dPt>
          <c:dPt>
            <c:idx val="7"/>
            <c:bubble3D val="0"/>
          </c:dPt>
          <c:dPt>
            <c:idx val="8"/>
            <c:bubble3D val="0"/>
          </c:dPt>
          <c:cat>
            <c:numRef>
              <c:f>Sheet1!$A$2:$A$10</c:f>
              <c:numCache>
                <c:formatCode>General</c:formatCode>
                <c:ptCount val="9"/>
                <c:pt idx="0">
                  <c:v>59</c:v>
                </c:pt>
                <c:pt idx="1">
                  <c:v>41</c:v>
                </c:pt>
              </c:numCache>
            </c:numRef>
          </c:cat>
          <c:val>
            <c:numRef>
              <c:f>Sheet1!$B$2:$B$10</c:f>
              <c:numCache>
                <c:formatCode>General</c:formatCode>
                <c:ptCount val="9"/>
                <c:pt idx="0">
                  <c:v>69</c:v>
                </c:pt>
                <c:pt idx="1">
                  <c:v>31</c:v>
                </c:pt>
              </c:numCache>
            </c:numRef>
          </c:val>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txPr>
    <a:bodyPr/>
    <a:lstStyle/>
    <a:p>
      <a:pPr>
        <a:defRPr sz="1800"/>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9390160085088301"/>
          <c:y val="0"/>
          <c:w val="0.67346646218174799"/>
          <c:h val="0.93328715486429503"/>
        </c:manualLayout>
      </c:layout>
      <c:doughnutChart>
        <c:varyColors val="1"/>
        <c:ser>
          <c:idx val="0"/>
          <c:order val="0"/>
          <c:tx>
            <c:strRef>
              <c:f>Sheet1!$B$1</c:f>
              <c:strCache>
                <c:ptCount val="1"/>
                <c:pt idx="0">
                  <c:v>Column1</c:v>
                </c:pt>
              </c:strCache>
            </c:strRef>
          </c:tx>
          <c:spPr>
            <a:gradFill>
              <a:gsLst>
                <a:gs pos="42000">
                  <a:srgbClr val="66B547"/>
                </a:gs>
                <a:gs pos="0">
                  <a:srgbClr val="009750"/>
                </a:gs>
                <a:gs pos="100000">
                  <a:srgbClr val="8DC63E"/>
                </a:gs>
              </a:gsLst>
              <a:lin ang="5400000" scaled="1"/>
            </a:gradFill>
          </c:spPr>
          <c:dPt>
            <c:idx val="0"/>
            <c:bubble3D val="0"/>
            <c:spPr>
              <a:solidFill>
                <a:srgbClr val="00827B"/>
              </a:solidFill>
            </c:spPr>
          </c:dPt>
          <c:dPt>
            <c:idx val="1"/>
            <c:bubble3D val="0"/>
            <c:spPr>
              <a:solidFill>
                <a:srgbClr val="808080">
                  <a:lumMod val="20000"/>
                  <a:lumOff val="80000"/>
                </a:srgbClr>
              </a:solidFill>
            </c:spPr>
          </c:dPt>
          <c:dPt>
            <c:idx val="2"/>
            <c:bubble3D val="0"/>
          </c:dPt>
          <c:dPt>
            <c:idx val="3"/>
            <c:bubble3D val="0"/>
          </c:dPt>
          <c:dPt>
            <c:idx val="4"/>
            <c:bubble3D val="0"/>
          </c:dPt>
          <c:dPt>
            <c:idx val="5"/>
            <c:bubble3D val="0"/>
          </c:dPt>
          <c:dPt>
            <c:idx val="6"/>
            <c:bubble3D val="0"/>
          </c:dPt>
          <c:dPt>
            <c:idx val="7"/>
            <c:bubble3D val="0"/>
          </c:dPt>
          <c:dPt>
            <c:idx val="8"/>
            <c:bubble3D val="0"/>
          </c:dPt>
          <c:cat>
            <c:numRef>
              <c:f>Sheet1!$A$2:$A$10</c:f>
              <c:numCache>
                <c:formatCode>General</c:formatCode>
                <c:ptCount val="9"/>
                <c:pt idx="0">
                  <c:v>31</c:v>
                </c:pt>
                <c:pt idx="1">
                  <c:v>69</c:v>
                </c:pt>
              </c:numCache>
            </c:numRef>
          </c:cat>
          <c:val>
            <c:numRef>
              <c:f>Sheet1!$B$2:$B$10</c:f>
              <c:numCache>
                <c:formatCode>General</c:formatCode>
                <c:ptCount val="9"/>
                <c:pt idx="0">
                  <c:v>51</c:v>
                </c:pt>
                <c:pt idx="1">
                  <c:v>49</c:v>
                </c:pt>
              </c:numCache>
            </c:numRef>
          </c:val>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txPr>
    <a:bodyPr/>
    <a:lstStyle/>
    <a:p>
      <a:pPr>
        <a:defRPr sz="1800"/>
      </a:pPr>
      <a:endParaRPr lang="en-US"/>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nSpc>
                <a:spcPct val="100000"/>
              </a:lnSpc>
              <a:spcBef>
                <a:spcPct val="0"/>
              </a:spcBef>
              <a:buFontTx/>
              <a:buNone/>
              <a:defRPr sz="1300">
                <a:latin typeface="Arial" charset="0"/>
                <a:ea typeface="+mn-ea"/>
              </a:defRPr>
            </a:lvl1pPr>
          </a:lstStyle>
          <a:p>
            <a:pPr>
              <a:defRPr/>
            </a:pPr>
            <a:endParaRPr lang="en-US" altLang="en-US" dirty="0"/>
          </a:p>
        </p:txBody>
      </p:sp>
      <p:sp>
        <p:nvSpPr>
          <p:cNvPr id="8195" name="Rectangle 3"/>
          <p:cNvSpPr>
            <a:spLocks noGrp="1" noChangeArrowheads="1"/>
          </p:cNvSpPr>
          <p:nvPr>
            <p:ph type="dt" idx="1"/>
          </p:nvPr>
        </p:nvSpPr>
        <p:spPr bwMode="auto">
          <a:xfrm>
            <a:off x="4143375"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a:lnSpc>
                <a:spcPct val="100000"/>
              </a:lnSpc>
              <a:spcBef>
                <a:spcPct val="0"/>
              </a:spcBef>
              <a:buFontTx/>
              <a:buNone/>
              <a:defRPr sz="1300">
                <a:latin typeface="Arial" charset="0"/>
                <a:ea typeface="+mn-ea"/>
              </a:defRPr>
            </a:lvl1pPr>
          </a:lstStyle>
          <a:p>
            <a:pPr>
              <a:defRPr/>
            </a:pPr>
            <a:endParaRPr lang="en-US" altLang="en-US" dirty="0"/>
          </a:p>
        </p:txBody>
      </p:sp>
      <p:sp>
        <p:nvSpPr>
          <p:cNvPr id="6042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731838" y="4560888"/>
            <a:ext cx="5851525" cy="431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8198" name="Rectangle 6"/>
          <p:cNvSpPr>
            <a:spLocks noGrp="1" noChangeArrowheads="1"/>
          </p:cNvSpPr>
          <p:nvPr>
            <p:ph type="ftr" sz="quarter" idx="4"/>
          </p:nvPr>
        </p:nvSpPr>
        <p:spPr bwMode="auto">
          <a:xfrm>
            <a:off x="0"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nSpc>
                <a:spcPct val="100000"/>
              </a:lnSpc>
              <a:spcBef>
                <a:spcPct val="0"/>
              </a:spcBef>
              <a:buFontTx/>
              <a:buNone/>
              <a:defRPr sz="1300">
                <a:latin typeface="Arial" charset="0"/>
                <a:ea typeface="+mn-ea"/>
              </a:defRPr>
            </a:lvl1pPr>
          </a:lstStyle>
          <a:p>
            <a:pPr>
              <a:defRPr/>
            </a:pPr>
            <a:endParaRPr lang="en-US" altLang="en-US" dirty="0"/>
          </a:p>
        </p:txBody>
      </p:sp>
      <p:sp>
        <p:nvSpPr>
          <p:cNvPr id="8199" name="Rectangle 7"/>
          <p:cNvSpPr>
            <a:spLocks noGrp="1" noChangeArrowheads="1"/>
          </p:cNvSpPr>
          <p:nvPr>
            <p:ph type="sldNum" sz="quarter" idx="5"/>
          </p:nvPr>
        </p:nvSpPr>
        <p:spPr bwMode="auto">
          <a:xfrm>
            <a:off x="4143375"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a:defRPr sz="1300"/>
            </a:lvl1pPr>
          </a:lstStyle>
          <a:p>
            <a:pPr>
              <a:defRPr/>
            </a:pPr>
            <a:fld id="{6F9974DD-C51F-4538-84AF-4E4C7B666AD9}" type="slidenum">
              <a:rPr lang="en-US" altLang="en-US"/>
              <a:pPr>
                <a:defRPr/>
              </a:pPr>
              <a:t>‹Nº›</a:t>
            </a:fld>
            <a:endParaRPr lang="en-US" altLang="en-US" dirty="0"/>
          </a:p>
        </p:txBody>
      </p:sp>
    </p:spTree>
    <p:extLst>
      <p:ext uri="{BB962C8B-B14F-4D97-AF65-F5344CB8AC3E}">
        <p14:creationId xmlns:p14="http://schemas.microsoft.com/office/powerpoint/2010/main" val="28256519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34" charset="-128"/>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34" charset="-128"/>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34" charset="-128"/>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34" charset="-128"/>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34" charset="-128"/>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p:spPr>
        <p:txBody>
          <a:bodyPr/>
          <a:lstStyle/>
          <a:p>
            <a:r>
              <a:rPr lang="es-ES" sz="1200" b="0" i="0" u="none" strike="noStrike" kern="1200" baseline="0" dirty="0" smtClean="0">
                <a:solidFill>
                  <a:schemeClr val="tx1"/>
                </a:solidFill>
                <a:latin typeface="Arial" charset="0"/>
                <a:ea typeface="ＭＳ Ｐゴシック" pitchFamily="34" charset="-128"/>
                <a:cs typeface="Arial" charset="0"/>
              </a:rPr>
              <a:t>En la primera entrega de nuestro Global C-suite </a:t>
            </a:r>
            <a:r>
              <a:rPr lang="es-ES" sz="1200" b="0" i="0" u="none" strike="noStrike" kern="1200" baseline="0" dirty="0" err="1" smtClean="0">
                <a:solidFill>
                  <a:schemeClr val="tx1"/>
                </a:solidFill>
                <a:latin typeface="Arial" charset="0"/>
                <a:ea typeface="ＭＳ Ｐゴシック" pitchFamily="34" charset="-128"/>
                <a:cs typeface="Arial" charset="0"/>
              </a:rPr>
              <a:t>Study</a:t>
            </a:r>
            <a:r>
              <a:rPr lang="es-ES" sz="1200" b="0" i="0" u="none" strike="noStrike" kern="1200" baseline="0" dirty="0" smtClean="0">
                <a:solidFill>
                  <a:schemeClr val="tx1"/>
                </a:solidFill>
                <a:latin typeface="Arial" charset="0"/>
                <a:ea typeface="ＭＳ Ｐゴシック" pitchFamily="34" charset="-128"/>
                <a:cs typeface="Arial" charset="0"/>
              </a:rPr>
              <a:t>, nos entrevistamos personalmente con 4.183 altos directivos de más de 20 sectores para descubrir el modo en el que fidelizan a clientes y ciudadanos que hacen un uso intensivo de las tecnologías digitales.</a:t>
            </a:r>
          </a:p>
          <a:p>
            <a:r>
              <a:rPr lang="es-ES" sz="1200" b="0" i="0" u="none" strike="noStrike" kern="1200" baseline="0" dirty="0" smtClean="0">
                <a:solidFill>
                  <a:schemeClr val="tx1"/>
                </a:solidFill>
                <a:latin typeface="Arial" charset="0"/>
                <a:ea typeface="ＭＳ Ｐゴシック" pitchFamily="34" charset="-128"/>
                <a:cs typeface="Arial" charset="0"/>
              </a:rPr>
              <a:t>En este informe profundizamos en lo que 1.656 </a:t>
            </a:r>
            <a:r>
              <a:rPr lang="es-ES" sz="1200" b="0" i="0" u="none" strike="noStrike" kern="1200" baseline="0" dirty="0" err="1" smtClean="0">
                <a:solidFill>
                  <a:schemeClr val="tx1"/>
                </a:solidFill>
                <a:latin typeface="Arial" charset="0"/>
                <a:ea typeface="ＭＳ Ｐゴシック" pitchFamily="34" charset="-128"/>
                <a:cs typeface="Arial" charset="0"/>
              </a:rPr>
              <a:t>CIOs</a:t>
            </a:r>
            <a:r>
              <a:rPr lang="es-ES" sz="1200" b="0" i="0" u="none" strike="noStrike" kern="1200" baseline="0" dirty="0" smtClean="0">
                <a:solidFill>
                  <a:schemeClr val="tx1"/>
                </a:solidFill>
                <a:latin typeface="Arial" charset="0"/>
                <a:ea typeface="ＭＳ Ｐゴシック" pitchFamily="34" charset="-128"/>
                <a:cs typeface="Arial" charset="0"/>
              </a:rPr>
              <a:t> están haciendo para ayudar a que sus empresas estén “dirigidas por sus clientes”.</a:t>
            </a:r>
          </a:p>
          <a:p>
            <a:r>
              <a:rPr lang="es-ES" sz="1200" b="0" i="0" u="none" strike="noStrike" kern="1200" baseline="0" dirty="0" smtClean="0">
                <a:solidFill>
                  <a:schemeClr val="tx1"/>
                </a:solidFill>
                <a:latin typeface="Arial" charset="0"/>
                <a:ea typeface="ＭＳ Ｐゴシック" pitchFamily="34" charset="-128"/>
                <a:cs typeface="Arial" charset="0"/>
              </a:rPr>
              <a:t>Hay algo que salta a la vista: cuánto han progresado los </a:t>
            </a:r>
            <a:r>
              <a:rPr lang="es-ES" sz="1200" b="0" i="0" u="none" strike="noStrike" kern="1200" baseline="0" dirty="0" err="1" smtClean="0">
                <a:solidFill>
                  <a:schemeClr val="tx1"/>
                </a:solidFill>
                <a:latin typeface="Arial" charset="0"/>
                <a:ea typeface="ＭＳ Ｐゴシック" pitchFamily="34" charset="-128"/>
                <a:cs typeface="Arial" charset="0"/>
              </a:rPr>
              <a:t>CIOs</a:t>
            </a:r>
            <a:r>
              <a:rPr lang="es-ES" sz="1200" b="0" i="0" u="none" strike="noStrike" kern="1200" baseline="0" dirty="0" smtClean="0">
                <a:solidFill>
                  <a:schemeClr val="tx1"/>
                </a:solidFill>
                <a:latin typeface="Arial" charset="0"/>
                <a:ea typeface="ＭＳ Ｐゴシック" pitchFamily="34" charset="-128"/>
                <a:cs typeface="Arial" charset="0"/>
              </a:rPr>
              <a:t> durante los últimos cinco años. El estudio de 2009 reflejaba que los </a:t>
            </a:r>
            <a:r>
              <a:rPr lang="es-ES" sz="1200" b="0" i="0" u="none" strike="noStrike" kern="1200" baseline="0" dirty="0" err="1" smtClean="0">
                <a:solidFill>
                  <a:schemeClr val="tx1"/>
                </a:solidFill>
                <a:latin typeface="Arial" charset="0"/>
                <a:ea typeface="ＭＳ Ｐゴシック" pitchFamily="34" charset="-128"/>
                <a:cs typeface="Arial" charset="0"/>
              </a:rPr>
              <a:t>CIOs</a:t>
            </a:r>
            <a:r>
              <a:rPr lang="es-ES" sz="1200" b="0" i="0" u="none" strike="noStrike" kern="1200" baseline="0" dirty="0" smtClean="0">
                <a:solidFill>
                  <a:schemeClr val="tx1"/>
                </a:solidFill>
                <a:latin typeface="Arial" charset="0"/>
                <a:ea typeface="ＭＳ Ｐゴシック" pitchFamily="34" charset="-128"/>
                <a:cs typeface="Arial" charset="0"/>
              </a:rPr>
              <a:t> escalaban puestos en la jerarquía directiva y se estaban haciendo oír con más fuerza. Sin embargo, frecuentemente tenían </a:t>
            </a:r>
            <a:r>
              <a:rPr lang="en-US" sz="1200" b="0" i="0" u="none" strike="noStrike" kern="1200" baseline="0" dirty="0" smtClean="0">
                <a:solidFill>
                  <a:schemeClr val="tx1"/>
                </a:solidFill>
                <a:latin typeface="Arial" charset="0"/>
                <a:ea typeface="ＭＳ Ｐゴシック" pitchFamily="34" charset="-128"/>
                <a:cs typeface="Arial" charset="0"/>
              </a:rPr>
              <a:t>que </a:t>
            </a:r>
            <a:r>
              <a:rPr lang="en-US" sz="1200" b="0" i="0" u="none" strike="noStrike" kern="1200" baseline="0" dirty="0" err="1" smtClean="0">
                <a:solidFill>
                  <a:schemeClr val="tx1"/>
                </a:solidFill>
                <a:latin typeface="Arial" charset="0"/>
                <a:ea typeface="ＭＳ Ｐゴシック" pitchFamily="34" charset="-128"/>
                <a:cs typeface="Arial" charset="0"/>
              </a:rPr>
              <a:t>conjugar</a:t>
            </a:r>
            <a:r>
              <a:rPr lang="en-US" sz="1200" b="0" i="0" u="none" strike="noStrike" kern="1200" baseline="0" dirty="0" smtClean="0">
                <a:solidFill>
                  <a:schemeClr val="tx1"/>
                </a:solidFill>
                <a:latin typeface="Arial" charset="0"/>
                <a:ea typeface="ＭＳ Ｐゴシック" pitchFamily="34" charset="-128"/>
                <a:cs typeface="Arial" charset="0"/>
              </a:rPr>
              <a:t> </a:t>
            </a:r>
            <a:r>
              <a:rPr lang="en-US" sz="1200" b="0" i="0" u="none" strike="noStrike" kern="1200" baseline="0" dirty="0" err="1" smtClean="0">
                <a:solidFill>
                  <a:schemeClr val="tx1"/>
                </a:solidFill>
                <a:latin typeface="Arial" charset="0"/>
                <a:ea typeface="ＭＳ Ｐゴシック" pitchFamily="34" charset="-128"/>
                <a:cs typeface="Arial" charset="0"/>
              </a:rPr>
              <a:t>diferentes</a:t>
            </a:r>
            <a:r>
              <a:rPr lang="en-US" sz="1200" b="0" i="0" u="none" strike="noStrike" kern="1200" baseline="0" dirty="0" smtClean="0">
                <a:solidFill>
                  <a:schemeClr val="tx1"/>
                </a:solidFill>
                <a:latin typeface="Arial" charset="0"/>
                <a:ea typeface="ＭＳ Ｐゴシック" pitchFamily="34" charset="-128"/>
                <a:cs typeface="Arial" charset="0"/>
              </a:rPr>
              <a:t> roles con </a:t>
            </a:r>
            <a:r>
              <a:rPr lang="en-US" sz="1200" b="0" i="0" u="none" strike="noStrike" kern="1200" baseline="0" dirty="0" err="1" smtClean="0">
                <a:solidFill>
                  <a:schemeClr val="tx1"/>
                </a:solidFill>
                <a:latin typeface="Arial" charset="0"/>
                <a:ea typeface="ＭＳ Ｐゴシック" pitchFamily="34" charset="-128"/>
                <a:cs typeface="Arial" charset="0"/>
              </a:rPr>
              <a:t>metas</a:t>
            </a:r>
            <a:r>
              <a:rPr lang="en-US" sz="1200" b="0" i="0" u="none" strike="noStrike" kern="1200" baseline="0" dirty="0" smtClean="0">
                <a:solidFill>
                  <a:schemeClr val="tx1"/>
                </a:solidFill>
                <a:latin typeface="Arial" charset="0"/>
                <a:ea typeface="ＭＳ Ｐゴシック" pitchFamily="34" charset="-128"/>
                <a:cs typeface="Arial" charset="0"/>
              </a:rPr>
              <a:t> </a:t>
            </a:r>
            <a:r>
              <a:rPr lang="en-US" sz="1200" b="0" i="0" u="none" strike="noStrike" kern="1200" baseline="0" dirty="0" err="1" smtClean="0">
                <a:solidFill>
                  <a:schemeClr val="tx1"/>
                </a:solidFill>
                <a:latin typeface="Arial" charset="0"/>
                <a:ea typeface="ＭＳ Ｐゴシック" pitchFamily="34" charset="-128"/>
                <a:cs typeface="Arial" charset="0"/>
              </a:rPr>
              <a:t>contradictorias</a:t>
            </a:r>
            <a:r>
              <a:rPr lang="en-US" sz="1200" b="0" i="0" u="none" strike="noStrike" kern="1200" baseline="0" dirty="0" smtClean="0">
                <a:solidFill>
                  <a:schemeClr val="tx1"/>
                </a:solidFill>
                <a:latin typeface="Arial" charset="0"/>
                <a:ea typeface="ＭＳ Ｐゴシック" pitchFamily="34" charset="-128"/>
                <a:cs typeface="Arial" charset="0"/>
              </a:rPr>
              <a:t>.</a:t>
            </a:r>
          </a:p>
          <a:p>
            <a:r>
              <a:rPr lang="es-ES" sz="1200" b="0" i="0" u="none" strike="noStrike" kern="1200" baseline="0" dirty="0" smtClean="0">
                <a:solidFill>
                  <a:schemeClr val="tx1"/>
                </a:solidFill>
                <a:latin typeface="Arial" charset="0"/>
                <a:ea typeface="ＭＳ Ｐゴシック" pitchFamily="34" charset="-128"/>
                <a:cs typeface="Arial" charset="0"/>
              </a:rPr>
              <a:t>En 2011 observamos que los </a:t>
            </a:r>
            <a:r>
              <a:rPr lang="es-ES" sz="1200" b="0" i="0" u="none" strike="noStrike" kern="1200" baseline="0" dirty="0" err="1" smtClean="0">
                <a:solidFill>
                  <a:schemeClr val="tx1"/>
                </a:solidFill>
                <a:latin typeface="Arial" charset="0"/>
                <a:ea typeface="ＭＳ Ｐゴシック" pitchFamily="34" charset="-128"/>
                <a:cs typeface="Arial" charset="0"/>
              </a:rPr>
              <a:t>CIOs</a:t>
            </a:r>
            <a:r>
              <a:rPr lang="es-ES" sz="1200" b="0" i="0" u="none" strike="noStrike" kern="1200" baseline="0" dirty="0" smtClean="0">
                <a:solidFill>
                  <a:schemeClr val="tx1"/>
                </a:solidFill>
                <a:latin typeface="Arial" charset="0"/>
                <a:ea typeface="ＭＳ Ｐゴシック" pitchFamily="34" charset="-128"/>
                <a:cs typeface="Arial" charset="0"/>
              </a:rPr>
              <a:t> comenzaban a pensar de forma más parecida a los </a:t>
            </a:r>
            <a:r>
              <a:rPr lang="es-ES" sz="1200" b="0" i="0" u="none" strike="noStrike" kern="1200" baseline="0" dirty="0" err="1" smtClean="0">
                <a:solidFill>
                  <a:schemeClr val="tx1"/>
                </a:solidFill>
                <a:latin typeface="Arial" charset="0"/>
                <a:ea typeface="ＭＳ Ｐゴシック" pitchFamily="34" charset="-128"/>
                <a:cs typeface="Arial" charset="0"/>
              </a:rPr>
              <a:t>CEOs</a:t>
            </a:r>
            <a:r>
              <a:rPr lang="es-ES" sz="1200" b="0" i="0" u="none" strike="noStrike" kern="1200" baseline="0" dirty="0" smtClean="0">
                <a:solidFill>
                  <a:schemeClr val="tx1"/>
                </a:solidFill>
                <a:latin typeface="Arial" charset="0"/>
                <a:ea typeface="ＭＳ Ｐゴシック" pitchFamily="34" charset="-128"/>
                <a:cs typeface="Arial" charset="0"/>
              </a:rPr>
              <a:t>. Se estaban convirtiendo en miembros esenciales de la dirección ejecutiva, pese a existir grandes disparidades en los </a:t>
            </a:r>
            <a:r>
              <a:rPr lang="es-ES" sz="1200" b="0" i="1" u="none" strike="noStrike" kern="1200" baseline="0" dirty="0" smtClean="0">
                <a:solidFill>
                  <a:schemeClr val="tx1"/>
                </a:solidFill>
                <a:latin typeface="Arial" charset="0"/>
                <a:ea typeface="ＭＳ Ｐゴシック" pitchFamily="34" charset="-128"/>
                <a:cs typeface="Arial" charset="0"/>
              </a:rPr>
              <a:t>mandatos </a:t>
            </a:r>
            <a:r>
              <a:rPr lang="es-ES" sz="1200" b="0" i="0" u="none" strike="noStrike" kern="1200" baseline="0" dirty="0" smtClean="0">
                <a:solidFill>
                  <a:schemeClr val="tx1"/>
                </a:solidFill>
                <a:latin typeface="Arial" charset="0"/>
                <a:ea typeface="ＭＳ Ｐゴシック" pitchFamily="34" charset="-128"/>
                <a:cs typeface="Arial" charset="0"/>
              </a:rPr>
              <a:t>que recibían, es decir, en lo que las empresas para las que trabajan esperan de la función de TI. La mayoría de los </a:t>
            </a:r>
            <a:r>
              <a:rPr lang="es-ES" sz="1200" b="0" i="0" u="none" strike="noStrike" kern="1200" baseline="0" dirty="0" err="1" smtClean="0">
                <a:solidFill>
                  <a:schemeClr val="tx1"/>
                </a:solidFill>
                <a:latin typeface="Arial" charset="0"/>
                <a:ea typeface="ＭＳ Ｐゴシック" pitchFamily="34" charset="-128"/>
                <a:cs typeface="Arial" charset="0"/>
              </a:rPr>
              <a:t>CIOs</a:t>
            </a:r>
            <a:r>
              <a:rPr lang="es-ES" sz="1200" b="0" i="0" u="none" strike="noStrike" kern="1200" baseline="0" dirty="0" smtClean="0">
                <a:solidFill>
                  <a:schemeClr val="tx1"/>
                </a:solidFill>
                <a:latin typeface="Arial" charset="0"/>
                <a:ea typeface="ＭＳ Ｐゴシック" pitchFamily="34" charset="-128"/>
                <a:cs typeface="Arial" charset="0"/>
              </a:rPr>
              <a:t> ayudaba a ampliar o transformar sus organizaciones. El resto empleaba las TI para aumentar la eficacia de sus organizaciones o promover la innovación de forma radical a través de nuevos productos, mercados y modelos de negocio.</a:t>
            </a:r>
            <a:endParaRPr lang="es-UY" sz="1300" dirty="0" smtClean="0">
              <a:latin typeface="Arial" pitchFamily="34" charset="0"/>
              <a:cs typeface="Arial" pitchFamily="34" charset="0"/>
            </a:endParaRPr>
          </a:p>
        </p:txBody>
      </p:sp>
      <p:sp>
        <p:nvSpPr>
          <p:cNvPr id="62468" name="Slide Number Placeholder 3"/>
          <p:cNvSpPr>
            <a:spLocks noGrp="1"/>
          </p:cNvSpPr>
          <p:nvPr>
            <p:ph type="sldNum" sz="quarter" idx="5"/>
          </p:nvPr>
        </p:nvSpPr>
        <p:spPr>
          <a:noFill/>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fld id="{F7CD1B16-9244-4E69-8ABA-33BEF397F9D9}" type="slidenum">
              <a:rPr lang="en-US" altLang="en-US" sz="1300" smtClean="0"/>
              <a:pPr eaLnBrk="1" hangingPunct="1"/>
              <a:t>1</a:t>
            </a:fld>
            <a:endParaRPr lang="en-US" altLang="en-US" sz="1300" dirty="0" smtClean="0"/>
          </a:p>
        </p:txBody>
      </p:sp>
    </p:spTree>
    <p:extLst>
      <p:ext uri="{BB962C8B-B14F-4D97-AF65-F5344CB8AC3E}">
        <p14:creationId xmlns:p14="http://schemas.microsoft.com/office/powerpoint/2010/main" val="36261735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Arial" charset="0"/>
                <a:ea typeface="ＭＳ Ｐゴシック" pitchFamily="34" charset="-128"/>
                <a:cs typeface="Arial" charset="0"/>
              </a:rPr>
              <a:t>Although CIOs are acutely aware of the need to make their enterprises more responsive to the influence of customers – not just customer-centric, but customer-activated – they’re also conscious of how important it is to keep everything running smoothly. For CIOs, then, three specific issues are top of mind. They must:</a:t>
            </a:r>
          </a:p>
          <a:p>
            <a:r>
              <a:rPr lang="en-US" sz="1200" b="0" i="0" u="none" strike="noStrike" kern="1200" baseline="0" dirty="0" smtClean="0">
                <a:solidFill>
                  <a:schemeClr val="tx1"/>
                </a:solidFill>
                <a:latin typeface="Arial" charset="0"/>
                <a:ea typeface="ＭＳ Ｐゴシック" pitchFamily="34" charset="-128"/>
                <a:cs typeface="Arial" charset="0"/>
              </a:rPr>
              <a:t>• Engage with digitally enfranchised customers </a:t>
            </a:r>
          </a:p>
          <a:p>
            <a:r>
              <a:rPr lang="en-US" sz="1200" b="0" i="0" u="none" strike="noStrike" kern="1200" baseline="0" dirty="0" smtClean="0">
                <a:solidFill>
                  <a:schemeClr val="tx1"/>
                </a:solidFill>
                <a:latin typeface="Arial" charset="0"/>
                <a:ea typeface="ＭＳ Ｐゴシック" pitchFamily="34" charset="-128"/>
                <a:cs typeface="Arial" charset="0"/>
              </a:rPr>
              <a:t>• Excel at the basics </a:t>
            </a:r>
          </a:p>
          <a:p>
            <a:r>
              <a:rPr lang="en-US" sz="1200" b="0" i="0" u="none" strike="noStrike" kern="1200" baseline="0" dirty="0" smtClean="0">
                <a:solidFill>
                  <a:schemeClr val="tx1"/>
                </a:solidFill>
                <a:latin typeface="Arial" charset="0"/>
                <a:ea typeface="ＭＳ Ｐゴシック" pitchFamily="34" charset="-128"/>
                <a:cs typeface="Arial" charset="0"/>
              </a:rPr>
              <a:t>• Boost internal and external collaboration </a:t>
            </a:r>
            <a:endParaRPr lang="en-US" dirty="0" smtClean="0"/>
          </a:p>
        </p:txBody>
      </p:sp>
      <p:sp>
        <p:nvSpPr>
          <p:cNvPr id="4" name="Slide Number Placeholder 3"/>
          <p:cNvSpPr>
            <a:spLocks noGrp="1"/>
          </p:cNvSpPr>
          <p:nvPr>
            <p:ph type="sldNum" sz="quarter" idx="10"/>
          </p:nvPr>
        </p:nvSpPr>
        <p:spPr/>
        <p:txBody>
          <a:bodyPr/>
          <a:lstStyle/>
          <a:p>
            <a:pPr>
              <a:defRPr/>
            </a:pPr>
            <a:fld id="{A1971004-A41E-49A7-B0E0-6DA3154F029C}" type="slidenum">
              <a:rPr lang="en-US" altLang="en-US" smtClean="0"/>
              <a:pPr>
                <a:defRPr/>
              </a:pPr>
              <a:t>10</a:t>
            </a:fld>
            <a:endParaRPr lang="en-US" altLang="en-US" dirty="0"/>
          </a:p>
        </p:txBody>
      </p:sp>
    </p:spTree>
    <p:extLst>
      <p:ext uri="{BB962C8B-B14F-4D97-AF65-F5344CB8AC3E}">
        <p14:creationId xmlns:p14="http://schemas.microsoft.com/office/powerpoint/2010/main" val="2038180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smtClean="0"/>
              <a:t>La mayoría de </a:t>
            </a:r>
            <a:r>
              <a:rPr lang="es-ES" dirty="0" err="1" smtClean="0"/>
              <a:t>CxOs</a:t>
            </a:r>
            <a:r>
              <a:rPr lang="es-ES" dirty="0" smtClean="0"/>
              <a:t> esperan que los canales digitales se conviertan en uno de los medios más predominantes de comprometerse con los clientes en los próximos años. Más de la mitad dicen que su organización ya utiliza este tipo de canales, pero nueve de cada diez vaya a hacerlo en 2018. Y están buscando a los </a:t>
            </a:r>
            <a:r>
              <a:rPr lang="es-ES" dirty="0" err="1" smtClean="0"/>
              <a:t>CIOs</a:t>
            </a:r>
            <a:r>
              <a:rPr lang="es-ES" dirty="0" smtClean="0"/>
              <a:t> para facilitar el cambio</a:t>
            </a:r>
            <a:r>
              <a:rPr lang="en-US" sz="1200" b="0" i="0" u="none" strike="noStrike" kern="1200" baseline="0" dirty="0" smtClean="0">
                <a:solidFill>
                  <a:schemeClr val="tx1"/>
                </a:solidFill>
                <a:latin typeface="Arial" charset="0"/>
                <a:ea typeface="ＭＳ Ｐゴシック" pitchFamily="34" charset="-128"/>
                <a:cs typeface="Arial" charset="0"/>
              </a:rPr>
              <a:t>.</a:t>
            </a:r>
            <a:endParaRPr lang="en-US" dirty="0"/>
          </a:p>
        </p:txBody>
      </p:sp>
      <p:sp>
        <p:nvSpPr>
          <p:cNvPr id="4" name="Slide Number Placeholder 3"/>
          <p:cNvSpPr>
            <a:spLocks noGrp="1"/>
          </p:cNvSpPr>
          <p:nvPr>
            <p:ph type="sldNum" sz="quarter" idx="10"/>
          </p:nvPr>
        </p:nvSpPr>
        <p:spPr/>
        <p:txBody>
          <a:bodyPr/>
          <a:lstStyle/>
          <a:p>
            <a:pPr>
              <a:defRPr/>
            </a:pPr>
            <a:fld id="{6F9974DD-C51F-4538-84AF-4E4C7B666AD9}" type="slidenum">
              <a:rPr lang="en-US" altLang="en-US" smtClean="0"/>
              <a:pPr>
                <a:defRPr/>
              </a:pPr>
              <a:t>11</a:t>
            </a:fld>
            <a:endParaRPr lang="en-US" altLang="en-US" dirty="0"/>
          </a:p>
        </p:txBody>
      </p:sp>
    </p:spTree>
    <p:extLst>
      <p:ext uri="{BB962C8B-B14F-4D97-AF65-F5344CB8AC3E}">
        <p14:creationId xmlns:p14="http://schemas.microsoft.com/office/powerpoint/2010/main" val="8715098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smtClean="0"/>
              <a:t>Como era de esperar, los </a:t>
            </a:r>
            <a:r>
              <a:rPr lang="es-ES" dirty="0" err="1" smtClean="0"/>
              <a:t>CIOs</a:t>
            </a:r>
            <a:r>
              <a:rPr lang="es-ES" dirty="0" smtClean="0"/>
              <a:t> que trabajan en empresas de mayor rendimiento están muy por delante del resto. Tienen casi el doble de probabilidad que sus pares en empresas de bajo rendimiento en contar con una estrategia coherente para unir los elementos digitales y físicas de sus negocios.</a:t>
            </a:r>
            <a:endParaRPr lang="en-US" dirty="0"/>
          </a:p>
        </p:txBody>
      </p:sp>
      <p:sp>
        <p:nvSpPr>
          <p:cNvPr id="4" name="Slide Number Placeholder 3"/>
          <p:cNvSpPr>
            <a:spLocks noGrp="1"/>
          </p:cNvSpPr>
          <p:nvPr>
            <p:ph type="sldNum" sz="quarter" idx="10"/>
          </p:nvPr>
        </p:nvSpPr>
        <p:spPr/>
        <p:txBody>
          <a:bodyPr/>
          <a:lstStyle/>
          <a:p>
            <a:pPr>
              <a:defRPr/>
            </a:pPr>
            <a:fld id="{6F9974DD-C51F-4538-84AF-4E4C7B666AD9}" type="slidenum">
              <a:rPr lang="en-US" altLang="en-US" smtClean="0"/>
              <a:pPr>
                <a:defRPr/>
              </a:pPr>
              <a:t>12</a:t>
            </a:fld>
            <a:endParaRPr lang="en-US" altLang="en-US" dirty="0"/>
          </a:p>
        </p:txBody>
      </p:sp>
    </p:spTree>
    <p:extLst>
      <p:ext uri="{BB962C8B-B14F-4D97-AF65-F5344CB8AC3E}">
        <p14:creationId xmlns:p14="http://schemas.microsoft.com/office/powerpoint/2010/main" val="35642285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s-ES" dirty="0" smtClean="0">
                <a:effectLst/>
              </a:rPr>
              <a:t>Una vez más, los directores de TI en las empresas de mayor rendimiento a lideran el camino. Ellos se concentran especialmente en gran medida en el desarrollo de los recursos para adquirir conocimientos más profundos de los clientes, tanto mediante la combinación de los datos internos y externos, y mediante el uso de análisis.</a:t>
            </a:r>
          </a:p>
          <a:p>
            <a:endParaRPr lang="en-US" dirty="0"/>
          </a:p>
        </p:txBody>
      </p:sp>
      <p:sp>
        <p:nvSpPr>
          <p:cNvPr id="4" name="Slide Number Placeholder 3"/>
          <p:cNvSpPr>
            <a:spLocks noGrp="1"/>
          </p:cNvSpPr>
          <p:nvPr>
            <p:ph type="sldNum" sz="quarter" idx="10"/>
          </p:nvPr>
        </p:nvSpPr>
        <p:spPr/>
        <p:txBody>
          <a:bodyPr/>
          <a:lstStyle/>
          <a:p>
            <a:pPr>
              <a:defRPr/>
            </a:pPr>
            <a:fld id="{6F9974DD-C51F-4538-84AF-4E4C7B666AD9}" type="slidenum">
              <a:rPr lang="en-US" altLang="en-US" smtClean="0"/>
              <a:pPr>
                <a:defRPr/>
              </a:pPr>
              <a:t>13</a:t>
            </a:fld>
            <a:endParaRPr lang="en-US" altLang="en-US" dirty="0"/>
          </a:p>
        </p:txBody>
      </p:sp>
    </p:spTree>
    <p:extLst>
      <p:ext uri="{BB962C8B-B14F-4D97-AF65-F5344CB8AC3E}">
        <p14:creationId xmlns:p14="http://schemas.microsoft.com/office/powerpoint/2010/main" val="38268787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200" b="0" i="0" u="none" strike="noStrike" kern="1200" baseline="0" dirty="0" smtClean="0">
                <a:solidFill>
                  <a:schemeClr val="tx1"/>
                </a:solidFill>
                <a:latin typeface="Arial" charset="0"/>
                <a:ea typeface="ＭＳ Ｐゴシック" pitchFamily="34" charset="-128"/>
                <a:cs typeface="Arial" charset="0"/>
              </a:rPr>
              <a:t>CIOs who play a strategic role still have to handle the nuts and bolts.</a:t>
            </a:r>
            <a:endParaRPr lang="en-US" dirty="0" smtClean="0"/>
          </a:p>
        </p:txBody>
      </p:sp>
      <p:sp>
        <p:nvSpPr>
          <p:cNvPr id="4" name="Slide Number Placeholder 3"/>
          <p:cNvSpPr>
            <a:spLocks noGrp="1"/>
          </p:cNvSpPr>
          <p:nvPr>
            <p:ph type="sldNum" sz="quarter" idx="10"/>
          </p:nvPr>
        </p:nvSpPr>
        <p:spPr/>
        <p:txBody>
          <a:bodyPr/>
          <a:lstStyle/>
          <a:p>
            <a:pPr>
              <a:defRPr/>
            </a:pPr>
            <a:fld id="{A1971004-A41E-49A7-B0E0-6DA3154F029C}" type="slidenum">
              <a:rPr lang="en-US" altLang="en-US" smtClean="0"/>
              <a:pPr>
                <a:defRPr/>
              </a:pPr>
              <a:t>15</a:t>
            </a:fld>
            <a:endParaRPr lang="en-US" altLang="en-US" dirty="0"/>
          </a:p>
        </p:txBody>
      </p:sp>
    </p:spTree>
    <p:extLst>
      <p:ext uri="{BB962C8B-B14F-4D97-AF65-F5344CB8AC3E}">
        <p14:creationId xmlns:p14="http://schemas.microsoft.com/office/powerpoint/2010/main" val="2038180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smtClean="0"/>
              <a:t>Las empresas de mayor rendimiento son significativamente más propensas a tener acceso a una plataforma de este tipo, lo que sugiere que se trata de una importante fuente de ventaja competitiva.</a:t>
            </a:r>
            <a:endParaRPr lang="en-US" dirty="0"/>
          </a:p>
        </p:txBody>
      </p:sp>
      <p:sp>
        <p:nvSpPr>
          <p:cNvPr id="4" name="Slide Number Placeholder 3"/>
          <p:cNvSpPr>
            <a:spLocks noGrp="1"/>
          </p:cNvSpPr>
          <p:nvPr>
            <p:ph type="sldNum" sz="quarter" idx="10"/>
          </p:nvPr>
        </p:nvSpPr>
        <p:spPr/>
        <p:txBody>
          <a:bodyPr/>
          <a:lstStyle/>
          <a:p>
            <a:pPr>
              <a:defRPr/>
            </a:pPr>
            <a:fld id="{6F9974DD-C51F-4538-84AF-4E4C7B666AD9}" type="slidenum">
              <a:rPr lang="en-US" altLang="en-US" smtClean="0"/>
              <a:pPr>
                <a:defRPr/>
              </a:pPr>
              <a:t>16</a:t>
            </a:fld>
            <a:endParaRPr lang="en-US" altLang="en-US" dirty="0"/>
          </a:p>
        </p:txBody>
      </p:sp>
    </p:spTree>
    <p:extLst>
      <p:ext uri="{BB962C8B-B14F-4D97-AF65-F5344CB8AC3E}">
        <p14:creationId xmlns:p14="http://schemas.microsoft.com/office/powerpoint/2010/main" val="10938102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F9974DD-C51F-4538-84AF-4E4C7B666AD9}" type="slidenum">
              <a:rPr lang="en-US" altLang="en-US" smtClean="0"/>
              <a:pPr>
                <a:defRPr/>
              </a:pPr>
              <a:t>17</a:t>
            </a:fld>
            <a:endParaRPr lang="en-US" altLang="en-US" dirty="0"/>
          </a:p>
        </p:txBody>
      </p:sp>
    </p:spTree>
    <p:extLst>
      <p:ext uri="{BB962C8B-B14F-4D97-AF65-F5344CB8AC3E}">
        <p14:creationId xmlns:p14="http://schemas.microsoft.com/office/powerpoint/2010/main" val="22973128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200" b="0" i="0" u="none" strike="noStrike" kern="1200" baseline="0" dirty="0" smtClean="0">
                <a:solidFill>
                  <a:schemeClr val="tx1"/>
                </a:solidFill>
                <a:latin typeface="Arial" charset="0"/>
                <a:ea typeface="ＭＳ Ｐゴシック" pitchFamily="34" charset="-128"/>
                <a:cs typeface="Arial" charset="0"/>
              </a:rPr>
              <a:t>CIOs who play a strategic role still have to handle the nuts and bolts.</a:t>
            </a:r>
            <a:endParaRPr lang="en-US" dirty="0" smtClean="0"/>
          </a:p>
        </p:txBody>
      </p:sp>
      <p:sp>
        <p:nvSpPr>
          <p:cNvPr id="4" name="Slide Number Placeholder 3"/>
          <p:cNvSpPr>
            <a:spLocks noGrp="1"/>
          </p:cNvSpPr>
          <p:nvPr>
            <p:ph type="sldNum" sz="quarter" idx="10"/>
          </p:nvPr>
        </p:nvSpPr>
        <p:spPr/>
        <p:txBody>
          <a:bodyPr/>
          <a:lstStyle/>
          <a:p>
            <a:pPr>
              <a:defRPr/>
            </a:pPr>
            <a:fld id="{A1971004-A41E-49A7-B0E0-6DA3154F029C}" type="slidenum">
              <a:rPr lang="en-US" altLang="en-US" smtClean="0"/>
              <a:pPr>
                <a:defRPr/>
              </a:pPr>
              <a:t>19</a:t>
            </a:fld>
            <a:endParaRPr lang="en-US" altLang="en-US" dirty="0"/>
          </a:p>
        </p:txBody>
      </p:sp>
    </p:spTree>
    <p:extLst>
      <p:ext uri="{BB962C8B-B14F-4D97-AF65-F5344CB8AC3E}">
        <p14:creationId xmlns:p14="http://schemas.microsoft.com/office/powerpoint/2010/main" val="2038180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smtClean="0"/>
              <a:t>Los </a:t>
            </a:r>
            <a:r>
              <a:rPr lang="es-ES" dirty="0" err="1" smtClean="0"/>
              <a:t>CIOs</a:t>
            </a:r>
            <a:r>
              <a:rPr lang="es-ES" dirty="0" smtClean="0"/>
              <a:t> consideran</a:t>
            </a:r>
            <a:r>
              <a:rPr lang="es-ES" baseline="0" dirty="0" smtClean="0"/>
              <a:t> </a:t>
            </a:r>
            <a:r>
              <a:rPr lang="es-ES" dirty="0" smtClean="0"/>
              <a:t>otra cuestión importante: la mejor manera de fomentar la colaboración. No es sólo lo que la gente sabe lo que determina su valor; es lo que comparten. Cuando los empleados, proveedores y socios cooperan, pueden ser más productiva e innovadores - y en última instancia, crear más valor para las organizaciones que los emplean.</a:t>
            </a:r>
            <a:br>
              <a:rPr lang="es-ES" dirty="0" smtClean="0"/>
            </a:br>
            <a:r>
              <a:rPr lang="es-ES" dirty="0" smtClean="0"/>
              <a:t>El setenta por ciento de los </a:t>
            </a:r>
            <a:r>
              <a:rPr lang="es-ES" dirty="0" err="1" smtClean="0"/>
              <a:t>CIOs</a:t>
            </a:r>
            <a:r>
              <a:rPr lang="es-ES" dirty="0" smtClean="0"/>
              <a:t> esperan trabajar con un grupo más amplio de socios en el futuro, y están haciendo lo que a fin de generar mayor valor estratégico y de negocios, en lugar de aumentar la eficiencia o reducir los costos.</a:t>
            </a:r>
            <a:endParaRPr lang="en-US" dirty="0"/>
          </a:p>
        </p:txBody>
      </p:sp>
      <p:sp>
        <p:nvSpPr>
          <p:cNvPr id="4" name="Slide Number Placeholder 3"/>
          <p:cNvSpPr>
            <a:spLocks noGrp="1"/>
          </p:cNvSpPr>
          <p:nvPr>
            <p:ph type="sldNum" sz="quarter" idx="10"/>
          </p:nvPr>
        </p:nvSpPr>
        <p:spPr/>
        <p:txBody>
          <a:bodyPr/>
          <a:lstStyle/>
          <a:p>
            <a:pPr>
              <a:defRPr/>
            </a:pPr>
            <a:fld id="{6F9974DD-C51F-4538-84AF-4E4C7B666AD9}" type="slidenum">
              <a:rPr lang="en-US" altLang="en-US" smtClean="0"/>
              <a:pPr>
                <a:defRPr/>
              </a:pPr>
              <a:t>20</a:t>
            </a:fld>
            <a:endParaRPr lang="en-US" altLang="en-US" dirty="0"/>
          </a:p>
        </p:txBody>
      </p:sp>
    </p:spTree>
    <p:extLst>
      <p:ext uri="{BB962C8B-B14F-4D97-AF65-F5344CB8AC3E}">
        <p14:creationId xmlns:p14="http://schemas.microsoft.com/office/powerpoint/2010/main" val="11177920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smtClean="0"/>
              <a:t>También están enfocándose en la puesta en herramientas para facilitar la colaboración interna eficaz. Los </a:t>
            </a:r>
            <a:r>
              <a:rPr lang="es-ES" dirty="0" err="1" smtClean="0"/>
              <a:t>CIOs</a:t>
            </a:r>
            <a:r>
              <a:rPr lang="es-ES" dirty="0" smtClean="0"/>
              <a:t> de las empresas de mayor rendimiento están a la vanguardia de este movimiento: el 82% tiene como objetivo instalar herramientas de “redes sociales” para generar el ambiente de colaboración entre empleados y socios  en comparación con sólo el 69% de los </a:t>
            </a:r>
            <a:r>
              <a:rPr lang="es-ES" dirty="0" err="1" smtClean="0"/>
              <a:t>CIOs</a:t>
            </a:r>
            <a:r>
              <a:rPr lang="es-ES" dirty="0" smtClean="0"/>
              <a:t> de las empresas de bajo rendimiento.</a:t>
            </a:r>
            <a:endParaRPr lang="en-US" sz="1200" b="0" i="0" u="none" strike="noStrike" kern="1200" baseline="0" dirty="0" smtClean="0">
              <a:solidFill>
                <a:schemeClr val="tx1"/>
              </a:solidFill>
              <a:latin typeface="Arial" charset="0"/>
              <a:ea typeface="ＭＳ Ｐゴシック" pitchFamily="34" charset="-128"/>
              <a:cs typeface="Arial" charset="0"/>
            </a:endParaRPr>
          </a:p>
        </p:txBody>
      </p:sp>
      <p:sp>
        <p:nvSpPr>
          <p:cNvPr id="4" name="Slide Number Placeholder 3"/>
          <p:cNvSpPr>
            <a:spLocks noGrp="1"/>
          </p:cNvSpPr>
          <p:nvPr>
            <p:ph type="sldNum" sz="quarter" idx="10"/>
          </p:nvPr>
        </p:nvSpPr>
        <p:spPr/>
        <p:txBody>
          <a:bodyPr/>
          <a:lstStyle/>
          <a:p>
            <a:pPr>
              <a:defRPr/>
            </a:pPr>
            <a:fld id="{6F9974DD-C51F-4538-84AF-4E4C7B666AD9}" type="slidenum">
              <a:rPr lang="en-US" altLang="en-US" smtClean="0"/>
              <a:pPr>
                <a:defRPr/>
              </a:pPr>
              <a:t>21</a:t>
            </a:fld>
            <a:endParaRPr lang="en-US" altLang="en-US" dirty="0"/>
          </a:p>
        </p:txBody>
      </p:sp>
    </p:spTree>
    <p:extLst>
      <p:ext uri="{BB962C8B-B14F-4D97-AF65-F5344CB8AC3E}">
        <p14:creationId xmlns:p14="http://schemas.microsoft.com/office/powerpoint/2010/main" val="11196348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endParaRPr lang="es-UY" sz="1200" b="0" i="0" u="none" strike="noStrike" kern="1200" baseline="0" dirty="0" smtClean="0">
              <a:solidFill>
                <a:schemeClr val="tx1"/>
              </a:solidFill>
              <a:latin typeface="Arial" charset="0"/>
              <a:ea typeface="ＭＳ Ｐゴシック" pitchFamily="34" charset="-128"/>
              <a:cs typeface="Arial" charset="0"/>
            </a:endParaRPr>
          </a:p>
          <a:p>
            <a:pPr marL="0" marR="0" indent="0" algn="l" defTabSz="966612" rtl="0" eaLnBrk="0" fontAlgn="base" latinLnBrk="0" hangingPunct="0">
              <a:lnSpc>
                <a:spcPct val="100000"/>
              </a:lnSpc>
              <a:spcBef>
                <a:spcPct val="30000"/>
              </a:spcBef>
              <a:spcAft>
                <a:spcPct val="0"/>
              </a:spcAft>
              <a:buClrTx/>
              <a:buSzTx/>
              <a:buFontTx/>
              <a:buNone/>
              <a:tabLst/>
              <a:defRPr/>
            </a:pPr>
            <a:r>
              <a:rPr lang="es-UY" sz="1200" kern="1200" dirty="0" smtClean="0">
                <a:solidFill>
                  <a:schemeClr val="tx1"/>
                </a:solidFill>
                <a:effectLst/>
                <a:latin typeface="Arial" charset="0"/>
                <a:ea typeface="ＭＳ Ｐゴシック" pitchFamily="34" charset="-128"/>
                <a:cs typeface="Arial" charset="0"/>
              </a:rPr>
              <a:t>Vamos a hablar un poco sobre la demografía para la parte de CIO del estudio, hablar un poco sobre la evolución de CIO y, a continuación , cómo el CIO es habilitar la visión empresarial de comprometerse con los clientes </a:t>
            </a:r>
            <a:r>
              <a:rPr lang="es-UY" sz="1200" kern="1200" dirty="0" err="1" smtClean="0">
                <a:solidFill>
                  <a:schemeClr val="tx1"/>
                </a:solidFill>
                <a:effectLst/>
                <a:latin typeface="Arial" charset="0"/>
                <a:ea typeface="ＭＳ Ｐゴシック" pitchFamily="34" charset="-128"/>
                <a:cs typeface="Arial" charset="0"/>
              </a:rPr>
              <a:t>enfranchised</a:t>
            </a:r>
            <a:r>
              <a:rPr lang="es-UY" sz="1200" kern="1200" dirty="0" smtClean="0">
                <a:solidFill>
                  <a:schemeClr val="tx1"/>
                </a:solidFill>
                <a:effectLst/>
                <a:latin typeface="Arial" charset="0"/>
                <a:ea typeface="ＭＳ Ｐゴシック" pitchFamily="34" charset="-128"/>
                <a:cs typeface="Arial" charset="0"/>
              </a:rPr>
              <a:t> digitalmente, trabajando a sobresalir en las cuestiones básicas , y cómo están trabajando para impulsar la colaboración interna y externa. Voy a cerrar por va sobre el futuro de CIO y algunas de las cosas que están planeando hacer para el futuro.</a:t>
            </a:r>
            <a:endParaRPr lang="en-US" sz="1200" kern="1200" dirty="0" smtClean="0">
              <a:solidFill>
                <a:schemeClr val="tx1"/>
              </a:solidFill>
              <a:effectLst/>
              <a:latin typeface="Arial" charset="0"/>
              <a:ea typeface="ＭＳ Ｐゴシック" pitchFamily="34" charset="-128"/>
              <a:cs typeface="Arial" charset="0"/>
            </a:endParaRPr>
          </a:p>
          <a:p>
            <a:pPr defTabSz="966612">
              <a:defRPr/>
            </a:pPr>
            <a:endParaRPr lang="en-US" dirty="0" smtClean="0"/>
          </a:p>
        </p:txBody>
      </p:sp>
      <p:sp>
        <p:nvSpPr>
          <p:cNvPr id="4" name="Slide Number Placeholder 3"/>
          <p:cNvSpPr>
            <a:spLocks noGrp="1"/>
          </p:cNvSpPr>
          <p:nvPr>
            <p:ph type="sldNum" sz="quarter" idx="10"/>
          </p:nvPr>
        </p:nvSpPr>
        <p:spPr/>
        <p:txBody>
          <a:bodyPr/>
          <a:lstStyle/>
          <a:p>
            <a:pPr>
              <a:defRPr/>
            </a:pPr>
            <a:fld id="{A1971004-A41E-49A7-B0E0-6DA3154F029C}" type="slidenum">
              <a:rPr lang="en-US" altLang="en-US" smtClean="0"/>
              <a:pPr>
                <a:defRPr/>
              </a:pPr>
              <a:t>2</a:t>
            </a:fld>
            <a:endParaRPr lang="en-US" altLang="en-US" dirty="0"/>
          </a:p>
        </p:txBody>
      </p:sp>
    </p:spTree>
    <p:extLst>
      <p:ext uri="{BB962C8B-B14F-4D97-AF65-F5344CB8AC3E}">
        <p14:creationId xmlns:p14="http://schemas.microsoft.com/office/powerpoint/2010/main" val="2038180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smtClean="0"/>
              <a:t>Las tecnologías móviles juegan un papel importante en sus planes. La mayoría de los </a:t>
            </a:r>
            <a:r>
              <a:rPr lang="es-ES" dirty="0" err="1" smtClean="0"/>
              <a:t>CIOs</a:t>
            </a:r>
            <a:r>
              <a:rPr lang="es-ES" dirty="0" smtClean="0"/>
              <a:t> quieren atender a las necesidades del creciente número de empleados que trabajan fuera de un entorno de oficina tradicional. También tienen un ojo en las oportunidades para mejorar la productividad</a:t>
            </a:r>
            <a:endParaRPr lang="en-US" dirty="0"/>
          </a:p>
        </p:txBody>
      </p:sp>
      <p:sp>
        <p:nvSpPr>
          <p:cNvPr id="4" name="Slide Number Placeholder 3"/>
          <p:cNvSpPr>
            <a:spLocks noGrp="1"/>
          </p:cNvSpPr>
          <p:nvPr>
            <p:ph type="sldNum" sz="quarter" idx="10"/>
          </p:nvPr>
        </p:nvSpPr>
        <p:spPr/>
        <p:txBody>
          <a:bodyPr/>
          <a:lstStyle/>
          <a:p>
            <a:pPr>
              <a:defRPr/>
            </a:pPr>
            <a:fld id="{6F9974DD-C51F-4538-84AF-4E4C7B666AD9}" type="slidenum">
              <a:rPr lang="en-US" altLang="en-US" smtClean="0"/>
              <a:pPr>
                <a:defRPr/>
              </a:pPr>
              <a:t>22</a:t>
            </a:fld>
            <a:endParaRPr lang="en-US" altLang="en-US" dirty="0"/>
          </a:p>
        </p:txBody>
      </p:sp>
    </p:spTree>
    <p:extLst>
      <p:ext uri="{BB962C8B-B14F-4D97-AF65-F5344CB8AC3E}">
        <p14:creationId xmlns:p14="http://schemas.microsoft.com/office/powerpoint/2010/main" val="11196348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s-ES" dirty="0" smtClean="0">
                <a:effectLst/>
              </a:rPr>
              <a:t>En resumen, los </a:t>
            </a:r>
            <a:r>
              <a:rPr lang="es-ES" dirty="0" err="1" smtClean="0">
                <a:effectLst/>
              </a:rPr>
              <a:t>CIOs</a:t>
            </a:r>
            <a:r>
              <a:rPr lang="es-ES" dirty="0" smtClean="0">
                <a:effectLst/>
              </a:rPr>
              <a:t> creen que su lugar en la pirámide organizacional ha cambiado en los últimos cinco años. Muchos de ellos cuentan</a:t>
            </a:r>
            <a:r>
              <a:rPr lang="es-ES" baseline="0" dirty="0" smtClean="0">
                <a:effectLst/>
              </a:rPr>
              <a:t> con </a:t>
            </a:r>
            <a:r>
              <a:rPr lang="es-ES" dirty="0" smtClean="0">
                <a:effectLst/>
              </a:rPr>
              <a:t>más respeto y poseen más autoridad que lo tenían anteriormente, aunque admiten que todavía se enfrentan a una batalla cuesta arriba en algunas áreas. Y ellos están trabajando más de cerca con sus colegas C-suite que nunca.</a:t>
            </a:r>
            <a:br>
              <a:rPr lang="es-ES" dirty="0" smtClean="0">
                <a:effectLst/>
              </a:rPr>
            </a:br>
            <a:r>
              <a:rPr lang="es-ES" dirty="0" smtClean="0">
                <a:effectLst/>
              </a:rPr>
              <a:t>También tienen grandes planes para el futuro. Quieren montar la infraestructura necesaria para comprometerse con los clientes habilitados digitalmente y ciudadanos, cada vez más profundamente involucrados en la elaboración de la experiencia del cliente y en estimular la colaboración (tanto dentro como fuera de las paredes corporativas). Por encima de todo, quieren asumir un papel más estratégico.</a:t>
            </a:r>
          </a:p>
          <a:p>
            <a:endParaRPr lang="en-US" dirty="0"/>
          </a:p>
        </p:txBody>
      </p:sp>
      <p:sp>
        <p:nvSpPr>
          <p:cNvPr id="4" name="Slide Number Placeholder 3"/>
          <p:cNvSpPr>
            <a:spLocks noGrp="1"/>
          </p:cNvSpPr>
          <p:nvPr>
            <p:ph type="sldNum" sz="quarter" idx="10"/>
          </p:nvPr>
        </p:nvSpPr>
        <p:spPr/>
        <p:txBody>
          <a:bodyPr/>
          <a:lstStyle/>
          <a:p>
            <a:pPr>
              <a:defRPr/>
            </a:pPr>
            <a:fld id="{6F9974DD-C51F-4538-84AF-4E4C7B666AD9}" type="slidenum">
              <a:rPr lang="en-US" altLang="en-US" smtClean="0"/>
              <a:pPr>
                <a:defRPr/>
              </a:pPr>
              <a:t>24</a:t>
            </a:fld>
            <a:endParaRPr lang="en-US" altLang="en-US" dirty="0"/>
          </a:p>
        </p:txBody>
      </p:sp>
    </p:spTree>
    <p:extLst>
      <p:ext uri="{BB962C8B-B14F-4D97-AF65-F5344CB8AC3E}">
        <p14:creationId xmlns:p14="http://schemas.microsoft.com/office/powerpoint/2010/main" val="2411968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163BB9-7429-4BD9-856A-7CF860F4C186}"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25141728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1971004-A41E-49A7-B0E0-6DA3154F029C}" type="slidenum">
              <a:rPr lang="en-US" altLang="en-US" smtClean="0"/>
              <a:pPr>
                <a:defRPr/>
              </a:pPr>
              <a:t>4</a:t>
            </a:fld>
            <a:endParaRPr lang="en-US" altLang="en-US" dirty="0"/>
          </a:p>
        </p:txBody>
      </p:sp>
    </p:spTree>
    <p:extLst>
      <p:ext uri="{BB962C8B-B14F-4D97-AF65-F5344CB8AC3E}">
        <p14:creationId xmlns:p14="http://schemas.microsoft.com/office/powerpoint/2010/main" val="24006416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sz="1200" b="0" i="0" u="none" strike="noStrike" kern="1200" baseline="0" dirty="0" smtClean="0">
                <a:solidFill>
                  <a:schemeClr val="tx1"/>
                </a:solidFill>
                <a:latin typeface="Arial" charset="0"/>
                <a:ea typeface="ＭＳ Ｐゴシック" pitchFamily="34" charset="-128"/>
                <a:cs typeface="Arial" charset="0"/>
              </a:rPr>
              <a:t>Nuestro estudio incluye un análisis de las diferencias entre las respuestas de los </a:t>
            </a:r>
            <a:r>
              <a:rPr lang="es-ES" sz="1200" b="0" i="0" u="none" strike="noStrike" kern="1200" baseline="0" dirty="0" err="1" smtClean="0">
                <a:solidFill>
                  <a:schemeClr val="tx1"/>
                </a:solidFill>
                <a:latin typeface="Arial" charset="0"/>
                <a:ea typeface="ＭＳ Ｐゴシック" pitchFamily="34" charset="-128"/>
                <a:cs typeface="Arial" charset="0"/>
              </a:rPr>
              <a:t>CIOs</a:t>
            </a:r>
            <a:r>
              <a:rPr lang="es-ES" sz="1200" b="0" i="0" u="none" strike="noStrike" kern="1200" baseline="0" dirty="0" smtClean="0">
                <a:solidFill>
                  <a:schemeClr val="tx1"/>
                </a:solidFill>
                <a:latin typeface="Arial" charset="0"/>
                <a:ea typeface="ＭＳ Ｐゴシック" pitchFamily="34" charset="-128"/>
                <a:cs typeface="Arial" charset="0"/>
              </a:rPr>
              <a:t> de empresas con mayor rendimiento financiero (9%) y aquellos cuyo rendimiento era inferior (26%) en función del modo en el que estos valoran sus propias organizaciones. Pedimos a los </a:t>
            </a:r>
            <a:r>
              <a:rPr lang="es-ES" sz="1200" b="0" i="0" u="none" strike="noStrike" kern="1200" baseline="0" dirty="0" err="1" smtClean="0">
                <a:solidFill>
                  <a:schemeClr val="tx1"/>
                </a:solidFill>
                <a:latin typeface="Arial" charset="0"/>
                <a:ea typeface="ＭＳ Ｐゴシック" pitchFamily="34" charset="-128"/>
                <a:cs typeface="Arial" charset="0"/>
              </a:rPr>
              <a:t>CIOs</a:t>
            </a:r>
            <a:r>
              <a:rPr lang="es-ES" sz="1200" b="0" i="0" u="none" strike="noStrike" kern="1200" baseline="0" dirty="0" smtClean="0">
                <a:solidFill>
                  <a:schemeClr val="tx1"/>
                </a:solidFill>
                <a:latin typeface="Arial" charset="0"/>
                <a:ea typeface="ＭＳ Ｐゴシック" pitchFamily="34" charset="-128"/>
                <a:cs typeface="Arial" charset="0"/>
              </a:rPr>
              <a:t> que calificaran el crecimiento de los ingresos y la rentabilidad de sus</a:t>
            </a:r>
          </a:p>
          <a:p>
            <a:r>
              <a:rPr lang="es-ES" sz="1200" b="0" i="0" u="none" strike="noStrike" kern="1200" baseline="0" dirty="0" smtClean="0">
                <a:solidFill>
                  <a:schemeClr val="tx1"/>
                </a:solidFill>
                <a:latin typeface="Arial" charset="0"/>
                <a:ea typeface="ＭＳ Ｐゴシック" pitchFamily="34" charset="-128"/>
                <a:cs typeface="Arial" charset="0"/>
              </a:rPr>
              <a:t>organizaciones a tres años vista en comparación con sus colegas del sector. Las empresas que destacaban en ambas medidas fueron clasificadas como de mayor</a:t>
            </a:r>
          </a:p>
          <a:p>
            <a:r>
              <a:rPr lang="es-ES" sz="1200" b="0" i="0" u="none" strike="noStrike" kern="1200" baseline="0" dirty="0" smtClean="0">
                <a:solidFill>
                  <a:schemeClr val="tx1"/>
                </a:solidFill>
                <a:latin typeface="Arial" charset="0"/>
                <a:ea typeface="ＭＳ Ｐゴシック" pitchFamily="34" charset="-128"/>
                <a:cs typeface="Arial" charset="0"/>
              </a:rPr>
              <a:t>rendimiento, mientras que las de menor puntuación se consideraron como de menor rendimiento; el resto fue clasificado como de rendimiento normal.</a:t>
            </a:r>
            <a:endParaRPr lang="en-US" sz="1300" dirty="0" smtClean="0"/>
          </a:p>
          <a:p>
            <a:endParaRPr lang="es-UY" sz="1300" i="0" dirty="0" smtClean="0"/>
          </a:p>
        </p:txBody>
      </p:sp>
      <p:sp>
        <p:nvSpPr>
          <p:cNvPr id="4" name="Slide Number Placeholder 3"/>
          <p:cNvSpPr>
            <a:spLocks noGrp="1"/>
          </p:cNvSpPr>
          <p:nvPr>
            <p:ph type="sldNum" sz="quarter" idx="10"/>
          </p:nvPr>
        </p:nvSpPr>
        <p:spPr/>
        <p:txBody>
          <a:bodyPr/>
          <a:lstStyle/>
          <a:p>
            <a:pPr>
              <a:defRPr/>
            </a:pPr>
            <a:fld id="{A1971004-A41E-49A7-B0E0-6DA3154F029C}" type="slidenum">
              <a:rPr lang="en-US" altLang="en-US" smtClean="0"/>
              <a:pPr>
                <a:defRPr/>
              </a:pPr>
              <a:t>5</a:t>
            </a:fld>
            <a:endParaRPr lang="en-US" altLang="en-US" dirty="0"/>
          </a:p>
        </p:txBody>
      </p:sp>
    </p:spTree>
    <p:extLst>
      <p:ext uri="{BB962C8B-B14F-4D97-AF65-F5344CB8AC3E}">
        <p14:creationId xmlns:p14="http://schemas.microsoft.com/office/powerpoint/2010/main" val="4406707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s-UY" sz="1200" b="0" i="0" u="none" strike="noStrike" kern="1200" baseline="0" dirty="0" smtClean="0">
                <a:solidFill>
                  <a:schemeClr val="tx1"/>
                </a:solidFill>
                <a:latin typeface="Arial" charset="0"/>
                <a:ea typeface="ＭＳ Ｐゴシック" pitchFamily="34" charset="-128"/>
                <a:cs typeface="Arial" charset="0"/>
              </a:rPr>
              <a:t>Una cosa es inmediatamente obvia: que tan lejos algunos </a:t>
            </a:r>
            <a:r>
              <a:rPr lang="es-UY" sz="1200" b="0" i="0" u="none" strike="noStrike" kern="1200" baseline="0" dirty="0" err="1" smtClean="0">
                <a:solidFill>
                  <a:schemeClr val="tx1"/>
                </a:solidFill>
                <a:latin typeface="Arial" charset="0"/>
                <a:ea typeface="ＭＳ Ｐゴシック" pitchFamily="34" charset="-128"/>
                <a:cs typeface="Arial" charset="0"/>
              </a:rPr>
              <a:t>CIOs</a:t>
            </a:r>
            <a:r>
              <a:rPr lang="es-UY" sz="1200" b="0" i="0" u="none" strike="noStrike" kern="1200" baseline="0" dirty="0" smtClean="0">
                <a:solidFill>
                  <a:schemeClr val="tx1"/>
                </a:solidFill>
                <a:latin typeface="Arial" charset="0"/>
                <a:ea typeface="ＭＳ Ｐゴシック" pitchFamily="34" charset="-128"/>
                <a:cs typeface="Arial" charset="0"/>
              </a:rPr>
              <a:t> han llegado en los pasados cinco años.</a:t>
            </a:r>
            <a:endParaRPr lang="en-US" dirty="0" smtClean="0"/>
          </a:p>
        </p:txBody>
      </p:sp>
      <p:sp>
        <p:nvSpPr>
          <p:cNvPr id="4" name="Slide Number Placeholder 3"/>
          <p:cNvSpPr>
            <a:spLocks noGrp="1"/>
          </p:cNvSpPr>
          <p:nvPr>
            <p:ph type="sldNum" sz="quarter" idx="10"/>
          </p:nvPr>
        </p:nvSpPr>
        <p:spPr/>
        <p:txBody>
          <a:bodyPr/>
          <a:lstStyle/>
          <a:p>
            <a:pPr>
              <a:defRPr/>
            </a:pPr>
            <a:fld id="{A1971004-A41E-49A7-B0E0-6DA3154F029C}" type="slidenum">
              <a:rPr lang="en-US" altLang="en-US" smtClean="0"/>
              <a:pPr>
                <a:defRPr/>
              </a:pPr>
              <a:t>6</a:t>
            </a:fld>
            <a:endParaRPr lang="en-US" altLang="en-US" dirty="0"/>
          </a:p>
        </p:txBody>
      </p:sp>
    </p:spTree>
    <p:extLst>
      <p:ext uri="{BB962C8B-B14F-4D97-AF65-F5344CB8AC3E}">
        <p14:creationId xmlns:p14="http://schemas.microsoft.com/office/powerpoint/2010/main" val="2038180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smtClean="0">
              <a:solidFill>
                <a:schemeClr val="tx1"/>
              </a:solidFill>
              <a:latin typeface="Arial" charset="0"/>
              <a:ea typeface="ＭＳ Ｐゴシック" pitchFamily="34" charset="-128"/>
              <a:cs typeface="Arial" charset="0"/>
            </a:endParaRPr>
          </a:p>
          <a:p>
            <a:r>
              <a:rPr lang="es-ES" dirty="0" smtClean="0"/>
              <a:t>Este mandato de evolución no significa necesariamente que los </a:t>
            </a:r>
            <a:r>
              <a:rPr lang="es-ES" dirty="0" err="1" smtClean="0"/>
              <a:t>CIOs</a:t>
            </a:r>
            <a:r>
              <a:rPr lang="es-ES" dirty="0" smtClean="0"/>
              <a:t> tienen la misma perspectiva que sus colegas </a:t>
            </a:r>
            <a:r>
              <a:rPr lang="es-ES" dirty="0" err="1" smtClean="0"/>
              <a:t>CxOs</a:t>
            </a:r>
            <a:r>
              <a:rPr lang="es-ES" dirty="0" smtClean="0"/>
              <a:t>. De hecho, los </a:t>
            </a:r>
            <a:r>
              <a:rPr lang="es-ES" dirty="0" err="1" smtClean="0"/>
              <a:t>CIOs</a:t>
            </a:r>
            <a:r>
              <a:rPr lang="es-ES" dirty="0" smtClean="0"/>
              <a:t> que trabajan en empresas de bajo rendimiento difieren de los </a:t>
            </a:r>
            <a:r>
              <a:rPr lang="es-ES" dirty="0" err="1" smtClean="0"/>
              <a:t>CEOs</a:t>
            </a:r>
            <a:r>
              <a:rPr lang="es-ES" dirty="0" smtClean="0"/>
              <a:t> en varios aspectos. Ellos creen que los factores de mercado - no la tecnología - serán la más poderosa fuerza externa que afecta a sus organizaciones en los próximos tres a cinco años. También ponen más peso en las preocupaciones regulatorias.</a:t>
            </a:r>
            <a:br>
              <a:rPr lang="es-ES" dirty="0" smtClean="0"/>
            </a:br>
            <a:r>
              <a:rPr lang="es-ES" dirty="0" smtClean="0"/>
              <a:t>Los </a:t>
            </a:r>
            <a:r>
              <a:rPr lang="es-ES" dirty="0" err="1" smtClean="0"/>
              <a:t>CIOs</a:t>
            </a:r>
            <a:r>
              <a:rPr lang="es-ES" dirty="0" smtClean="0"/>
              <a:t> de las empresas de mayor rendimiento, por el contrario, ven el mundo mucho más como los directores generales. Ellos, también, piensan</a:t>
            </a:r>
            <a:r>
              <a:rPr lang="es-ES" baseline="0" dirty="0" smtClean="0"/>
              <a:t> que </a:t>
            </a:r>
            <a:r>
              <a:rPr lang="es-ES" dirty="0" smtClean="0"/>
              <a:t>la tecnología, los factores de mercado y los factores macro-económicos tendrán el mayor impacto.</a:t>
            </a:r>
          </a:p>
          <a:p>
            <a:r>
              <a:rPr lang="es-ES" dirty="0" smtClean="0"/>
              <a:t/>
            </a:r>
            <a:br>
              <a:rPr lang="es-ES" dirty="0" smtClean="0"/>
            </a:br>
            <a:r>
              <a:rPr lang="es-ES" dirty="0" smtClean="0"/>
              <a:t>Lo que también es claro es que los </a:t>
            </a:r>
            <a:r>
              <a:rPr lang="es-ES" dirty="0" err="1" smtClean="0"/>
              <a:t>CIOs</a:t>
            </a:r>
            <a:r>
              <a:rPr lang="es-ES" dirty="0" smtClean="0"/>
              <a:t> han cambiado sus puntos de vista sustancialmente con el tiempo. Todavía incluyen las presiones del mercado en su trío de los mejores fuerzas externas, como lo hicieron en el 2009. Pero la tecnología se ha disparado desde el sexto lugar a la primera o segunda en sus listas. Curiosamente, los </a:t>
            </a:r>
            <a:r>
              <a:rPr lang="es-ES" dirty="0" err="1" smtClean="0"/>
              <a:t>CIOs</a:t>
            </a:r>
            <a:r>
              <a:rPr lang="es-ES" dirty="0" smtClean="0"/>
              <a:t> están menos preocupados por la búsqueda de personas con los conocimientos adecuados de lo que era hace cinco años. Ellos están también menos preocupados por la regulación, que pesaba sobre sus mentes en 2011.</a:t>
            </a:r>
            <a:endParaRPr lang="en-US" dirty="0"/>
          </a:p>
        </p:txBody>
      </p:sp>
      <p:sp>
        <p:nvSpPr>
          <p:cNvPr id="4" name="Slide Number Placeholder 3"/>
          <p:cNvSpPr>
            <a:spLocks noGrp="1"/>
          </p:cNvSpPr>
          <p:nvPr>
            <p:ph type="sldNum" sz="quarter" idx="10"/>
          </p:nvPr>
        </p:nvSpPr>
        <p:spPr/>
        <p:txBody>
          <a:bodyPr/>
          <a:lstStyle/>
          <a:p>
            <a:pPr>
              <a:defRPr/>
            </a:pPr>
            <a:fld id="{6F9974DD-C51F-4538-84AF-4E4C7B666AD9}" type="slidenum">
              <a:rPr lang="en-US" altLang="en-US" smtClean="0"/>
              <a:pPr>
                <a:defRPr/>
              </a:pPr>
              <a:t>7</a:t>
            </a:fld>
            <a:endParaRPr lang="en-US" altLang="en-US" dirty="0"/>
          </a:p>
        </p:txBody>
      </p:sp>
    </p:spTree>
    <p:extLst>
      <p:ext uri="{BB962C8B-B14F-4D97-AF65-F5344CB8AC3E}">
        <p14:creationId xmlns:p14="http://schemas.microsoft.com/office/powerpoint/2010/main" val="6372316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s-ES" dirty="0" smtClean="0"/>
              <a:t>Entonces, ¿cómo los CIO proponen reposicionar la función de TI? Al pasar más tiempo en actividades relacionadas con los clientes. Casi dos tercios de los entrevistados proponen</a:t>
            </a:r>
            <a:r>
              <a:rPr lang="es-ES" baseline="0" dirty="0" smtClean="0"/>
              <a:t> su </a:t>
            </a:r>
            <a:r>
              <a:rPr lang="es-ES" dirty="0" smtClean="0"/>
              <a:t>intención de centrarse en mayor medida en la mejora de la experiencia del cliente. Muchos también tienen previsto poner más esfuerzo en ventas y desarrollo de nuevos negocios, y marketing y comunicaciones.</a:t>
            </a:r>
            <a:br>
              <a:rPr lang="es-ES" dirty="0" smtClean="0"/>
            </a:br>
            <a:r>
              <a:rPr lang="es-ES" dirty="0" smtClean="0"/>
              <a:t/>
            </a:r>
            <a:br>
              <a:rPr lang="es-ES" dirty="0" smtClean="0"/>
            </a:br>
            <a:r>
              <a:rPr lang="es-ES" dirty="0" smtClean="0"/>
              <a:t>Los </a:t>
            </a:r>
            <a:r>
              <a:rPr lang="es-ES" dirty="0" err="1" smtClean="0"/>
              <a:t>CIOs</a:t>
            </a:r>
            <a:r>
              <a:rPr lang="es-ES" dirty="0" smtClean="0"/>
              <a:t> entienden las amenazas de seguridad involucradas, pero una de las consecuencias de cambiar su enfoque a las actividades de cara al cliente es que planean gastar menos tiempo en el riesgo y la seguridad. Su principal objetivo, ya que tratan de reestructurar los horarios tapados de tareas operativas,</a:t>
            </a:r>
            <a:r>
              <a:rPr lang="es-ES" baseline="0" dirty="0" smtClean="0"/>
              <a:t> es a través de </a:t>
            </a:r>
            <a:r>
              <a:rPr lang="es-ES" dirty="0" smtClean="0"/>
              <a:t>delegar parte de la responsabilidad de salvaguardar su infraestructura de TI a otras áreas de la empresa o de los empleados en otras partes de la organización u otras empresas.</a:t>
            </a:r>
            <a:endParaRPr lang="en-US" dirty="0"/>
          </a:p>
        </p:txBody>
      </p:sp>
      <p:sp>
        <p:nvSpPr>
          <p:cNvPr id="4" name="Slide Number Placeholder 3"/>
          <p:cNvSpPr>
            <a:spLocks noGrp="1"/>
          </p:cNvSpPr>
          <p:nvPr>
            <p:ph type="sldNum" sz="quarter" idx="10"/>
          </p:nvPr>
        </p:nvSpPr>
        <p:spPr/>
        <p:txBody>
          <a:bodyPr/>
          <a:lstStyle/>
          <a:p>
            <a:pPr>
              <a:defRPr/>
            </a:pPr>
            <a:fld id="{6F9974DD-C51F-4538-84AF-4E4C7B666AD9}" type="slidenum">
              <a:rPr lang="en-US" altLang="en-US" smtClean="0"/>
              <a:pPr>
                <a:defRPr/>
              </a:pPr>
              <a:t>8</a:t>
            </a:fld>
            <a:endParaRPr lang="en-US" altLang="en-US" dirty="0"/>
          </a:p>
        </p:txBody>
      </p:sp>
    </p:spTree>
    <p:extLst>
      <p:ext uri="{BB962C8B-B14F-4D97-AF65-F5344CB8AC3E}">
        <p14:creationId xmlns:p14="http://schemas.microsoft.com/office/powerpoint/2010/main" val="1890070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smtClean="0"/>
              <a:t>Sus ambiciones fuertes reflejan su deseo de acercarse a los clientes. Más de cuatro quintas partes de los directores de TI están cambiando la marcha - desde la oficina a la oficina principal, donde marketing, ventas y servicio al cliente trabajan para encontrar, ganar y retener clientes. Un número similar dicen que van a invertir en nuevas tecnologías y los correspondientes conocimientos necesarios para analizar los datos de los clientes personas.</a:t>
            </a:r>
            <a:endParaRPr lang="en-US" dirty="0"/>
          </a:p>
        </p:txBody>
      </p:sp>
      <p:sp>
        <p:nvSpPr>
          <p:cNvPr id="4" name="Slide Number Placeholder 3"/>
          <p:cNvSpPr>
            <a:spLocks noGrp="1"/>
          </p:cNvSpPr>
          <p:nvPr>
            <p:ph type="sldNum" sz="quarter" idx="10"/>
          </p:nvPr>
        </p:nvSpPr>
        <p:spPr/>
        <p:txBody>
          <a:bodyPr/>
          <a:lstStyle/>
          <a:p>
            <a:pPr>
              <a:defRPr/>
            </a:pPr>
            <a:fld id="{6F9974DD-C51F-4538-84AF-4E4C7B666AD9}" type="slidenum">
              <a:rPr lang="en-US" altLang="en-US" smtClean="0"/>
              <a:pPr>
                <a:defRPr/>
              </a:pPr>
              <a:t>9</a:t>
            </a:fld>
            <a:endParaRPr lang="en-US" altLang="en-US" dirty="0"/>
          </a:p>
        </p:txBody>
      </p:sp>
    </p:spTree>
    <p:extLst>
      <p:ext uri="{BB962C8B-B14F-4D97-AF65-F5344CB8AC3E}">
        <p14:creationId xmlns:p14="http://schemas.microsoft.com/office/powerpoint/2010/main" val="7878671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4"/>
          <p:cNvSpPr>
            <a:spLocks noChangeShapeType="1"/>
          </p:cNvSpPr>
          <p:nvPr/>
        </p:nvSpPr>
        <p:spPr bwMode="auto">
          <a:xfrm flipV="1">
            <a:off x="274638" y="1050925"/>
            <a:ext cx="85947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5" name="Picture 87" descr="blue-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281988" y="685800"/>
            <a:ext cx="587375"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6"/>
          <p:cNvSpPr>
            <a:spLocks noChangeArrowheads="1"/>
          </p:cNvSpPr>
          <p:nvPr userDrawn="1"/>
        </p:nvSpPr>
        <p:spPr bwMode="black">
          <a:xfrm>
            <a:off x="7589838" y="6537325"/>
            <a:ext cx="13716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algn="r"/>
            <a:r>
              <a:rPr lang="en-US" altLang="en-US" sz="800" dirty="0">
                <a:cs typeface="Arial" pitchFamily="34" charset="0"/>
              </a:rPr>
              <a:t>© 2013 IBM Corporation</a:t>
            </a:r>
            <a:endParaRPr lang="en-US" altLang="en-US" sz="1800" dirty="0">
              <a:cs typeface="Arial" pitchFamily="34" charset="0"/>
            </a:endParaRPr>
          </a:p>
        </p:txBody>
      </p:sp>
      <p:pic>
        <p:nvPicPr>
          <p:cNvPr id="7" name="Picture 159" descr="IBM_new cover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77813" y="3676650"/>
            <a:ext cx="8591550" cy="223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750" name="Rectangle 142"/>
          <p:cNvSpPr>
            <a:spLocks noGrp="1" noChangeArrowheads="1"/>
          </p:cNvSpPr>
          <p:nvPr>
            <p:ph type="ctrTitle"/>
          </p:nvPr>
        </p:nvSpPr>
        <p:spPr>
          <a:xfrm>
            <a:off x="139700" y="1417638"/>
            <a:ext cx="8729663" cy="2011362"/>
          </a:xfrm>
          <a:extLst>
            <a:ext uri="{909E8E84-426E-40DD-AFC4-6F175D3DCCD1}">
              <a14:hiddenFill xmlns:a14="http://schemas.microsoft.com/office/drawing/2010/main">
                <a:solidFill>
                  <a:srgbClr val="7889FB"/>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100000"/>
              </a:lnSpc>
              <a:defRPr sz="3600">
                <a:solidFill>
                  <a:srgbClr val="000000"/>
                </a:solidFill>
              </a:defRPr>
            </a:lvl1pPr>
          </a:lstStyle>
          <a:p>
            <a:pPr lvl="0"/>
            <a:r>
              <a:rPr lang="en-US" altLang="en-US" noProof="0" smtClean="0"/>
              <a:t>Click to edit Master title style</a:t>
            </a:r>
          </a:p>
        </p:txBody>
      </p:sp>
      <p:sp>
        <p:nvSpPr>
          <p:cNvPr id="68751" name="Rectangle 143"/>
          <p:cNvSpPr>
            <a:spLocks noGrp="1" noChangeArrowheads="1"/>
          </p:cNvSpPr>
          <p:nvPr>
            <p:ph type="subTitle" idx="1"/>
          </p:nvPr>
        </p:nvSpPr>
        <p:spPr>
          <a:xfrm>
            <a:off x="182563" y="528638"/>
            <a:ext cx="7769225" cy="530225"/>
          </a:xfrm>
          <a:extLst>
            <a:ext uri="{909E8E84-426E-40DD-AFC4-6F175D3DCCD1}">
              <a14:hiddenFill xmlns:a14="http://schemas.microsoft.com/office/drawing/2010/main">
                <a:solidFill>
                  <a:srgbClr val="7889FB"/>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marL="0" indent="0">
              <a:buFont typeface="Wingdings" pitchFamily="2" charset="2"/>
              <a:buNone/>
              <a:defRPr sz="1100">
                <a:solidFill>
                  <a:srgbClr val="000000"/>
                </a:solidFill>
              </a:defRPr>
            </a:lvl1pPr>
          </a:lstStyle>
          <a:p>
            <a:pPr lvl="0"/>
            <a:r>
              <a:rPr lang="en-US" altLang="en-US" noProof="0" smtClean="0"/>
              <a:t>Click to edit Master subtitle style</a:t>
            </a:r>
          </a:p>
        </p:txBody>
      </p:sp>
    </p:spTree>
    <p:extLst>
      <p:ext uri="{BB962C8B-B14F-4D97-AF65-F5344CB8AC3E}">
        <p14:creationId xmlns:p14="http://schemas.microsoft.com/office/powerpoint/2010/main" val="2249555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sldNum" sz="quarter" idx="10"/>
          </p:nvPr>
        </p:nvSpPr>
        <p:spPr>
          <a:ln/>
        </p:spPr>
        <p:txBody>
          <a:bodyPr/>
          <a:lstStyle>
            <a:lvl1pPr>
              <a:defRPr/>
            </a:lvl1pPr>
          </a:lstStyle>
          <a:p>
            <a:pPr>
              <a:defRPr/>
            </a:pPr>
            <a:fld id="{16EFC057-EC64-4204-9F29-CBE372BA6264}" type="slidenum">
              <a:rPr lang="en-US" altLang="en-US"/>
              <a:pPr>
                <a:defRPr/>
              </a:pPr>
              <a:t>‹Nº›</a:t>
            </a:fld>
            <a:endParaRPr lang="en-US" altLang="en-US" dirty="0"/>
          </a:p>
        </p:txBody>
      </p:sp>
    </p:spTree>
    <p:extLst>
      <p:ext uri="{BB962C8B-B14F-4D97-AF65-F5344CB8AC3E}">
        <p14:creationId xmlns:p14="http://schemas.microsoft.com/office/powerpoint/2010/main" val="3559481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sldNum" sz="quarter" idx="10"/>
          </p:nvPr>
        </p:nvSpPr>
        <p:spPr>
          <a:ln/>
        </p:spPr>
        <p:txBody>
          <a:bodyPr/>
          <a:lstStyle>
            <a:lvl1pPr>
              <a:defRPr/>
            </a:lvl1pPr>
          </a:lstStyle>
          <a:p>
            <a:pPr>
              <a:defRPr/>
            </a:pPr>
            <a:fld id="{4E3F4ED8-3E07-4E65-949B-56ADD1977D06}" type="slidenum">
              <a:rPr lang="en-US" altLang="en-US"/>
              <a:pPr>
                <a:defRPr/>
              </a:pPr>
              <a:t>‹Nº›</a:t>
            </a:fld>
            <a:endParaRPr lang="en-US" altLang="en-US" dirty="0"/>
          </a:p>
        </p:txBody>
      </p:sp>
    </p:spTree>
    <p:extLst>
      <p:ext uri="{BB962C8B-B14F-4D97-AF65-F5344CB8AC3E}">
        <p14:creationId xmlns:p14="http://schemas.microsoft.com/office/powerpoint/2010/main" val="2905296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82563" y="1874838"/>
            <a:ext cx="4335462" cy="4470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70425" y="1874838"/>
            <a:ext cx="4337050" cy="4470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0"/>
          </p:nvPr>
        </p:nvSpPr>
        <p:spPr>
          <a:ln/>
        </p:spPr>
        <p:txBody>
          <a:bodyPr/>
          <a:lstStyle>
            <a:lvl1pPr>
              <a:defRPr/>
            </a:lvl1pPr>
          </a:lstStyle>
          <a:p>
            <a:pPr>
              <a:defRPr/>
            </a:pPr>
            <a:fld id="{3DFC4C24-A885-4BBC-869B-8C31E73F649F}" type="slidenum">
              <a:rPr lang="en-US" altLang="en-US"/>
              <a:pPr>
                <a:defRPr/>
              </a:pPr>
              <a:t>‹Nº›</a:t>
            </a:fld>
            <a:endParaRPr lang="en-US" altLang="en-US" dirty="0"/>
          </a:p>
        </p:txBody>
      </p:sp>
    </p:spTree>
    <p:extLst>
      <p:ext uri="{BB962C8B-B14F-4D97-AF65-F5344CB8AC3E}">
        <p14:creationId xmlns:p14="http://schemas.microsoft.com/office/powerpoint/2010/main" val="90318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7"/>
          <p:cNvSpPr>
            <a:spLocks noGrp="1" noChangeArrowheads="1"/>
          </p:cNvSpPr>
          <p:nvPr>
            <p:ph type="sldNum" sz="quarter" idx="10"/>
          </p:nvPr>
        </p:nvSpPr>
        <p:spPr>
          <a:ln/>
        </p:spPr>
        <p:txBody>
          <a:bodyPr/>
          <a:lstStyle>
            <a:lvl1pPr>
              <a:defRPr/>
            </a:lvl1pPr>
          </a:lstStyle>
          <a:p>
            <a:pPr>
              <a:defRPr/>
            </a:pPr>
            <a:fld id="{6FD2014A-FCF0-479D-9860-5D74790CA61E}" type="slidenum">
              <a:rPr lang="en-US" altLang="en-US"/>
              <a:pPr>
                <a:defRPr/>
              </a:pPr>
              <a:t>‹Nº›</a:t>
            </a:fld>
            <a:endParaRPr lang="en-US" altLang="en-US" dirty="0"/>
          </a:p>
        </p:txBody>
      </p:sp>
    </p:spTree>
    <p:extLst>
      <p:ext uri="{BB962C8B-B14F-4D97-AF65-F5344CB8AC3E}">
        <p14:creationId xmlns:p14="http://schemas.microsoft.com/office/powerpoint/2010/main" val="3775935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7"/>
          <p:cNvSpPr>
            <a:spLocks noGrp="1" noChangeArrowheads="1"/>
          </p:cNvSpPr>
          <p:nvPr>
            <p:ph type="sldNum" sz="quarter" idx="10"/>
          </p:nvPr>
        </p:nvSpPr>
        <p:spPr>
          <a:ln/>
        </p:spPr>
        <p:txBody>
          <a:bodyPr/>
          <a:lstStyle>
            <a:lvl1pPr>
              <a:defRPr/>
            </a:lvl1pPr>
          </a:lstStyle>
          <a:p>
            <a:pPr>
              <a:defRPr/>
            </a:pPr>
            <a:fld id="{E289F996-13E6-4895-973F-53D432EEF8CB}" type="slidenum">
              <a:rPr lang="en-US" altLang="en-US"/>
              <a:pPr>
                <a:defRPr/>
              </a:pPr>
              <a:t>‹Nº›</a:t>
            </a:fld>
            <a:endParaRPr lang="en-US" altLang="en-US" dirty="0"/>
          </a:p>
        </p:txBody>
      </p:sp>
    </p:spTree>
    <p:extLst>
      <p:ext uri="{BB962C8B-B14F-4D97-AF65-F5344CB8AC3E}">
        <p14:creationId xmlns:p14="http://schemas.microsoft.com/office/powerpoint/2010/main" val="3631914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sldNum" sz="quarter" idx="10"/>
          </p:nvPr>
        </p:nvSpPr>
        <p:spPr>
          <a:ln/>
        </p:spPr>
        <p:txBody>
          <a:bodyPr/>
          <a:lstStyle>
            <a:lvl1pPr>
              <a:defRPr/>
            </a:lvl1pPr>
          </a:lstStyle>
          <a:p>
            <a:pPr>
              <a:defRPr/>
            </a:pPr>
            <a:fld id="{4FF1AB5A-0B80-484F-A8A9-12E616047CE2}" type="slidenum">
              <a:rPr lang="en-US" altLang="en-US"/>
              <a:pPr>
                <a:defRPr/>
              </a:pPr>
              <a:t>‹Nº›</a:t>
            </a:fld>
            <a:endParaRPr lang="en-US" altLang="en-US" dirty="0"/>
          </a:p>
        </p:txBody>
      </p:sp>
    </p:spTree>
    <p:extLst>
      <p:ext uri="{BB962C8B-B14F-4D97-AF65-F5344CB8AC3E}">
        <p14:creationId xmlns:p14="http://schemas.microsoft.com/office/powerpoint/2010/main" val="3954491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C-Suite color adjusted GBS">
    <p:spTree>
      <p:nvGrpSpPr>
        <p:cNvPr id="1" name=""/>
        <p:cNvGrpSpPr/>
        <p:nvPr/>
      </p:nvGrpSpPr>
      <p:grpSpPr>
        <a:xfrm>
          <a:off x="0" y="0"/>
          <a:ext cx="0" cy="0"/>
          <a:chOff x="0" y="0"/>
          <a:chExt cx="0" cy="0"/>
        </a:xfrm>
      </p:grpSpPr>
      <p:sp>
        <p:nvSpPr>
          <p:cNvPr id="3" name="Line 4"/>
          <p:cNvSpPr>
            <a:spLocks noChangeShapeType="1"/>
          </p:cNvSpPr>
          <p:nvPr userDrawn="1"/>
        </p:nvSpPr>
        <p:spPr bwMode="auto">
          <a:xfrm flipV="1">
            <a:off x="274638" y="549275"/>
            <a:ext cx="85947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fontAlgn="auto">
              <a:spcBef>
                <a:spcPts val="0"/>
              </a:spcBef>
              <a:spcAft>
                <a:spcPts val="0"/>
              </a:spcAft>
              <a:defRPr/>
            </a:pPr>
            <a:endParaRPr lang="en-US" sz="1800" dirty="0">
              <a:solidFill>
                <a:prstClr val="black"/>
              </a:solidFill>
              <a:latin typeface="Helvetica"/>
              <a:ea typeface="+mn-ea"/>
            </a:endParaRPr>
          </a:p>
        </p:txBody>
      </p:sp>
      <p:sp>
        <p:nvSpPr>
          <p:cNvPr id="13" name="Title 1"/>
          <p:cNvSpPr>
            <a:spLocks noGrp="1"/>
          </p:cNvSpPr>
          <p:nvPr>
            <p:ph type="title"/>
          </p:nvPr>
        </p:nvSpPr>
        <p:spPr>
          <a:xfrm>
            <a:off x="182563" y="593725"/>
            <a:ext cx="8824912" cy="744538"/>
          </a:xfrm>
        </p:spPr>
        <p:txBody>
          <a:bodyPr>
            <a:normAutofit/>
          </a:bodyPr>
          <a:lstStyle>
            <a:lvl1pPr algn="l">
              <a:defRPr sz="2200">
                <a:latin typeface="Arial" pitchFamily="34" charset="0"/>
                <a:cs typeface="Arial" pitchFamily="34" charset="0"/>
              </a:defRPr>
            </a:lvl1pPr>
          </a:lstStyle>
          <a:p>
            <a:r>
              <a:rPr lang="en-US" smtClean="0"/>
              <a:t>Click to edit Master title style</a:t>
            </a:r>
            <a:endParaRPr lang="en-US" dirty="0"/>
          </a:p>
        </p:txBody>
      </p:sp>
      <p:sp>
        <p:nvSpPr>
          <p:cNvPr id="6" name="Rectangle 7"/>
          <p:cNvSpPr>
            <a:spLocks noGrp="1" noChangeArrowheads="1"/>
          </p:cNvSpPr>
          <p:nvPr>
            <p:ph type="sldNum" sz="quarter" idx="4"/>
          </p:nvPr>
        </p:nvSpPr>
        <p:spPr bwMode="black">
          <a:xfrm>
            <a:off x="182563" y="6537325"/>
            <a:ext cx="366712"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defRPr sz="800">
                <a:cs typeface="Arial" pitchFamily="34" charset="0"/>
              </a:defRPr>
            </a:lvl1pPr>
          </a:lstStyle>
          <a:p>
            <a:pPr>
              <a:defRPr/>
            </a:pPr>
            <a:fld id="{7F6621FF-26BA-433F-A7DE-2F14BDEC4F63}" type="slidenum">
              <a:rPr lang="en-US" altLang="en-US"/>
              <a:pPr>
                <a:defRPr/>
              </a:pPr>
              <a:t>‹Nº›</a:t>
            </a:fld>
            <a:endParaRPr lang="en-US" altLang="en-US" dirty="0"/>
          </a:p>
        </p:txBody>
      </p:sp>
    </p:spTree>
    <p:extLst>
      <p:ext uri="{BB962C8B-B14F-4D97-AF65-F5344CB8AC3E}">
        <p14:creationId xmlns:p14="http://schemas.microsoft.com/office/powerpoint/2010/main" val="3054310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3"/>
          <p:cNvSpPr>
            <a:spLocks noGrp="1" noChangeArrowheads="1"/>
          </p:cNvSpPr>
          <p:nvPr>
            <p:ph type="title"/>
          </p:nvPr>
        </p:nvSpPr>
        <p:spPr bwMode="auto">
          <a:xfrm>
            <a:off x="182563" y="593725"/>
            <a:ext cx="8824912" cy="74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slide style</a:t>
            </a:r>
          </a:p>
        </p:txBody>
      </p:sp>
      <p:pic>
        <p:nvPicPr>
          <p:cNvPr id="1027" name="Picture 14" descr="blue-logo"/>
          <p:cNvPicPr>
            <a:picLocks noChangeAspect="1" noChangeArrowheads="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8280400" y="227013"/>
            <a:ext cx="587375"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3"/>
          <p:cNvSpPr>
            <a:spLocks noGrp="1" noChangeArrowheads="1"/>
          </p:cNvSpPr>
          <p:nvPr>
            <p:ph type="body" idx="1"/>
          </p:nvPr>
        </p:nvSpPr>
        <p:spPr bwMode="auto">
          <a:xfrm>
            <a:off x="182563" y="1874838"/>
            <a:ext cx="8824912" cy="447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p:txBody>
      </p:sp>
      <p:sp>
        <p:nvSpPr>
          <p:cNvPr id="1029" name="Line 4"/>
          <p:cNvSpPr>
            <a:spLocks noChangeShapeType="1"/>
          </p:cNvSpPr>
          <p:nvPr userDrawn="1"/>
        </p:nvSpPr>
        <p:spPr bwMode="auto">
          <a:xfrm flipV="1">
            <a:off x="274638" y="549275"/>
            <a:ext cx="85947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030" name="Rectangle 6"/>
          <p:cNvSpPr>
            <a:spLocks noChangeArrowheads="1"/>
          </p:cNvSpPr>
          <p:nvPr userDrawn="1"/>
        </p:nvSpPr>
        <p:spPr bwMode="black">
          <a:xfrm>
            <a:off x="7589838" y="6537325"/>
            <a:ext cx="13716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algn="r"/>
            <a:r>
              <a:rPr lang="en-US" altLang="en-US" sz="800" dirty="0"/>
              <a:t>© 2013 IBM Corporation</a:t>
            </a:r>
            <a:endParaRPr lang="en-US" altLang="en-US" sz="1800" dirty="0"/>
          </a:p>
        </p:txBody>
      </p:sp>
      <p:sp>
        <p:nvSpPr>
          <p:cNvPr id="67591" name="Rectangle 7"/>
          <p:cNvSpPr>
            <a:spLocks noGrp="1" noChangeArrowheads="1"/>
          </p:cNvSpPr>
          <p:nvPr>
            <p:ph type="sldNum" sz="quarter" idx="4"/>
          </p:nvPr>
        </p:nvSpPr>
        <p:spPr bwMode="black">
          <a:xfrm>
            <a:off x="182563" y="6537325"/>
            <a:ext cx="366712"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defRPr sz="800">
                <a:cs typeface="Arial" pitchFamily="34" charset="0"/>
              </a:defRPr>
            </a:lvl1pPr>
          </a:lstStyle>
          <a:p>
            <a:pPr>
              <a:defRPr/>
            </a:pPr>
            <a:fld id="{7F6621FF-26BA-433F-A7DE-2F14BDEC4F63}" type="slidenum">
              <a:rPr lang="en-US" altLang="en-US"/>
              <a:pPr>
                <a:defRPr/>
              </a:pPr>
              <a:t>‹Nº›</a:t>
            </a:fld>
            <a:endParaRPr lang="en-US" altLang="en-US" dirty="0"/>
          </a:p>
        </p:txBody>
      </p:sp>
      <p:sp>
        <p:nvSpPr>
          <p:cNvPr id="1034" name="Text Box 46"/>
          <p:cNvSpPr txBox="1">
            <a:spLocks noChangeArrowheads="1"/>
          </p:cNvSpPr>
          <p:nvPr userDrawn="1"/>
        </p:nvSpPr>
        <p:spPr bwMode="auto">
          <a:xfrm>
            <a:off x="182563" y="303213"/>
            <a:ext cx="79105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nchor="b"/>
          <a:lstStyle>
            <a:lvl1pPr eaLnBrk="0" hangingPunct="0">
              <a:defRPr sz="1400">
                <a:solidFill>
                  <a:schemeClr val="tx1"/>
                </a:solidFill>
                <a:latin typeface="Arial" pitchFamily="34" charset="0"/>
              </a:defRPr>
            </a:lvl1pPr>
            <a:lvl2pPr marL="742950" indent="-285750" eaLnBrk="0" hangingPunct="0">
              <a:defRPr sz="1400">
                <a:solidFill>
                  <a:schemeClr val="tx1"/>
                </a:solidFill>
                <a:latin typeface="Arial" pitchFamily="34" charset="0"/>
              </a:defRPr>
            </a:lvl2pPr>
            <a:lvl3pPr marL="1143000" indent="-228600" eaLnBrk="0" hangingPunct="0">
              <a:defRPr sz="1400">
                <a:solidFill>
                  <a:schemeClr val="tx1"/>
                </a:solidFill>
                <a:latin typeface="Arial" pitchFamily="34" charset="0"/>
              </a:defRPr>
            </a:lvl3pPr>
            <a:lvl4pPr marL="1600200" indent="-228600" eaLnBrk="0" hangingPunct="0">
              <a:defRPr sz="1400">
                <a:solidFill>
                  <a:schemeClr val="tx1"/>
                </a:solidFill>
                <a:latin typeface="Arial" pitchFamily="34" charset="0"/>
              </a:defRPr>
            </a:lvl4pPr>
            <a:lvl5pPr marL="2057400" indent="-228600" eaLnBrk="0" hangingPunct="0">
              <a:defRPr sz="1400">
                <a:solidFill>
                  <a:schemeClr val="tx1"/>
                </a:solidFill>
                <a:latin typeface="Arial" pitchFamily="34" charset="0"/>
              </a:defRPr>
            </a:lvl5pPr>
            <a:lvl6pPr marL="25146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defRPr>
            </a:lvl6pPr>
            <a:lvl7pPr marL="29718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defRPr>
            </a:lvl7pPr>
            <a:lvl8pPr marL="34290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defRPr>
            </a:lvl8pPr>
            <a:lvl9pPr marL="38862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defRPr>
            </a:lvl9pPr>
          </a:lstStyle>
          <a:p>
            <a:pPr eaLnBrk="1" hangingPunct="1">
              <a:spcAft>
                <a:spcPts val="900"/>
              </a:spcAft>
              <a:defRPr/>
            </a:pPr>
            <a:r>
              <a:rPr lang="en-US" altLang="en-US" sz="1000" dirty="0" smtClean="0">
                <a:ea typeface="+mn-ea"/>
              </a:rPr>
              <a:t>IBM Institute for Business Value</a:t>
            </a:r>
          </a:p>
        </p:txBody>
      </p:sp>
    </p:spTree>
  </p:cSld>
  <p:clrMap bg1="lt1" tx1="dk1" bg2="lt2" tx2="dk2" accent1="accent1" accent2="accent2" accent3="accent3" accent4="accent4" accent5="accent5" accent6="accent6" hlink="hlink" folHlink="folHlink"/>
  <p:sldLayoutIdLst>
    <p:sldLayoutId id="2147483789" r:id="rId1"/>
    <p:sldLayoutId id="2147483783" r:id="rId2"/>
    <p:sldLayoutId id="2147483784" r:id="rId3"/>
    <p:sldLayoutId id="2147483785" r:id="rId4"/>
    <p:sldLayoutId id="2147483786" r:id="rId5"/>
    <p:sldLayoutId id="2147483787" r:id="rId6"/>
    <p:sldLayoutId id="2147483788" r:id="rId7"/>
    <p:sldLayoutId id="2147483790" r:id="rId8"/>
  </p:sldLayoutIdLst>
  <p:hf hdr="0"/>
  <p:txStyles>
    <p:titleStyle>
      <a:lvl1pPr algn="l" rtl="0" eaLnBrk="0" fontAlgn="base" hangingPunct="0">
        <a:lnSpc>
          <a:spcPct val="90000"/>
        </a:lnSpc>
        <a:spcBef>
          <a:spcPct val="0"/>
        </a:spcBef>
        <a:spcAft>
          <a:spcPct val="0"/>
        </a:spcAft>
        <a:defRPr sz="2200">
          <a:solidFill>
            <a:schemeClr val="tx2"/>
          </a:solidFill>
          <a:latin typeface="+mj-lt"/>
          <a:ea typeface="ＭＳ Ｐゴシック" pitchFamily="34" charset="-128"/>
          <a:cs typeface="+mj-cs"/>
        </a:defRPr>
      </a:lvl1pPr>
      <a:lvl2pPr algn="l" rtl="0" eaLnBrk="0" fontAlgn="base" hangingPunct="0">
        <a:lnSpc>
          <a:spcPct val="90000"/>
        </a:lnSpc>
        <a:spcBef>
          <a:spcPct val="0"/>
        </a:spcBef>
        <a:spcAft>
          <a:spcPct val="0"/>
        </a:spcAft>
        <a:defRPr sz="2200">
          <a:solidFill>
            <a:schemeClr val="tx2"/>
          </a:solidFill>
          <a:latin typeface="Arial" charset="0"/>
          <a:ea typeface="ＭＳ Ｐゴシック" pitchFamily="34" charset="-128"/>
        </a:defRPr>
      </a:lvl2pPr>
      <a:lvl3pPr algn="l" rtl="0" eaLnBrk="0" fontAlgn="base" hangingPunct="0">
        <a:lnSpc>
          <a:spcPct val="90000"/>
        </a:lnSpc>
        <a:spcBef>
          <a:spcPct val="0"/>
        </a:spcBef>
        <a:spcAft>
          <a:spcPct val="0"/>
        </a:spcAft>
        <a:defRPr sz="2200">
          <a:solidFill>
            <a:schemeClr val="tx2"/>
          </a:solidFill>
          <a:latin typeface="Arial" charset="0"/>
          <a:ea typeface="ＭＳ Ｐゴシック" pitchFamily="34" charset="-128"/>
        </a:defRPr>
      </a:lvl3pPr>
      <a:lvl4pPr algn="l" rtl="0" eaLnBrk="0" fontAlgn="base" hangingPunct="0">
        <a:lnSpc>
          <a:spcPct val="90000"/>
        </a:lnSpc>
        <a:spcBef>
          <a:spcPct val="0"/>
        </a:spcBef>
        <a:spcAft>
          <a:spcPct val="0"/>
        </a:spcAft>
        <a:defRPr sz="2200">
          <a:solidFill>
            <a:schemeClr val="tx2"/>
          </a:solidFill>
          <a:latin typeface="Arial" charset="0"/>
          <a:ea typeface="ＭＳ Ｐゴシック" pitchFamily="34" charset="-128"/>
        </a:defRPr>
      </a:lvl4pPr>
      <a:lvl5pPr algn="l" rtl="0" eaLnBrk="0" fontAlgn="base" hangingPunct="0">
        <a:lnSpc>
          <a:spcPct val="90000"/>
        </a:lnSpc>
        <a:spcBef>
          <a:spcPct val="0"/>
        </a:spcBef>
        <a:spcAft>
          <a:spcPct val="0"/>
        </a:spcAft>
        <a:defRPr sz="2200">
          <a:solidFill>
            <a:schemeClr val="tx2"/>
          </a:solidFill>
          <a:latin typeface="Arial" charset="0"/>
          <a:ea typeface="ＭＳ Ｐゴシック" pitchFamily="34" charset="-128"/>
        </a:defRPr>
      </a:lvl5pPr>
      <a:lvl6pPr marL="457200" algn="l" rtl="0" fontAlgn="base">
        <a:lnSpc>
          <a:spcPct val="90000"/>
        </a:lnSpc>
        <a:spcBef>
          <a:spcPct val="0"/>
        </a:spcBef>
        <a:spcAft>
          <a:spcPct val="0"/>
        </a:spcAft>
        <a:defRPr sz="2200">
          <a:solidFill>
            <a:schemeClr val="tx2"/>
          </a:solidFill>
          <a:latin typeface="Arial" charset="0"/>
        </a:defRPr>
      </a:lvl6pPr>
      <a:lvl7pPr marL="914400" algn="l" rtl="0" fontAlgn="base">
        <a:lnSpc>
          <a:spcPct val="90000"/>
        </a:lnSpc>
        <a:spcBef>
          <a:spcPct val="0"/>
        </a:spcBef>
        <a:spcAft>
          <a:spcPct val="0"/>
        </a:spcAft>
        <a:defRPr sz="2200">
          <a:solidFill>
            <a:schemeClr val="tx2"/>
          </a:solidFill>
          <a:latin typeface="Arial" charset="0"/>
        </a:defRPr>
      </a:lvl7pPr>
      <a:lvl8pPr marL="1371600" algn="l" rtl="0" fontAlgn="base">
        <a:lnSpc>
          <a:spcPct val="90000"/>
        </a:lnSpc>
        <a:spcBef>
          <a:spcPct val="0"/>
        </a:spcBef>
        <a:spcAft>
          <a:spcPct val="0"/>
        </a:spcAft>
        <a:defRPr sz="2200">
          <a:solidFill>
            <a:schemeClr val="tx2"/>
          </a:solidFill>
          <a:latin typeface="Arial" charset="0"/>
        </a:defRPr>
      </a:lvl8pPr>
      <a:lvl9pPr marL="1828800" algn="l" rtl="0" fontAlgn="base">
        <a:lnSpc>
          <a:spcPct val="90000"/>
        </a:lnSpc>
        <a:spcBef>
          <a:spcPct val="0"/>
        </a:spcBef>
        <a:spcAft>
          <a:spcPct val="0"/>
        </a:spcAft>
        <a:defRPr sz="2200">
          <a:solidFill>
            <a:schemeClr val="tx2"/>
          </a:solidFill>
          <a:latin typeface="Arial" charset="0"/>
        </a:defRPr>
      </a:lvl9pPr>
    </p:titleStyle>
    <p:bodyStyle>
      <a:lvl1pPr marL="173038" indent="-173038" algn="l" rtl="0" eaLnBrk="0" fontAlgn="base" hangingPunct="0">
        <a:spcBef>
          <a:spcPct val="50000"/>
        </a:spcBef>
        <a:spcAft>
          <a:spcPct val="0"/>
        </a:spcAft>
        <a:buClr>
          <a:schemeClr val="tx1"/>
        </a:buClr>
        <a:buFont typeface="Wingdings" pitchFamily="2" charset="2"/>
        <a:buChar char="§"/>
        <a:defRPr sz="1600">
          <a:solidFill>
            <a:schemeClr val="tx1"/>
          </a:solidFill>
          <a:latin typeface="+mn-lt"/>
          <a:ea typeface="ＭＳ Ｐゴシック" pitchFamily="34" charset="-128"/>
          <a:cs typeface="+mn-cs"/>
        </a:defRPr>
      </a:lvl1pPr>
      <a:lvl2pPr marL="509588" indent="-163513" algn="l" rtl="0" eaLnBrk="0" fontAlgn="base" hangingPunct="0">
        <a:spcBef>
          <a:spcPct val="0"/>
        </a:spcBef>
        <a:spcAft>
          <a:spcPct val="0"/>
        </a:spcAft>
        <a:buClr>
          <a:schemeClr val="tx1"/>
        </a:buClr>
        <a:buFont typeface="Arial" pitchFamily="34" charset="0"/>
        <a:buChar char="–"/>
        <a:defRPr sz="1600">
          <a:solidFill>
            <a:schemeClr val="tx1"/>
          </a:solidFill>
          <a:latin typeface="+mn-lt"/>
          <a:ea typeface="ＭＳ Ｐゴシック" pitchFamily="34" charset="-128"/>
        </a:defRPr>
      </a:lvl2pPr>
      <a:lvl3pPr marL="855663" indent="-173038" algn="l" rtl="0" eaLnBrk="0" fontAlgn="base" hangingPunct="0">
        <a:spcBef>
          <a:spcPct val="0"/>
        </a:spcBef>
        <a:spcAft>
          <a:spcPct val="0"/>
        </a:spcAft>
        <a:buClr>
          <a:schemeClr val="tx1"/>
        </a:buClr>
        <a:buChar char="•"/>
        <a:defRPr sz="1600">
          <a:solidFill>
            <a:schemeClr val="tx1"/>
          </a:solidFill>
          <a:latin typeface="+mn-lt"/>
          <a:ea typeface="ＭＳ Ｐゴシック" pitchFamily="34" charset="-128"/>
        </a:defRPr>
      </a:lvl3pPr>
      <a:lvl4pPr marL="1203325" indent="-173038" algn="l" rtl="0" eaLnBrk="0" fontAlgn="base" hangingPunct="0">
        <a:spcBef>
          <a:spcPct val="20000"/>
        </a:spcBef>
        <a:spcAft>
          <a:spcPct val="0"/>
        </a:spcAft>
        <a:buClr>
          <a:schemeClr val="bg1"/>
        </a:buClr>
        <a:defRPr sz="1600">
          <a:solidFill>
            <a:schemeClr val="bg1"/>
          </a:solidFill>
          <a:latin typeface="+mn-lt"/>
          <a:ea typeface="ＭＳ Ｐゴシック" pitchFamily="34" charset="-128"/>
        </a:defRPr>
      </a:lvl4pPr>
      <a:lvl5pPr marL="1539875" indent="-163513" algn="l" rtl="0" eaLnBrk="0" fontAlgn="base" hangingPunct="0">
        <a:spcBef>
          <a:spcPct val="20000"/>
        </a:spcBef>
        <a:spcAft>
          <a:spcPct val="0"/>
        </a:spcAft>
        <a:buClr>
          <a:schemeClr val="bg1"/>
        </a:buClr>
        <a:buChar char="»"/>
        <a:defRPr sz="1600">
          <a:solidFill>
            <a:schemeClr val="bg1"/>
          </a:solidFill>
          <a:latin typeface="+mn-lt"/>
          <a:ea typeface="ＭＳ Ｐゴシック" pitchFamily="34" charset="-128"/>
        </a:defRPr>
      </a:lvl5pPr>
      <a:lvl6pPr marL="1997075" indent="-163513" algn="l" rtl="0" fontAlgn="base">
        <a:spcBef>
          <a:spcPct val="20000"/>
        </a:spcBef>
        <a:spcAft>
          <a:spcPct val="0"/>
        </a:spcAft>
        <a:buClr>
          <a:schemeClr val="bg1"/>
        </a:buClr>
        <a:buChar char="»"/>
        <a:defRPr sz="1600">
          <a:solidFill>
            <a:schemeClr val="bg1"/>
          </a:solidFill>
          <a:latin typeface="+mn-lt"/>
        </a:defRPr>
      </a:lvl6pPr>
      <a:lvl7pPr marL="2454275" indent="-163513" algn="l" rtl="0" fontAlgn="base">
        <a:spcBef>
          <a:spcPct val="20000"/>
        </a:spcBef>
        <a:spcAft>
          <a:spcPct val="0"/>
        </a:spcAft>
        <a:buClr>
          <a:schemeClr val="bg1"/>
        </a:buClr>
        <a:buChar char="»"/>
        <a:defRPr sz="1600">
          <a:solidFill>
            <a:schemeClr val="bg1"/>
          </a:solidFill>
          <a:latin typeface="+mn-lt"/>
        </a:defRPr>
      </a:lvl7pPr>
      <a:lvl8pPr marL="2911475" indent="-163513" algn="l" rtl="0" fontAlgn="base">
        <a:spcBef>
          <a:spcPct val="20000"/>
        </a:spcBef>
        <a:spcAft>
          <a:spcPct val="0"/>
        </a:spcAft>
        <a:buClr>
          <a:schemeClr val="bg1"/>
        </a:buClr>
        <a:buChar char="»"/>
        <a:defRPr sz="1600">
          <a:solidFill>
            <a:schemeClr val="bg1"/>
          </a:solidFill>
          <a:latin typeface="+mn-lt"/>
        </a:defRPr>
      </a:lvl8pPr>
      <a:lvl9pPr marL="3368675" indent="-163513" algn="l" rtl="0" fontAlgn="base">
        <a:spcBef>
          <a:spcPct val="20000"/>
        </a:spcBef>
        <a:spcAft>
          <a:spcPct val="0"/>
        </a:spcAft>
        <a:buClr>
          <a:schemeClr val="bg1"/>
        </a:buClr>
        <a:buChar char="»"/>
        <a:defRPr sz="16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883836"/>
      </p:ext>
    </p:extLst>
  </p:cSld>
  <p:clrMap bg1="lt1" tx1="dk1" bg2="lt2" tx2="dk2" accent1="accent1" accent2="accent2" accent3="accent3" accent4="accent4" accent5="accent5" accent6="accent6" hlink="hlink" folHlink="folHlink"/>
  <p:hf hdr="0"/>
  <p:txStyles>
    <p:titleStyle>
      <a:lvl1pPr algn="l" rtl="0" eaLnBrk="0" fontAlgn="base" hangingPunct="0">
        <a:lnSpc>
          <a:spcPct val="90000"/>
        </a:lnSpc>
        <a:spcBef>
          <a:spcPct val="0"/>
        </a:spcBef>
        <a:spcAft>
          <a:spcPct val="0"/>
        </a:spcAft>
        <a:defRPr sz="2200">
          <a:solidFill>
            <a:schemeClr val="tx2"/>
          </a:solidFill>
          <a:latin typeface="+mj-lt"/>
          <a:ea typeface="ＭＳ Ｐゴシック" pitchFamily="34" charset="-128"/>
          <a:cs typeface="+mj-cs"/>
        </a:defRPr>
      </a:lvl1pPr>
      <a:lvl2pPr algn="l" rtl="0" eaLnBrk="0" fontAlgn="base" hangingPunct="0">
        <a:lnSpc>
          <a:spcPct val="90000"/>
        </a:lnSpc>
        <a:spcBef>
          <a:spcPct val="0"/>
        </a:spcBef>
        <a:spcAft>
          <a:spcPct val="0"/>
        </a:spcAft>
        <a:defRPr sz="2200">
          <a:solidFill>
            <a:schemeClr val="tx2"/>
          </a:solidFill>
          <a:latin typeface="Arial" charset="0"/>
          <a:ea typeface="ＭＳ Ｐゴシック" pitchFamily="34" charset="-128"/>
        </a:defRPr>
      </a:lvl2pPr>
      <a:lvl3pPr algn="l" rtl="0" eaLnBrk="0" fontAlgn="base" hangingPunct="0">
        <a:lnSpc>
          <a:spcPct val="90000"/>
        </a:lnSpc>
        <a:spcBef>
          <a:spcPct val="0"/>
        </a:spcBef>
        <a:spcAft>
          <a:spcPct val="0"/>
        </a:spcAft>
        <a:defRPr sz="2200">
          <a:solidFill>
            <a:schemeClr val="tx2"/>
          </a:solidFill>
          <a:latin typeface="Arial" charset="0"/>
          <a:ea typeface="ＭＳ Ｐゴシック" pitchFamily="34" charset="-128"/>
        </a:defRPr>
      </a:lvl3pPr>
      <a:lvl4pPr algn="l" rtl="0" eaLnBrk="0" fontAlgn="base" hangingPunct="0">
        <a:lnSpc>
          <a:spcPct val="90000"/>
        </a:lnSpc>
        <a:spcBef>
          <a:spcPct val="0"/>
        </a:spcBef>
        <a:spcAft>
          <a:spcPct val="0"/>
        </a:spcAft>
        <a:defRPr sz="2200">
          <a:solidFill>
            <a:schemeClr val="tx2"/>
          </a:solidFill>
          <a:latin typeface="Arial" charset="0"/>
          <a:ea typeface="ＭＳ Ｐゴシック" pitchFamily="34" charset="-128"/>
        </a:defRPr>
      </a:lvl4pPr>
      <a:lvl5pPr algn="l" rtl="0" eaLnBrk="0" fontAlgn="base" hangingPunct="0">
        <a:lnSpc>
          <a:spcPct val="90000"/>
        </a:lnSpc>
        <a:spcBef>
          <a:spcPct val="0"/>
        </a:spcBef>
        <a:spcAft>
          <a:spcPct val="0"/>
        </a:spcAft>
        <a:defRPr sz="2200">
          <a:solidFill>
            <a:schemeClr val="tx2"/>
          </a:solidFill>
          <a:latin typeface="Arial" charset="0"/>
          <a:ea typeface="ＭＳ Ｐゴシック" pitchFamily="34" charset="-128"/>
        </a:defRPr>
      </a:lvl5pPr>
      <a:lvl6pPr marL="457200" algn="l" rtl="0" fontAlgn="base">
        <a:lnSpc>
          <a:spcPct val="90000"/>
        </a:lnSpc>
        <a:spcBef>
          <a:spcPct val="0"/>
        </a:spcBef>
        <a:spcAft>
          <a:spcPct val="0"/>
        </a:spcAft>
        <a:defRPr sz="2200">
          <a:solidFill>
            <a:schemeClr val="tx2"/>
          </a:solidFill>
          <a:latin typeface="Arial" charset="0"/>
        </a:defRPr>
      </a:lvl6pPr>
      <a:lvl7pPr marL="914400" algn="l" rtl="0" fontAlgn="base">
        <a:lnSpc>
          <a:spcPct val="90000"/>
        </a:lnSpc>
        <a:spcBef>
          <a:spcPct val="0"/>
        </a:spcBef>
        <a:spcAft>
          <a:spcPct val="0"/>
        </a:spcAft>
        <a:defRPr sz="2200">
          <a:solidFill>
            <a:schemeClr val="tx2"/>
          </a:solidFill>
          <a:latin typeface="Arial" charset="0"/>
        </a:defRPr>
      </a:lvl7pPr>
      <a:lvl8pPr marL="1371600" algn="l" rtl="0" fontAlgn="base">
        <a:lnSpc>
          <a:spcPct val="90000"/>
        </a:lnSpc>
        <a:spcBef>
          <a:spcPct val="0"/>
        </a:spcBef>
        <a:spcAft>
          <a:spcPct val="0"/>
        </a:spcAft>
        <a:defRPr sz="2200">
          <a:solidFill>
            <a:schemeClr val="tx2"/>
          </a:solidFill>
          <a:latin typeface="Arial" charset="0"/>
        </a:defRPr>
      </a:lvl8pPr>
      <a:lvl9pPr marL="1828800" algn="l" rtl="0" fontAlgn="base">
        <a:lnSpc>
          <a:spcPct val="90000"/>
        </a:lnSpc>
        <a:spcBef>
          <a:spcPct val="0"/>
        </a:spcBef>
        <a:spcAft>
          <a:spcPct val="0"/>
        </a:spcAft>
        <a:defRPr sz="2200">
          <a:solidFill>
            <a:schemeClr val="tx2"/>
          </a:solidFill>
          <a:latin typeface="Arial" charset="0"/>
        </a:defRPr>
      </a:lvl9pPr>
    </p:titleStyle>
    <p:bodyStyle>
      <a:lvl1pPr marL="173038" indent="-173038" algn="l" rtl="0" eaLnBrk="0" fontAlgn="base" hangingPunct="0">
        <a:spcBef>
          <a:spcPct val="50000"/>
        </a:spcBef>
        <a:spcAft>
          <a:spcPct val="0"/>
        </a:spcAft>
        <a:buClr>
          <a:schemeClr val="tx1"/>
        </a:buClr>
        <a:buFont typeface="Wingdings" pitchFamily="2" charset="2"/>
        <a:buChar char="§"/>
        <a:defRPr sz="1600">
          <a:solidFill>
            <a:schemeClr val="tx1"/>
          </a:solidFill>
          <a:latin typeface="+mn-lt"/>
          <a:ea typeface="ＭＳ Ｐゴシック" pitchFamily="34" charset="-128"/>
          <a:cs typeface="+mn-cs"/>
        </a:defRPr>
      </a:lvl1pPr>
      <a:lvl2pPr marL="509588" indent="-163513" algn="l" rtl="0" eaLnBrk="0" fontAlgn="base" hangingPunct="0">
        <a:spcBef>
          <a:spcPct val="0"/>
        </a:spcBef>
        <a:spcAft>
          <a:spcPct val="0"/>
        </a:spcAft>
        <a:buClr>
          <a:schemeClr val="tx1"/>
        </a:buClr>
        <a:buFont typeface="Arial" pitchFamily="34" charset="0"/>
        <a:buChar char="–"/>
        <a:defRPr sz="1600">
          <a:solidFill>
            <a:schemeClr val="tx1"/>
          </a:solidFill>
          <a:latin typeface="+mn-lt"/>
          <a:ea typeface="ＭＳ Ｐゴシック" pitchFamily="34" charset="-128"/>
        </a:defRPr>
      </a:lvl2pPr>
      <a:lvl3pPr marL="855663" indent="-173038" algn="l" rtl="0" eaLnBrk="0" fontAlgn="base" hangingPunct="0">
        <a:spcBef>
          <a:spcPct val="0"/>
        </a:spcBef>
        <a:spcAft>
          <a:spcPct val="0"/>
        </a:spcAft>
        <a:buClr>
          <a:schemeClr val="tx1"/>
        </a:buClr>
        <a:buChar char="•"/>
        <a:defRPr sz="1600">
          <a:solidFill>
            <a:schemeClr val="tx1"/>
          </a:solidFill>
          <a:latin typeface="+mn-lt"/>
          <a:ea typeface="ＭＳ Ｐゴシック" pitchFamily="34" charset="-128"/>
        </a:defRPr>
      </a:lvl3pPr>
      <a:lvl4pPr marL="1203325" indent="-173038" algn="l" rtl="0" eaLnBrk="0" fontAlgn="base" hangingPunct="0">
        <a:spcBef>
          <a:spcPct val="20000"/>
        </a:spcBef>
        <a:spcAft>
          <a:spcPct val="0"/>
        </a:spcAft>
        <a:buClr>
          <a:schemeClr val="bg1"/>
        </a:buClr>
        <a:defRPr sz="1600">
          <a:solidFill>
            <a:schemeClr val="bg1"/>
          </a:solidFill>
          <a:latin typeface="+mn-lt"/>
          <a:ea typeface="ＭＳ Ｐゴシック" pitchFamily="34" charset="-128"/>
        </a:defRPr>
      </a:lvl4pPr>
      <a:lvl5pPr marL="1539875" indent="-163513" algn="l" rtl="0" eaLnBrk="0" fontAlgn="base" hangingPunct="0">
        <a:spcBef>
          <a:spcPct val="20000"/>
        </a:spcBef>
        <a:spcAft>
          <a:spcPct val="0"/>
        </a:spcAft>
        <a:buClr>
          <a:schemeClr val="bg1"/>
        </a:buClr>
        <a:buChar char="»"/>
        <a:defRPr sz="1600">
          <a:solidFill>
            <a:schemeClr val="bg1"/>
          </a:solidFill>
          <a:latin typeface="+mn-lt"/>
          <a:ea typeface="ＭＳ Ｐゴシック" pitchFamily="34" charset="-128"/>
        </a:defRPr>
      </a:lvl5pPr>
      <a:lvl6pPr marL="1997075" indent="-163513" algn="l" rtl="0" fontAlgn="base">
        <a:spcBef>
          <a:spcPct val="20000"/>
        </a:spcBef>
        <a:spcAft>
          <a:spcPct val="0"/>
        </a:spcAft>
        <a:buClr>
          <a:schemeClr val="bg1"/>
        </a:buClr>
        <a:buChar char="»"/>
        <a:defRPr sz="1600">
          <a:solidFill>
            <a:schemeClr val="bg1"/>
          </a:solidFill>
          <a:latin typeface="+mn-lt"/>
        </a:defRPr>
      </a:lvl6pPr>
      <a:lvl7pPr marL="2454275" indent="-163513" algn="l" rtl="0" fontAlgn="base">
        <a:spcBef>
          <a:spcPct val="20000"/>
        </a:spcBef>
        <a:spcAft>
          <a:spcPct val="0"/>
        </a:spcAft>
        <a:buClr>
          <a:schemeClr val="bg1"/>
        </a:buClr>
        <a:buChar char="»"/>
        <a:defRPr sz="1600">
          <a:solidFill>
            <a:schemeClr val="bg1"/>
          </a:solidFill>
          <a:latin typeface="+mn-lt"/>
        </a:defRPr>
      </a:lvl7pPr>
      <a:lvl8pPr marL="2911475" indent="-163513" algn="l" rtl="0" fontAlgn="base">
        <a:spcBef>
          <a:spcPct val="20000"/>
        </a:spcBef>
        <a:spcAft>
          <a:spcPct val="0"/>
        </a:spcAft>
        <a:buClr>
          <a:schemeClr val="bg1"/>
        </a:buClr>
        <a:buChar char="»"/>
        <a:defRPr sz="1600">
          <a:solidFill>
            <a:schemeClr val="bg1"/>
          </a:solidFill>
          <a:latin typeface="+mn-lt"/>
        </a:defRPr>
      </a:lvl8pPr>
      <a:lvl9pPr marL="3368675" indent="-163513" algn="l" rtl="0" fontAlgn="base">
        <a:spcBef>
          <a:spcPct val="20000"/>
        </a:spcBef>
        <a:spcAft>
          <a:spcPct val="0"/>
        </a:spcAft>
        <a:buClr>
          <a:schemeClr val="bg1"/>
        </a:buClr>
        <a:buChar char="»"/>
        <a:defRPr sz="16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3.xml"/><Relationship Id="rId1" Type="http://schemas.openxmlformats.org/officeDocument/2006/relationships/slideLayout" Target="../slideLayouts/slideLayout8.xml"/><Relationship Id="rId5" Type="http://schemas.openxmlformats.org/officeDocument/2006/relationships/image" Target="../media/image10.png"/><Relationship Id="rId4" Type="http://schemas.openxmlformats.org/officeDocument/2006/relationships/chart" Target="../charts/char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5.xml"/><Relationship Id="rId1" Type="http://schemas.openxmlformats.org/officeDocument/2006/relationships/slideLayout" Target="../slideLayouts/slideLayout8.xml"/><Relationship Id="rId4" Type="http://schemas.openxmlformats.org/officeDocument/2006/relationships/chart" Target="../charts/chart7.xml"/></Relationships>
</file>

<file path=ppt/slides/_rels/slide1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6.xml"/><Relationship Id="rId1" Type="http://schemas.openxmlformats.org/officeDocument/2006/relationships/slideLayout" Target="../slideLayouts/slideLayout8.xml"/><Relationship Id="rId4" Type="http://schemas.openxmlformats.org/officeDocument/2006/relationships/chart" Target="../charts/char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9.xml"/><Relationship Id="rId1" Type="http://schemas.openxmlformats.org/officeDocument/2006/relationships/slideLayout" Target="../slideLayouts/slideLayout8.xml"/><Relationship Id="rId4" Type="http://schemas.openxmlformats.org/officeDocument/2006/relationships/chart" Target="../charts/chart11.xml"/></Relationships>
</file>

<file path=ppt/slides/_rels/slide22.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0.xml"/><Relationship Id="rId1" Type="http://schemas.openxmlformats.org/officeDocument/2006/relationships/slideLayout" Target="../slideLayouts/slideLayout8.xml"/><Relationship Id="rId4" Type="http://schemas.openxmlformats.org/officeDocument/2006/relationships/chart" Target="../charts/char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5308446" y="23750"/>
            <a:ext cx="3674579" cy="6217920"/>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spAutoFit/>
          </a:bodyPr>
          <a:lstStyle/>
          <a:p>
            <a:pPr marL="166688" marR="0" indent="-166688" algn="l" defTabSz="914400" rtl="0" eaLnBrk="1" fontAlgn="base" latinLnBrk="0" hangingPunct="1">
              <a:lnSpc>
                <a:spcPct val="90000"/>
              </a:lnSpc>
              <a:spcBef>
                <a:spcPct val="50000"/>
              </a:spcBef>
              <a:spcAft>
                <a:spcPct val="0"/>
              </a:spcAft>
              <a:buClrTx/>
              <a:buSzTx/>
              <a:buFont typeface="Wingdings" pitchFamily="2" charset="2"/>
              <a:buNone/>
              <a:tabLst/>
            </a:pPr>
            <a:endParaRPr kumimoji="0" lang="en-US" sz="1400" b="0" i="0" u="none" strike="noStrike" cap="none" normalizeH="0" baseline="0" dirty="0" smtClean="0">
              <a:ln>
                <a:noFill/>
              </a:ln>
              <a:solidFill>
                <a:schemeClr val="tx1"/>
              </a:solidFill>
              <a:effectLst/>
              <a:latin typeface="Arial" charset="0"/>
            </a:endParaRPr>
          </a:p>
        </p:txBody>
      </p:sp>
      <p:sp>
        <p:nvSpPr>
          <p:cNvPr id="2" name="Rectangle 1"/>
          <p:cNvSpPr/>
          <p:nvPr/>
        </p:nvSpPr>
        <p:spPr bwMode="auto">
          <a:xfrm>
            <a:off x="7174863" y="6175160"/>
            <a:ext cx="1808162" cy="211137"/>
          </a:xfrm>
          <a:prstGeom prst="rect">
            <a:avLst/>
          </a:prstGeom>
          <a:solidFill>
            <a:srgbClr val="FFFFFF"/>
          </a:solidFill>
          <a:ln>
            <a:noFill/>
          </a:ln>
          <a:effectLst/>
          <a:extLst/>
        </p:spPr>
        <p:txBody>
          <a:bodyPr>
            <a:spAutoFit/>
          </a:bodyPr>
          <a:lstStyle/>
          <a:p>
            <a:pPr marL="166688" indent="-166688" algn="ctr">
              <a:lnSpc>
                <a:spcPct val="90000"/>
              </a:lnSpc>
              <a:spcBef>
                <a:spcPct val="50000"/>
              </a:spcBef>
              <a:buFont typeface="Wingdings" pitchFamily="2" charset="2"/>
              <a:buNone/>
              <a:defRPr/>
            </a:pPr>
            <a:r>
              <a:rPr lang="en-US" sz="850" dirty="0">
                <a:latin typeface="Arial" charset="0"/>
                <a:ea typeface="+mn-ea"/>
              </a:rPr>
              <a:t>IBM Institute for Business Value</a:t>
            </a:r>
          </a:p>
        </p:txBody>
      </p:sp>
      <p:sp>
        <p:nvSpPr>
          <p:cNvPr id="5" name="Rectangle 4"/>
          <p:cNvSpPr/>
          <p:nvPr/>
        </p:nvSpPr>
        <p:spPr bwMode="auto">
          <a:xfrm>
            <a:off x="0" y="23750"/>
            <a:ext cx="6141308" cy="964791"/>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spAutoFit/>
          </a:bodyPr>
          <a:lstStyle/>
          <a:p>
            <a:pPr marL="166688" marR="0" indent="-166688" algn="l" defTabSz="914400" rtl="0" eaLnBrk="1" fontAlgn="base" latinLnBrk="0" hangingPunct="1">
              <a:lnSpc>
                <a:spcPct val="90000"/>
              </a:lnSpc>
              <a:spcBef>
                <a:spcPct val="50000"/>
              </a:spcBef>
              <a:spcAft>
                <a:spcPct val="0"/>
              </a:spcAft>
              <a:buClrTx/>
              <a:buSzTx/>
              <a:buFont typeface="Wingdings" pitchFamily="2" charset="2"/>
              <a:buNone/>
              <a:tabLst/>
            </a:pPr>
            <a:endParaRPr kumimoji="0" lang="en-NZ" sz="1400" b="0" i="0" u="none" strike="noStrike" cap="none" normalizeH="0" baseline="0" smtClean="0">
              <a:ln>
                <a:noFill/>
              </a:ln>
              <a:solidFill>
                <a:schemeClr val="tx1"/>
              </a:solidFill>
              <a:effectLst/>
              <a:latin typeface="Arial" charset="0"/>
            </a:endParaRPr>
          </a:p>
        </p:txBody>
      </p:sp>
      <p:sp>
        <p:nvSpPr>
          <p:cNvPr id="6" name="TextBox 5"/>
          <p:cNvSpPr txBox="1"/>
          <p:nvPr/>
        </p:nvSpPr>
        <p:spPr>
          <a:xfrm>
            <a:off x="294894" y="5146379"/>
            <a:ext cx="6571044" cy="1323439"/>
          </a:xfrm>
          <a:prstGeom prst="rect">
            <a:avLst/>
          </a:prstGeom>
          <a:noFill/>
        </p:spPr>
        <p:txBody>
          <a:bodyPr wrap="square" rtlCol="0">
            <a:spAutoFit/>
          </a:bodyPr>
          <a:lstStyle/>
          <a:p>
            <a:pPr>
              <a:lnSpc>
                <a:spcPts val="3240"/>
              </a:lnSpc>
            </a:pPr>
            <a:r>
              <a:rPr lang="en-NZ" sz="3400" dirty="0" smtClean="0">
                <a:latin typeface="Times New Roman" panose="02020603050405020304" pitchFamily="18" charset="0"/>
                <a:cs typeface="Times New Roman" panose="02020603050405020304" pitchFamily="18" charset="0"/>
              </a:rPr>
              <a:t>La </a:t>
            </a:r>
            <a:r>
              <a:rPr lang="en-NZ" sz="3400" dirty="0" err="1" smtClean="0">
                <a:latin typeface="Times New Roman" panose="02020603050405020304" pitchFamily="18" charset="0"/>
                <a:cs typeface="Times New Roman" panose="02020603050405020304" pitchFamily="18" charset="0"/>
              </a:rPr>
              <a:t>transición</a:t>
            </a:r>
            <a:r>
              <a:rPr lang="en-NZ" sz="3400" dirty="0" smtClean="0">
                <a:latin typeface="Times New Roman" panose="02020603050405020304" pitchFamily="18" charset="0"/>
                <a:cs typeface="Times New Roman" panose="02020603050405020304" pitchFamily="18" charset="0"/>
              </a:rPr>
              <a:t> del back office al front office</a:t>
            </a:r>
          </a:p>
          <a:p>
            <a:pPr>
              <a:lnSpc>
                <a:spcPts val="3200"/>
              </a:lnSpc>
            </a:pPr>
            <a:r>
              <a:rPr lang="en-NZ" sz="2000" i="1" dirty="0" err="1" smtClean="0">
                <a:latin typeface="Times New Roman" panose="02020603050405020304" pitchFamily="18" charset="0"/>
                <a:cs typeface="Times New Roman" panose="02020603050405020304" pitchFamily="18" charset="0"/>
              </a:rPr>
              <a:t>Conclusiones</a:t>
            </a:r>
            <a:r>
              <a:rPr lang="en-NZ" sz="2000" i="1" dirty="0" smtClean="0">
                <a:latin typeface="Times New Roman" panose="02020603050405020304" pitchFamily="18" charset="0"/>
                <a:cs typeface="Times New Roman" panose="02020603050405020304" pitchFamily="18" charset="0"/>
              </a:rPr>
              <a:t> de “the Global C-suite Study” para el CIO</a:t>
            </a:r>
            <a:endParaRPr lang="en-NZ" sz="2000" i="1" dirty="0">
              <a:latin typeface="Times New Roman" panose="02020603050405020304" pitchFamily="18" charset="0"/>
              <a:cs typeface="Times New Roman" panose="02020603050405020304" pitchFamily="18" charset="0"/>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64569" y="320040"/>
            <a:ext cx="1428750" cy="3419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4" name="Content Placeholder 3"/>
          <p:cNvSpPr>
            <a:spLocks noGrp="1"/>
          </p:cNvSpPr>
          <p:nvPr>
            <p:ph idx="1"/>
          </p:nvPr>
        </p:nvSpPr>
        <p:spPr/>
        <p:txBody>
          <a:bodyPr/>
          <a:lstStyle/>
          <a:p>
            <a:pPr marL="0" indent="0">
              <a:spcBef>
                <a:spcPts val="0"/>
              </a:spcBef>
              <a:buNone/>
            </a:pPr>
            <a:r>
              <a:rPr lang="es-ES" dirty="0"/>
              <a:t>Demografía del estudio </a:t>
            </a:r>
            <a:br>
              <a:rPr lang="es-ES" dirty="0"/>
            </a:br>
            <a:r>
              <a:rPr lang="es-ES" dirty="0"/>
              <a:t/>
            </a:r>
            <a:br>
              <a:rPr lang="es-ES" dirty="0"/>
            </a:br>
            <a:r>
              <a:rPr lang="es-ES" dirty="0"/>
              <a:t>La evolución del CIO</a:t>
            </a:r>
            <a:br>
              <a:rPr lang="es-ES" dirty="0"/>
            </a:br>
            <a:r>
              <a:rPr lang="es-ES" dirty="0"/>
              <a:t/>
            </a:r>
            <a:br>
              <a:rPr lang="es-ES" dirty="0"/>
            </a:br>
            <a:r>
              <a:rPr lang="es-ES" dirty="0"/>
              <a:t>	Habilitación de la visión de la empresa</a:t>
            </a:r>
            <a:br>
              <a:rPr lang="es-ES" dirty="0"/>
            </a:br>
            <a:r>
              <a:rPr lang="es-ES" dirty="0"/>
              <a:t>	</a:t>
            </a:r>
            <a:r>
              <a:rPr lang="es-ES" dirty="0">
                <a:solidFill>
                  <a:schemeClr val="accent2"/>
                </a:solidFill>
              </a:rPr>
              <a:t>Comprometerse con los clientes emancipados digitalmente</a:t>
            </a:r>
            <a:r>
              <a:rPr lang="es-ES" dirty="0"/>
              <a:t/>
            </a:r>
            <a:br>
              <a:rPr lang="es-ES" dirty="0"/>
            </a:br>
            <a:r>
              <a:rPr lang="es-ES" dirty="0"/>
              <a:t>	Sobresalir a lo básico</a:t>
            </a:r>
            <a:br>
              <a:rPr lang="es-ES" dirty="0"/>
            </a:br>
            <a:r>
              <a:rPr lang="es-ES" dirty="0"/>
              <a:t>	Impulsar la colaboración interna y externa</a:t>
            </a:r>
            <a:br>
              <a:rPr lang="es-ES" dirty="0"/>
            </a:br>
            <a:r>
              <a:rPr lang="es-ES" dirty="0"/>
              <a:t/>
            </a:r>
            <a:br>
              <a:rPr lang="es-ES" dirty="0"/>
            </a:br>
            <a:r>
              <a:rPr lang="es-ES" dirty="0"/>
              <a:t>El futuro del CIO</a:t>
            </a:r>
            <a:endParaRPr lang="en-US" dirty="0"/>
          </a:p>
        </p:txBody>
      </p:sp>
      <p:sp>
        <p:nvSpPr>
          <p:cNvPr id="8" name="Slide Number Placeholder 7"/>
          <p:cNvSpPr>
            <a:spLocks noGrp="1" noChangeArrowheads="1"/>
          </p:cNvSpPr>
          <p:nvPr>
            <p:ph type="sldNum" sz="quarter" idx="4294967295"/>
          </p:nvPr>
        </p:nvSpPr>
        <p:spPr bwMode="black">
          <a:xfrm>
            <a:off x="182563" y="6537325"/>
            <a:ext cx="366712"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defRPr sz="800">
                <a:cs typeface="Arial" pitchFamily="34" charset="0"/>
              </a:defRPr>
            </a:lvl1pPr>
          </a:lstStyle>
          <a:p>
            <a:pPr>
              <a:defRPr/>
            </a:pPr>
            <a:fld id="{7F6621FF-26BA-433F-A7DE-2F14BDEC4F63}" type="slidenum">
              <a:rPr lang="en-US" altLang="en-US"/>
              <a:pPr>
                <a:defRPr/>
              </a:pPr>
              <a:t>10</a:t>
            </a:fld>
            <a:endParaRPr lang="en-US" altLang="en-US" dirty="0"/>
          </a:p>
        </p:txBody>
      </p:sp>
    </p:spTree>
    <p:extLst>
      <p:ext uri="{BB962C8B-B14F-4D97-AF65-F5344CB8AC3E}">
        <p14:creationId xmlns:p14="http://schemas.microsoft.com/office/powerpoint/2010/main" val="31659116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p:cNvSpPr/>
          <p:nvPr/>
        </p:nvSpPr>
        <p:spPr bwMode="auto">
          <a:xfrm>
            <a:off x="1874164" y="5282193"/>
            <a:ext cx="152400" cy="15398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50000"/>
              </a:spcBef>
              <a:buFont typeface="Wingdings" pitchFamily="2" charset="2"/>
              <a:buNone/>
            </a:pPr>
            <a:endParaRPr lang="en-US" dirty="0">
              <a:solidFill>
                <a:srgbClr val="FFFFFF"/>
              </a:solidFill>
              <a:latin typeface="+mn-lt"/>
              <a:ea typeface="+mn-ea"/>
            </a:endParaRPr>
          </a:p>
        </p:txBody>
      </p:sp>
      <p:sp>
        <p:nvSpPr>
          <p:cNvPr id="41" name="Rectangle 40"/>
          <p:cNvSpPr/>
          <p:nvPr/>
        </p:nvSpPr>
        <p:spPr bwMode="auto">
          <a:xfrm>
            <a:off x="2971127" y="5282193"/>
            <a:ext cx="152400" cy="153988"/>
          </a:xfrm>
          <a:prstGeom prst="rect">
            <a:avLst/>
          </a:prstGeom>
          <a:gradFill flip="none" rotWithShape="1">
            <a:gsLst>
              <a:gs pos="0">
                <a:srgbClr val="1A3274"/>
              </a:gs>
              <a:gs pos="98750">
                <a:srgbClr val="1A3274">
                  <a:lumMod val="70000"/>
                  <a:lumOff val="30000"/>
                </a:srgbClr>
              </a:gs>
              <a:gs pos="50000">
                <a:srgbClr val="1A3274">
                  <a:lumMod val="85000"/>
                  <a:lumOff val="15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vert" anchor="ctr"/>
          <a:lstStyle/>
          <a:p>
            <a:pPr algn="r"/>
            <a:endParaRPr lang="en-US" sz="1200" b="1" dirty="0">
              <a:solidFill>
                <a:schemeClr val="bg1"/>
              </a:solidFill>
            </a:endParaRPr>
          </a:p>
        </p:txBody>
      </p:sp>
      <p:sp>
        <p:nvSpPr>
          <p:cNvPr id="42" name="TextBox 72"/>
          <p:cNvSpPr txBox="1">
            <a:spLocks noChangeArrowheads="1"/>
          </p:cNvSpPr>
          <p:nvPr/>
        </p:nvSpPr>
        <p:spPr bwMode="auto">
          <a:xfrm>
            <a:off x="3124237" y="5282245"/>
            <a:ext cx="954087" cy="153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rIns="0" bIns="0" anchor="ctr">
            <a:spAutoFit/>
          </a:bodyPr>
          <a:lstStyle>
            <a:lvl1pPr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1pPr>
            <a:lvl2pPr marL="742950" indent="-28575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2pPr>
            <a:lvl3pPr marL="11430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3pPr>
            <a:lvl4pPr marL="16002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4pPr>
            <a:lvl5pPr marL="20574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9pPr>
          </a:lstStyle>
          <a:p>
            <a:pPr eaLnBrk="1" hangingPunct="1">
              <a:lnSpc>
                <a:spcPts val="1200"/>
              </a:lnSpc>
            </a:pPr>
            <a:r>
              <a:rPr lang="en-US" altLang="en-US" sz="1200" dirty="0">
                <a:solidFill>
                  <a:srgbClr val="000000"/>
                </a:solidFill>
              </a:rPr>
              <a:t>3–5 Years</a:t>
            </a:r>
          </a:p>
        </p:txBody>
      </p:sp>
      <p:sp>
        <p:nvSpPr>
          <p:cNvPr id="43" name="TextBox 73"/>
          <p:cNvSpPr txBox="1">
            <a:spLocks noChangeArrowheads="1"/>
          </p:cNvSpPr>
          <p:nvPr/>
        </p:nvSpPr>
        <p:spPr bwMode="auto">
          <a:xfrm>
            <a:off x="2027010" y="5282245"/>
            <a:ext cx="954087" cy="153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rIns="0" bIns="0" anchor="ctr">
            <a:spAutoFit/>
          </a:bodyPr>
          <a:lstStyle>
            <a:lvl1pPr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1pPr>
            <a:lvl2pPr marL="742950" indent="-28575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2pPr>
            <a:lvl3pPr marL="11430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3pPr>
            <a:lvl4pPr marL="16002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4pPr>
            <a:lvl5pPr marL="20574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9pPr>
          </a:lstStyle>
          <a:p>
            <a:pPr eaLnBrk="1" hangingPunct="1">
              <a:lnSpc>
                <a:spcPts val="1200"/>
              </a:lnSpc>
            </a:pPr>
            <a:r>
              <a:rPr lang="en-US" altLang="en-US" sz="1200" dirty="0">
                <a:solidFill>
                  <a:srgbClr val="000000"/>
                </a:solidFill>
              </a:rPr>
              <a:t>Today</a:t>
            </a:r>
          </a:p>
        </p:txBody>
      </p:sp>
      <p:sp>
        <p:nvSpPr>
          <p:cNvPr id="10" name="Right Bracket 9"/>
          <p:cNvSpPr/>
          <p:nvPr/>
        </p:nvSpPr>
        <p:spPr bwMode="auto">
          <a:xfrm>
            <a:off x="6217564" y="1992893"/>
            <a:ext cx="46038" cy="633413"/>
          </a:xfrm>
          <a:prstGeom prst="rightBracket">
            <a:avLst/>
          </a:prstGeom>
          <a:noFill/>
          <a:ln w="19050" cap="flat" cmpd="sng" algn="ctr">
            <a:solidFill>
              <a:srgbClr val="1A3274"/>
            </a:solidFill>
            <a:prstDash val="solid"/>
          </a:ln>
          <a:effectLst/>
        </p:spPr>
        <p:txBody>
          <a:bodyPr anchor="ctr"/>
          <a:lstStyle/>
          <a:p>
            <a:pPr algn="ctr">
              <a:lnSpc>
                <a:spcPct val="90000"/>
              </a:lnSpc>
              <a:spcBef>
                <a:spcPct val="50000"/>
              </a:spcBef>
              <a:buFont typeface="Wingdings" pitchFamily="2" charset="2"/>
              <a:buNone/>
              <a:defRPr/>
            </a:pPr>
            <a:endParaRPr lang="en-US" sz="1200" kern="0" dirty="0">
              <a:solidFill>
                <a:srgbClr val="1A3274"/>
              </a:solidFill>
              <a:ea typeface="+mn-ea"/>
            </a:endParaRPr>
          </a:p>
        </p:txBody>
      </p:sp>
      <p:sp>
        <p:nvSpPr>
          <p:cNvPr id="11" name="TextBox 40"/>
          <p:cNvSpPr txBox="1">
            <a:spLocks noChangeArrowheads="1"/>
          </p:cNvSpPr>
          <p:nvPr/>
        </p:nvSpPr>
        <p:spPr bwMode="auto">
          <a:xfrm>
            <a:off x="6263529" y="2052900"/>
            <a:ext cx="773185" cy="680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1pPr>
            <a:lvl2pPr marL="742950" indent="-28575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2pPr>
            <a:lvl3pPr marL="11430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3pPr>
            <a:lvl4pPr marL="16002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4pPr>
            <a:lvl5pPr marL="20574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9pPr>
          </a:lstStyle>
          <a:p>
            <a:pPr eaLnBrk="1" hangingPunct="1"/>
            <a:r>
              <a:rPr lang="en-US" altLang="en-US" sz="2000" b="1" dirty="0">
                <a:solidFill>
                  <a:srgbClr val="000000"/>
                </a:solidFill>
              </a:rPr>
              <a:t>69</a:t>
            </a:r>
            <a:r>
              <a:rPr lang="en-US" altLang="en-US" sz="2000" b="1" baseline="30000" dirty="0">
                <a:solidFill>
                  <a:srgbClr val="000000"/>
                </a:solidFill>
              </a:rPr>
              <a:t>%</a:t>
            </a:r>
            <a:br>
              <a:rPr lang="en-US" altLang="en-US" sz="2000" b="1" baseline="30000" dirty="0">
                <a:solidFill>
                  <a:srgbClr val="000000"/>
                </a:solidFill>
              </a:rPr>
            </a:br>
            <a:r>
              <a:rPr lang="en-US" altLang="en-US" sz="1000" dirty="0">
                <a:solidFill>
                  <a:srgbClr val="000000"/>
                </a:solidFill>
              </a:rPr>
              <a:t>more</a:t>
            </a:r>
            <a:endParaRPr lang="en-US" altLang="en-US" sz="1000" baseline="30000" dirty="0">
              <a:solidFill>
                <a:srgbClr val="000000"/>
              </a:solidFill>
            </a:endParaRPr>
          </a:p>
          <a:p>
            <a:pPr algn="ctr" eaLnBrk="1" hangingPunct="1"/>
            <a:endParaRPr lang="en-US" altLang="en-US" sz="1200" b="1" baseline="30000" dirty="0">
              <a:solidFill>
                <a:srgbClr val="000000"/>
              </a:solidFill>
            </a:endParaRPr>
          </a:p>
        </p:txBody>
      </p:sp>
      <p:sp>
        <p:nvSpPr>
          <p:cNvPr id="34" name="TextBox 64"/>
          <p:cNvSpPr txBox="1">
            <a:spLocks noChangeArrowheads="1"/>
          </p:cNvSpPr>
          <p:nvPr/>
        </p:nvSpPr>
        <p:spPr bwMode="auto">
          <a:xfrm flipH="1">
            <a:off x="-489467" y="4322808"/>
            <a:ext cx="2370586" cy="627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37160" bIns="0" anchor="ctr"/>
          <a:lstStyle>
            <a:lvl1pPr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1pPr>
            <a:lvl2pPr marL="742950" indent="-28575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2pPr>
            <a:lvl3pPr marL="11430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3pPr>
            <a:lvl4pPr marL="16002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4pPr>
            <a:lvl5pPr marL="20574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9pPr>
          </a:lstStyle>
          <a:p>
            <a:pPr algn="r" eaLnBrk="1" hangingPunct="1">
              <a:lnSpc>
                <a:spcPts val="1000"/>
              </a:lnSpc>
            </a:pPr>
            <a:r>
              <a:rPr lang="en-US" altLang="en-US" sz="1200" dirty="0">
                <a:solidFill>
                  <a:srgbClr val="000000"/>
                </a:solidFill>
              </a:rPr>
              <a:t>Traditional media</a:t>
            </a:r>
          </a:p>
        </p:txBody>
      </p:sp>
      <p:sp>
        <p:nvSpPr>
          <p:cNvPr id="36" name="TextBox 66"/>
          <p:cNvSpPr txBox="1">
            <a:spLocks noChangeArrowheads="1"/>
          </p:cNvSpPr>
          <p:nvPr/>
        </p:nvSpPr>
        <p:spPr bwMode="auto">
          <a:xfrm flipH="1">
            <a:off x="2981103" y="4508274"/>
            <a:ext cx="411460" cy="320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45720" bIns="0" anchor="ctr" anchorCtr="1"/>
          <a:lstStyle>
            <a:lvl1pPr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1pPr>
            <a:lvl2pPr marL="742950" indent="-28575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2pPr>
            <a:lvl3pPr marL="11430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3pPr>
            <a:lvl4pPr marL="16002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4pPr>
            <a:lvl5pPr marL="20574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9pPr>
          </a:lstStyle>
          <a:p>
            <a:pPr eaLnBrk="1" hangingPunct="1"/>
            <a:r>
              <a:rPr lang="en-US" altLang="en-US" sz="1200" b="1" dirty="0">
                <a:solidFill>
                  <a:srgbClr val="000000"/>
                </a:solidFill>
              </a:rPr>
              <a:t>24</a:t>
            </a:r>
            <a:r>
              <a:rPr lang="en-US" altLang="en-US" sz="1200" b="1" baseline="30000" dirty="0">
                <a:solidFill>
                  <a:srgbClr val="000000"/>
                </a:solidFill>
              </a:rPr>
              <a:t>%</a:t>
            </a:r>
          </a:p>
        </p:txBody>
      </p:sp>
      <p:sp>
        <p:nvSpPr>
          <p:cNvPr id="37" name="TextBox 67"/>
          <p:cNvSpPr txBox="1">
            <a:spLocks noChangeArrowheads="1"/>
          </p:cNvSpPr>
          <p:nvPr/>
        </p:nvSpPr>
        <p:spPr bwMode="auto">
          <a:xfrm flipH="1">
            <a:off x="3931920" y="4188730"/>
            <a:ext cx="411460" cy="319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45720" bIns="0" anchor="ctr" anchorCtr="1"/>
          <a:lstStyle>
            <a:lvl1pPr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1pPr>
            <a:lvl2pPr marL="742950" indent="-28575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2pPr>
            <a:lvl3pPr marL="11430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3pPr>
            <a:lvl4pPr marL="16002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4pPr>
            <a:lvl5pPr marL="20574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9pPr>
          </a:lstStyle>
          <a:p>
            <a:pPr eaLnBrk="1" hangingPunct="1"/>
            <a:r>
              <a:rPr lang="en-US" altLang="en-US" sz="1200" dirty="0">
                <a:solidFill>
                  <a:srgbClr val="000000"/>
                </a:solidFill>
              </a:rPr>
              <a:t>45</a:t>
            </a:r>
            <a:r>
              <a:rPr lang="en-US" altLang="en-US" sz="1200" baseline="30000" dirty="0">
                <a:solidFill>
                  <a:srgbClr val="000000"/>
                </a:solidFill>
              </a:rPr>
              <a:t>%</a:t>
            </a:r>
          </a:p>
        </p:txBody>
      </p:sp>
      <p:sp>
        <p:nvSpPr>
          <p:cNvPr id="38" name="Rectangle 37"/>
          <p:cNvSpPr/>
          <p:nvPr/>
        </p:nvSpPr>
        <p:spPr bwMode="auto">
          <a:xfrm rot="16200000">
            <a:off x="2255164" y="4121731"/>
            <a:ext cx="320675" cy="1095375"/>
          </a:xfrm>
          <a:prstGeom prst="rect">
            <a:avLst/>
          </a:prstGeom>
          <a:gradFill>
            <a:gsLst>
              <a:gs pos="0">
                <a:srgbClr val="1A3274"/>
              </a:gs>
              <a:gs pos="98750">
                <a:srgbClr val="1A3274">
                  <a:lumMod val="70000"/>
                  <a:lumOff val="30000"/>
                </a:srgbClr>
              </a:gs>
              <a:gs pos="50000">
                <a:srgbClr val="1A3274">
                  <a:lumMod val="85000"/>
                  <a:lumOff val="15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vert="vert" anchor="ctr"/>
          <a:lstStyle/>
          <a:p>
            <a:pPr algn="r"/>
            <a:endParaRPr lang="en-US" sz="1200" b="1" dirty="0">
              <a:solidFill>
                <a:schemeClr val="bg1"/>
              </a:solidFill>
            </a:endParaRPr>
          </a:p>
        </p:txBody>
      </p:sp>
      <p:sp>
        <p:nvSpPr>
          <p:cNvPr id="39" name="Rectangle 38"/>
          <p:cNvSpPr/>
          <p:nvPr/>
        </p:nvSpPr>
        <p:spPr bwMode="auto">
          <a:xfrm flipH="1">
            <a:off x="1867814" y="4188406"/>
            <a:ext cx="2057400" cy="320675"/>
          </a:xfrm>
          <a:prstGeom prst="rect">
            <a:avLst/>
          </a:prstGeom>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50000"/>
              </a:spcBef>
              <a:buFont typeface="Wingdings" pitchFamily="2" charset="2"/>
              <a:buNone/>
              <a:defRPr/>
            </a:pPr>
            <a:endParaRPr lang="en-US" dirty="0">
              <a:solidFill>
                <a:srgbClr val="FFFFFF"/>
              </a:solidFill>
            </a:endParaRPr>
          </a:p>
        </p:txBody>
      </p:sp>
      <p:sp>
        <p:nvSpPr>
          <p:cNvPr id="28" name="TextBox 58"/>
          <p:cNvSpPr txBox="1">
            <a:spLocks noChangeArrowheads="1"/>
          </p:cNvSpPr>
          <p:nvPr/>
        </p:nvSpPr>
        <p:spPr bwMode="auto">
          <a:xfrm flipH="1">
            <a:off x="-489466" y="3590064"/>
            <a:ext cx="2378530" cy="628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37160" bIns="0" anchor="ctr"/>
          <a:lstStyle>
            <a:lvl1pPr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1pPr>
            <a:lvl2pPr marL="742950" indent="-28575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2pPr>
            <a:lvl3pPr marL="11430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3pPr>
            <a:lvl4pPr marL="16002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4pPr>
            <a:lvl5pPr marL="20574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9pPr>
          </a:lstStyle>
          <a:p>
            <a:pPr algn="r" eaLnBrk="1" hangingPunct="1">
              <a:lnSpc>
                <a:spcPts val="1000"/>
              </a:lnSpc>
            </a:pPr>
            <a:r>
              <a:rPr lang="en-US" altLang="en-US" sz="1200" dirty="0">
                <a:solidFill>
                  <a:srgbClr val="000000"/>
                </a:solidFill>
              </a:rPr>
              <a:t>Call centers</a:t>
            </a:r>
          </a:p>
        </p:txBody>
      </p:sp>
      <p:sp>
        <p:nvSpPr>
          <p:cNvPr id="30" name="TextBox 60"/>
          <p:cNvSpPr txBox="1">
            <a:spLocks noChangeArrowheads="1"/>
          </p:cNvSpPr>
          <p:nvPr/>
        </p:nvSpPr>
        <p:spPr bwMode="auto">
          <a:xfrm flipH="1">
            <a:off x="4070187" y="3776101"/>
            <a:ext cx="411460" cy="320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45720" bIns="0" anchor="ctr" anchorCtr="1"/>
          <a:lstStyle>
            <a:lvl1pPr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1pPr>
            <a:lvl2pPr marL="742950" indent="-28575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2pPr>
            <a:lvl3pPr marL="11430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3pPr>
            <a:lvl4pPr marL="16002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4pPr>
            <a:lvl5pPr marL="20574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9pPr>
          </a:lstStyle>
          <a:p>
            <a:pPr eaLnBrk="1" hangingPunct="1"/>
            <a:r>
              <a:rPr lang="en-US" altLang="en-US" sz="1200" b="1" dirty="0">
                <a:solidFill>
                  <a:srgbClr val="000000"/>
                </a:solidFill>
              </a:rPr>
              <a:t>48</a:t>
            </a:r>
            <a:r>
              <a:rPr lang="en-US" altLang="en-US" sz="1200" b="1" baseline="30000" dirty="0">
                <a:solidFill>
                  <a:srgbClr val="000000"/>
                </a:solidFill>
              </a:rPr>
              <a:t>%</a:t>
            </a:r>
          </a:p>
        </p:txBody>
      </p:sp>
      <p:sp>
        <p:nvSpPr>
          <p:cNvPr id="31" name="Rectangle 30"/>
          <p:cNvSpPr/>
          <p:nvPr/>
        </p:nvSpPr>
        <p:spPr bwMode="auto">
          <a:xfrm rot="16200000">
            <a:off x="2802058" y="2841412"/>
            <a:ext cx="322262" cy="2190750"/>
          </a:xfrm>
          <a:prstGeom prst="rect">
            <a:avLst/>
          </a:prstGeom>
          <a:gradFill>
            <a:gsLst>
              <a:gs pos="0">
                <a:srgbClr val="1A3274"/>
              </a:gs>
              <a:gs pos="98750">
                <a:srgbClr val="1A3274">
                  <a:lumMod val="70000"/>
                  <a:lumOff val="30000"/>
                </a:srgbClr>
              </a:gs>
              <a:gs pos="50000">
                <a:srgbClr val="1A3274">
                  <a:lumMod val="85000"/>
                  <a:lumOff val="15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vert="vert" anchor="ctr"/>
          <a:lstStyle/>
          <a:p>
            <a:pPr algn="r"/>
            <a:endParaRPr lang="en-US" sz="1200" b="1" dirty="0">
              <a:solidFill>
                <a:schemeClr val="bg1"/>
              </a:solidFill>
            </a:endParaRPr>
          </a:p>
        </p:txBody>
      </p:sp>
      <p:sp>
        <p:nvSpPr>
          <p:cNvPr id="32" name="TextBox 62"/>
          <p:cNvSpPr txBox="1">
            <a:spLocks noChangeArrowheads="1"/>
          </p:cNvSpPr>
          <p:nvPr/>
        </p:nvSpPr>
        <p:spPr bwMode="auto">
          <a:xfrm flipH="1">
            <a:off x="4480534" y="3456601"/>
            <a:ext cx="411460" cy="319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45720" bIns="0" anchor="ctr" anchorCtr="1"/>
          <a:lstStyle>
            <a:lvl1pPr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1pPr>
            <a:lvl2pPr marL="742950" indent="-28575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2pPr>
            <a:lvl3pPr marL="11430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3pPr>
            <a:lvl4pPr marL="16002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4pPr>
            <a:lvl5pPr marL="20574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9pPr>
          </a:lstStyle>
          <a:p>
            <a:pPr eaLnBrk="1" hangingPunct="1"/>
            <a:r>
              <a:rPr lang="en-US" altLang="en-US" sz="1200" dirty="0">
                <a:solidFill>
                  <a:srgbClr val="000000"/>
                </a:solidFill>
              </a:rPr>
              <a:t>57</a:t>
            </a:r>
            <a:r>
              <a:rPr lang="en-US" altLang="en-US" sz="1200" baseline="30000" dirty="0">
                <a:solidFill>
                  <a:srgbClr val="000000"/>
                </a:solidFill>
              </a:rPr>
              <a:t>%</a:t>
            </a:r>
          </a:p>
        </p:txBody>
      </p:sp>
      <p:sp>
        <p:nvSpPr>
          <p:cNvPr id="33" name="Rectangle 32"/>
          <p:cNvSpPr/>
          <p:nvPr/>
        </p:nvSpPr>
        <p:spPr bwMode="auto">
          <a:xfrm flipH="1">
            <a:off x="1867814" y="3456568"/>
            <a:ext cx="2606675" cy="320675"/>
          </a:xfrm>
          <a:prstGeom prst="rect">
            <a:avLst/>
          </a:prstGeom>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50000"/>
              </a:spcBef>
              <a:buFont typeface="Wingdings" pitchFamily="2" charset="2"/>
              <a:buNone/>
              <a:defRPr/>
            </a:pPr>
            <a:endParaRPr lang="en-US" dirty="0">
              <a:solidFill>
                <a:srgbClr val="FFFFFF"/>
              </a:solidFill>
            </a:endParaRPr>
          </a:p>
        </p:txBody>
      </p:sp>
      <p:sp>
        <p:nvSpPr>
          <p:cNvPr id="22" name="TextBox 52"/>
          <p:cNvSpPr txBox="1">
            <a:spLocks noChangeArrowheads="1"/>
          </p:cNvSpPr>
          <p:nvPr/>
        </p:nvSpPr>
        <p:spPr bwMode="auto">
          <a:xfrm flipH="1">
            <a:off x="-403562" y="2854646"/>
            <a:ext cx="2285891" cy="63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37160" bIns="0" anchor="ctr"/>
          <a:lstStyle>
            <a:lvl1pPr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1pPr>
            <a:lvl2pPr marL="742950" indent="-28575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2pPr>
            <a:lvl3pPr marL="11430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3pPr>
            <a:lvl4pPr marL="16002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4pPr>
            <a:lvl5pPr marL="20574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9pPr>
          </a:lstStyle>
          <a:p>
            <a:pPr algn="r" eaLnBrk="1" hangingPunct="1">
              <a:lnSpc>
                <a:spcPts val="1000"/>
              </a:lnSpc>
            </a:pPr>
            <a:r>
              <a:rPr lang="en-US" altLang="en-US" sz="1200" dirty="0">
                <a:solidFill>
                  <a:srgbClr val="000000"/>
                </a:solidFill>
              </a:rPr>
              <a:t>Face-to-face</a:t>
            </a:r>
          </a:p>
        </p:txBody>
      </p:sp>
      <p:sp>
        <p:nvSpPr>
          <p:cNvPr id="24" name="TextBox 54"/>
          <p:cNvSpPr txBox="1">
            <a:spLocks noChangeArrowheads="1"/>
          </p:cNvSpPr>
          <p:nvPr/>
        </p:nvSpPr>
        <p:spPr bwMode="auto">
          <a:xfrm flipH="1">
            <a:off x="5074865" y="3044570"/>
            <a:ext cx="411460" cy="320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45720" bIns="0" anchor="ctr" anchorCtr="1"/>
          <a:lstStyle>
            <a:lvl1pPr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1pPr>
            <a:lvl2pPr marL="742950" indent="-28575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2pPr>
            <a:lvl3pPr marL="11430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3pPr>
            <a:lvl4pPr marL="16002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4pPr>
            <a:lvl5pPr marL="20574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9pPr>
          </a:lstStyle>
          <a:p>
            <a:pPr eaLnBrk="1" hangingPunct="1"/>
            <a:r>
              <a:rPr lang="en-US" altLang="en-US" sz="1200" b="1" dirty="0">
                <a:solidFill>
                  <a:srgbClr val="000000"/>
                </a:solidFill>
              </a:rPr>
              <a:t>70</a:t>
            </a:r>
            <a:r>
              <a:rPr lang="en-US" altLang="en-US" sz="1200" b="1" baseline="30000" dirty="0">
                <a:solidFill>
                  <a:srgbClr val="000000"/>
                </a:solidFill>
              </a:rPr>
              <a:t>%</a:t>
            </a:r>
          </a:p>
        </p:txBody>
      </p:sp>
      <p:sp>
        <p:nvSpPr>
          <p:cNvPr id="25" name="TextBox 55"/>
          <p:cNvSpPr txBox="1">
            <a:spLocks noChangeArrowheads="1"/>
          </p:cNvSpPr>
          <p:nvPr/>
        </p:nvSpPr>
        <p:spPr bwMode="auto">
          <a:xfrm flipH="1">
            <a:off x="5532044" y="2724427"/>
            <a:ext cx="411460" cy="320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45720" bIns="0" anchor="ctr" anchorCtr="1"/>
          <a:lstStyle>
            <a:lvl1pPr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1pPr>
            <a:lvl2pPr marL="742950" indent="-28575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2pPr>
            <a:lvl3pPr marL="11430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3pPr>
            <a:lvl4pPr marL="16002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4pPr>
            <a:lvl5pPr marL="20574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9pPr>
          </a:lstStyle>
          <a:p>
            <a:pPr eaLnBrk="1" hangingPunct="1"/>
            <a:r>
              <a:rPr lang="en-US" altLang="en-US" sz="1200" dirty="0">
                <a:solidFill>
                  <a:srgbClr val="000000"/>
                </a:solidFill>
              </a:rPr>
              <a:t>80</a:t>
            </a:r>
            <a:r>
              <a:rPr lang="en-US" altLang="en-US" sz="1200" baseline="30000" dirty="0">
                <a:solidFill>
                  <a:srgbClr val="000000"/>
                </a:solidFill>
              </a:rPr>
              <a:t>%</a:t>
            </a:r>
          </a:p>
        </p:txBody>
      </p:sp>
      <p:sp>
        <p:nvSpPr>
          <p:cNvPr id="26" name="Rectangle 25"/>
          <p:cNvSpPr/>
          <p:nvPr/>
        </p:nvSpPr>
        <p:spPr bwMode="auto">
          <a:xfrm rot="16200000">
            <a:off x="3307676" y="1603956"/>
            <a:ext cx="320675" cy="3200400"/>
          </a:xfrm>
          <a:prstGeom prst="rect">
            <a:avLst/>
          </a:prstGeom>
          <a:gradFill>
            <a:gsLst>
              <a:gs pos="0">
                <a:srgbClr val="1A3274"/>
              </a:gs>
              <a:gs pos="98750">
                <a:srgbClr val="1A3274">
                  <a:lumMod val="70000"/>
                  <a:lumOff val="30000"/>
                </a:srgbClr>
              </a:gs>
              <a:gs pos="50000">
                <a:srgbClr val="1A3274">
                  <a:lumMod val="85000"/>
                  <a:lumOff val="15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vert="vert" anchor="ctr"/>
          <a:lstStyle/>
          <a:p>
            <a:pPr algn="r"/>
            <a:endParaRPr lang="en-US" sz="1200" b="1" dirty="0">
              <a:solidFill>
                <a:schemeClr val="bg1"/>
              </a:solidFill>
            </a:endParaRPr>
          </a:p>
        </p:txBody>
      </p:sp>
      <p:sp>
        <p:nvSpPr>
          <p:cNvPr id="27" name="Rectangle 26"/>
          <p:cNvSpPr/>
          <p:nvPr/>
        </p:nvSpPr>
        <p:spPr bwMode="auto">
          <a:xfrm flipH="1">
            <a:off x="1867814" y="2724731"/>
            <a:ext cx="3657600" cy="319087"/>
          </a:xfrm>
          <a:prstGeom prst="rect">
            <a:avLst/>
          </a:prstGeom>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50000"/>
              </a:spcBef>
              <a:buFont typeface="Wingdings" pitchFamily="2" charset="2"/>
              <a:buNone/>
              <a:defRPr/>
            </a:pPr>
            <a:endParaRPr lang="en-US" dirty="0">
              <a:solidFill>
                <a:srgbClr val="FFFFFF"/>
              </a:solidFill>
            </a:endParaRPr>
          </a:p>
        </p:txBody>
      </p:sp>
      <p:sp>
        <p:nvSpPr>
          <p:cNvPr id="16" name="TextBox 46"/>
          <p:cNvSpPr txBox="1">
            <a:spLocks noChangeArrowheads="1"/>
          </p:cNvSpPr>
          <p:nvPr/>
        </p:nvSpPr>
        <p:spPr bwMode="auto">
          <a:xfrm flipH="1">
            <a:off x="-489465" y="2124258"/>
            <a:ext cx="2370587" cy="633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37160" bIns="0" anchor="ctr"/>
          <a:lstStyle>
            <a:lvl1pPr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1pPr>
            <a:lvl2pPr marL="742950" indent="-28575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2pPr>
            <a:lvl3pPr marL="11430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3pPr>
            <a:lvl4pPr marL="16002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4pPr>
            <a:lvl5pPr marL="20574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9pPr>
          </a:lstStyle>
          <a:p>
            <a:pPr algn="r" eaLnBrk="1" hangingPunct="1">
              <a:lnSpc>
                <a:spcPts val="1000"/>
              </a:lnSpc>
            </a:pPr>
            <a:r>
              <a:rPr lang="en-US" altLang="en-US" sz="1200" b="1" dirty="0">
                <a:solidFill>
                  <a:srgbClr val="000000"/>
                </a:solidFill>
              </a:rPr>
              <a:t>Digital</a:t>
            </a:r>
          </a:p>
        </p:txBody>
      </p:sp>
      <p:sp>
        <p:nvSpPr>
          <p:cNvPr id="18" name="TextBox 48"/>
          <p:cNvSpPr txBox="1">
            <a:spLocks noChangeArrowheads="1"/>
          </p:cNvSpPr>
          <p:nvPr/>
        </p:nvSpPr>
        <p:spPr bwMode="auto">
          <a:xfrm flipH="1">
            <a:off x="5897787" y="2313033"/>
            <a:ext cx="411460" cy="320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45720" bIns="0" anchor="ctr" anchorCtr="1"/>
          <a:lstStyle>
            <a:lvl1pPr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1pPr>
            <a:lvl2pPr marL="742950" indent="-28575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2pPr>
            <a:lvl3pPr marL="11430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3pPr>
            <a:lvl4pPr marL="16002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4pPr>
            <a:lvl5pPr marL="20574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9pPr>
          </a:lstStyle>
          <a:p>
            <a:pPr eaLnBrk="1" hangingPunct="1"/>
            <a:r>
              <a:rPr lang="en-US" altLang="en-US" sz="1200" b="1" dirty="0">
                <a:solidFill>
                  <a:srgbClr val="000000"/>
                </a:solidFill>
              </a:rPr>
              <a:t>88</a:t>
            </a:r>
            <a:r>
              <a:rPr lang="en-US" altLang="en-US" sz="1200" b="1" baseline="30000" dirty="0">
                <a:solidFill>
                  <a:srgbClr val="000000"/>
                </a:solidFill>
              </a:rPr>
              <a:t>%</a:t>
            </a:r>
          </a:p>
        </p:txBody>
      </p:sp>
      <p:sp>
        <p:nvSpPr>
          <p:cNvPr id="19" name="TextBox 49"/>
          <p:cNvSpPr txBox="1">
            <a:spLocks noChangeArrowheads="1"/>
          </p:cNvSpPr>
          <p:nvPr/>
        </p:nvSpPr>
        <p:spPr bwMode="auto">
          <a:xfrm flipH="1">
            <a:off x="4251945" y="1992893"/>
            <a:ext cx="411460" cy="320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45720" bIns="0" anchor="ctr" anchorCtr="1"/>
          <a:lstStyle>
            <a:lvl1pPr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1pPr>
            <a:lvl2pPr marL="742950" indent="-28575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2pPr>
            <a:lvl3pPr marL="11430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3pPr>
            <a:lvl4pPr marL="16002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4pPr>
            <a:lvl5pPr marL="20574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9pPr>
          </a:lstStyle>
          <a:p>
            <a:pPr eaLnBrk="1" hangingPunct="1"/>
            <a:r>
              <a:rPr lang="en-US" altLang="en-US" sz="1200" dirty="0">
                <a:solidFill>
                  <a:srgbClr val="000000"/>
                </a:solidFill>
              </a:rPr>
              <a:t>52</a:t>
            </a:r>
            <a:r>
              <a:rPr lang="en-US" altLang="en-US" sz="1200" baseline="30000" dirty="0">
                <a:solidFill>
                  <a:srgbClr val="000000"/>
                </a:solidFill>
              </a:rPr>
              <a:t>%</a:t>
            </a:r>
          </a:p>
        </p:txBody>
      </p:sp>
      <p:sp>
        <p:nvSpPr>
          <p:cNvPr id="20" name="Rectangle 19"/>
          <p:cNvSpPr/>
          <p:nvPr/>
        </p:nvSpPr>
        <p:spPr bwMode="auto">
          <a:xfrm rot="16200000">
            <a:off x="3720427" y="460955"/>
            <a:ext cx="319088" cy="4024313"/>
          </a:xfrm>
          <a:prstGeom prst="rect">
            <a:avLst/>
          </a:prstGeom>
          <a:gradFill>
            <a:gsLst>
              <a:gs pos="0">
                <a:srgbClr val="1A3274"/>
              </a:gs>
              <a:gs pos="98750">
                <a:srgbClr val="1A3274">
                  <a:lumMod val="70000"/>
                  <a:lumOff val="30000"/>
                </a:srgbClr>
              </a:gs>
              <a:gs pos="50000">
                <a:srgbClr val="1A3274">
                  <a:lumMod val="85000"/>
                  <a:lumOff val="15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vert="vert" anchor="ctr"/>
          <a:lstStyle/>
          <a:p>
            <a:pPr algn="r"/>
            <a:endParaRPr lang="en-US" sz="1200" b="1" dirty="0">
              <a:solidFill>
                <a:schemeClr val="bg1"/>
              </a:solidFill>
            </a:endParaRPr>
          </a:p>
        </p:txBody>
      </p:sp>
      <p:sp>
        <p:nvSpPr>
          <p:cNvPr id="21" name="Rectangle 20"/>
          <p:cNvSpPr/>
          <p:nvPr/>
        </p:nvSpPr>
        <p:spPr bwMode="auto">
          <a:xfrm flipH="1">
            <a:off x="1867814" y="1992893"/>
            <a:ext cx="2378075" cy="320675"/>
          </a:xfrm>
          <a:prstGeom prst="rect">
            <a:avLst/>
          </a:prstGeom>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50000"/>
              </a:spcBef>
              <a:buFont typeface="Wingdings" pitchFamily="2" charset="2"/>
              <a:buNone/>
              <a:defRPr/>
            </a:pPr>
            <a:endParaRPr lang="en-US" dirty="0">
              <a:solidFill>
                <a:srgbClr val="FFFFFF"/>
              </a:solidFill>
            </a:endParaRPr>
          </a:p>
        </p:txBody>
      </p:sp>
      <p:sp>
        <p:nvSpPr>
          <p:cNvPr id="2" name="Title 1"/>
          <p:cNvSpPr>
            <a:spLocks noGrp="1"/>
          </p:cNvSpPr>
          <p:nvPr>
            <p:ph type="title"/>
          </p:nvPr>
        </p:nvSpPr>
        <p:spPr/>
        <p:txBody>
          <a:bodyPr/>
          <a:lstStyle/>
          <a:p>
            <a:r>
              <a:rPr lang="es-ES" dirty="0" err="1"/>
              <a:t>CxOs</a:t>
            </a:r>
            <a:r>
              <a:rPr lang="es-ES" dirty="0"/>
              <a:t> esperan </a:t>
            </a:r>
            <a:r>
              <a:rPr lang="es-ES" dirty="0" smtClean="0"/>
              <a:t>que los canales </a:t>
            </a:r>
            <a:r>
              <a:rPr lang="es-ES" dirty="0"/>
              <a:t>digitales se conviertan en el principal medio para relacionarse con los clientes en el futuro; es el trabajo del CIO </a:t>
            </a:r>
            <a:r>
              <a:rPr lang="es-ES" dirty="0" smtClean="0"/>
              <a:t>facilitarlo.</a:t>
            </a:r>
            <a:endParaRPr lang="en-US" dirty="0"/>
          </a:p>
        </p:txBody>
      </p:sp>
      <p:sp>
        <p:nvSpPr>
          <p:cNvPr id="4" name="Slide Number Placeholder 3"/>
          <p:cNvSpPr>
            <a:spLocks noGrp="1"/>
          </p:cNvSpPr>
          <p:nvPr>
            <p:ph type="sldNum" sz="quarter" idx="10"/>
          </p:nvPr>
        </p:nvSpPr>
        <p:spPr/>
        <p:txBody>
          <a:bodyPr/>
          <a:lstStyle/>
          <a:p>
            <a:pPr>
              <a:defRPr/>
            </a:pPr>
            <a:fld id="{16EFC057-EC64-4204-9F29-CBE372BA6264}" type="slidenum">
              <a:rPr lang="en-US" altLang="en-US" smtClean="0"/>
              <a:pPr>
                <a:defRPr/>
              </a:pPr>
              <a:t>11</a:t>
            </a:fld>
            <a:endParaRPr lang="en-US" altLang="en-US" dirty="0"/>
          </a:p>
        </p:txBody>
      </p:sp>
      <p:sp>
        <p:nvSpPr>
          <p:cNvPr id="6" name="TextBox 5"/>
          <p:cNvSpPr txBox="1"/>
          <p:nvPr/>
        </p:nvSpPr>
        <p:spPr>
          <a:xfrm>
            <a:off x="182928" y="6217478"/>
            <a:ext cx="7955193" cy="246221"/>
          </a:xfrm>
          <a:prstGeom prst="rect">
            <a:avLst/>
          </a:prstGeom>
          <a:noFill/>
        </p:spPr>
        <p:txBody>
          <a:bodyPr wrap="square" rtlCol="0">
            <a:spAutoFit/>
          </a:bodyPr>
          <a:lstStyle/>
          <a:p>
            <a:pPr marL="398463" indent="-398463">
              <a:lnSpc>
                <a:spcPct val="100000"/>
              </a:lnSpc>
              <a:spcBef>
                <a:spcPts val="0"/>
              </a:spcBef>
            </a:pPr>
            <a:r>
              <a:rPr lang="en-US" sz="1000" dirty="0" smtClean="0"/>
              <a:t>Source: Question </a:t>
            </a:r>
            <a:r>
              <a:rPr lang="en-US" sz="1000" dirty="0"/>
              <a:t>C6–What are the three most important channels your enterprise will leverage to engage and interact with customers?</a:t>
            </a:r>
          </a:p>
        </p:txBody>
      </p:sp>
      <p:pic>
        <p:nvPicPr>
          <p:cNvPr id="3" name="Imagen 2"/>
          <p:cNvPicPr>
            <a:picLocks noChangeAspect="1"/>
          </p:cNvPicPr>
          <p:nvPr/>
        </p:nvPicPr>
        <p:blipFill>
          <a:blip r:embed="rId3"/>
          <a:stretch>
            <a:fillRect/>
          </a:stretch>
        </p:blipFill>
        <p:spPr>
          <a:xfrm>
            <a:off x="5532044" y="4792268"/>
            <a:ext cx="3313963" cy="1249791"/>
          </a:xfrm>
          <a:prstGeom prst="rect">
            <a:avLst/>
          </a:prstGeom>
        </p:spPr>
      </p:pic>
    </p:spTree>
    <p:extLst>
      <p:ext uri="{BB962C8B-B14F-4D97-AF65-F5344CB8AC3E}">
        <p14:creationId xmlns:p14="http://schemas.microsoft.com/office/powerpoint/2010/main" val="41459440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i="1" dirty="0"/>
              <a:t>Los CIO en empresas de mayor rendimiento </a:t>
            </a:r>
            <a:r>
              <a:rPr lang="es-ES" i="1" dirty="0" smtClean="0"/>
              <a:t>tienen más </a:t>
            </a:r>
            <a:r>
              <a:rPr lang="es-ES" i="1" dirty="0"/>
              <a:t>probabilidades de tener una estrategia físico-digital </a:t>
            </a:r>
            <a:r>
              <a:rPr lang="es-ES" i="1" dirty="0" smtClean="0"/>
              <a:t>cohesionada.</a:t>
            </a:r>
            <a:endParaRPr lang="en-US" dirty="0"/>
          </a:p>
        </p:txBody>
      </p:sp>
      <p:sp>
        <p:nvSpPr>
          <p:cNvPr id="4" name="Slide Number Placeholder 3"/>
          <p:cNvSpPr>
            <a:spLocks noGrp="1"/>
          </p:cNvSpPr>
          <p:nvPr>
            <p:ph type="sldNum" sz="quarter" idx="10"/>
          </p:nvPr>
        </p:nvSpPr>
        <p:spPr/>
        <p:txBody>
          <a:bodyPr/>
          <a:lstStyle/>
          <a:p>
            <a:pPr>
              <a:defRPr/>
            </a:pPr>
            <a:fld id="{16EFC057-EC64-4204-9F29-CBE372BA6264}" type="slidenum">
              <a:rPr lang="en-US" altLang="en-US" smtClean="0"/>
              <a:pPr>
                <a:defRPr/>
              </a:pPr>
              <a:t>12</a:t>
            </a:fld>
            <a:endParaRPr lang="en-US" altLang="en-US" dirty="0"/>
          </a:p>
        </p:txBody>
      </p:sp>
      <p:sp>
        <p:nvSpPr>
          <p:cNvPr id="6" name="TextBox 5"/>
          <p:cNvSpPr txBox="1"/>
          <p:nvPr/>
        </p:nvSpPr>
        <p:spPr>
          <a:xfrm>
            <a:off x="182928" y="6217478"/>
            <a:ext cx="7955193" cy="246221"/>
          </a:xfrm>
          <a:prstGeom prst="rect">
            <a:avLst/>
          </a:prstGeom>
          <a:noFill/>
        </p:spPr>
        <p:txBody>
          <a:bodyPr wrap="square" rtlCol="0">
            <a:spAutoFit/>
          </a:bodyPr>
          <a:lstStyle/>
          <a:p>
            <a:pPr marL="398463" indent="-398463">
              <a:lnSpc>
                <a:spcPct val="100000"/>
              </a:lnSpc>
              <a:spcBef>
                <a:spcPts val="0"/>
              </a:spcBef>
            </a:pPr>
            <a:r>
              <a:rPr lang="en-US" sz="1000" dirty="0"/>
              <a:t>Source:	Question B4–What kind of digital strategy  does your enterprise have?</a:t>
            </a:r>
          </a:p>
        </p:txBody>
      </p:sp>
      <p:sp>
        <p:nvSpPr>
          <p:cNvPr id="16" name="TextBox 15"/>
          <p:cNvSpPr txBox="1"/>
          <p:nvPr/>
        </p:nvSpPr>
        <p:spPr>
          <a:xfrm>
            <a:off x="6851650" y="3167063"/>
            <a:ext cx="1504950" cy="1616075"/>
          </a:xfrm>
          <a:prstGeom prst="rect">
            <a:avLst/>
          </a:prstGeom>
          <a:noFill/>
        </p:spPr>
        <p:txBody>
          <a:bodyPr>
            <a:spAutoFit/>
          </a:bodyPr>
          <a:lstStyle/>
          <a:p>
            <a:pPr fontAlgn="auto">
              <a:lnSpc>
                <a:spcPct val="90000"/>
              </a:lnSpc>
              <a:spcBef>
                <a:spcPts val="0"/>
              </a:spcBef>
              <a:spcAft>
                <a:spcPts val="0"/>
              </a:spcAft>
              <a:buFont typeface="Wingdings" pitchFamily="2" charset="2"/>
              <a:buNone/>
              <a:defRPr/>
            </a:pPr>
            <a:r>
              <a:rPr lang="en-US" sz="3600" b="1" dirty="0" smtClean="0">
                <a:solidFill>
                  <a:srgbClr val="006057"/>
                </a:solidFill>
                <a:ea typeface="+mn-ea"/>
                <a:cs typeface="Arial" pitchFamily="34" charset="0"/>
              </a:rPr>
              <a:t>31</a:t>
            </a:r>
            <a:r>
              <a:rPr lang="en-US" sz="3600" b="1" baseline="30000" dirty="0" smtClean="0">
                <a:solidFill>
                  <a:srgbClr val="006057"/>
                </a:solidFill>
                <a:ea typeface="+mn-ea"/>
                <a:cs typeface="Arial" pitchFamily="34" charset="0"/>
              </a:rPr>
              <a:t>%</a:t>
            </a:r>
            <a:r>
              <a:rPr lang="en-US" sz="3600" b="1" dirty="0" smtClean="0">
                <a:solidFill>
                  <a:srgbClr val="006057"/>
                </a:solidFill>
                <a:ea typeface="+mn-ea"/>
                <a:cs typeface="Arial" pitchFamily="34" charset="0"/>
              </a:rPr>
              <a:t> </a:t>
            </a:r>
            <a:endParaRPr lang="en-US" sz="3600" b="1" dirty="0">
              <a:solidFill>
                <a:srgbClr val="006057"/>
              </a:solidFill>
              <a:ea typeface="+mn-ea"/>
              <a:cs typeface="Arial" pitchFamily="34" charset="0"/>
            </a:endParaRPr>
          </a:p>
          <a:p>
            <a:pPr fontAlgn="auto">
              <a:lnSpc>
                <a:spcPct val="90000"/>
              </a:lnSpc>
              <a:spcBef>
                <a:spcPts val="0"/>
              </a:spcBef>
              <a:spcAft>
                <a:spcPts val="0"/>
              </a:spcAft>
              <a:buFont typeface="Wingdings" pitchFamily="2" charset="2"/>
              <a:buNone/>
              <a:defRPr/>
            </a:pPr>
            <a:r>
              <a:rPr lang="en-US" sz="1200" dirty="0">
                <a:solidFill>
                  <a:prstClr val="black"/>
                </a:solidFill>
                <a:ea typeface="+mn-ea"/>
                <a:cs typeface="Arial" pitchFamily="34" charset="0"/>
              </a:rPr>
              <a:t>Underperformers</a:t>
            </a:r>
          </a:p>
          <a:p>
            <a:pPr fontAlgn="auto">
              <a:lnSpc>
                <a:spcPct val="90000"/>
              </a:lnSpc>
              <a:spcBef>
                <a:spcPts val="0"/>
              </a:spcBef>
              <a:spcAft>
                <a:spcPts val="0"/>
              </a:spcAft>
              <a:buFont typeface="Wingdings" pitchFamily="2" charset="2"/>
              <a:buNone/>
              <a:defRPr/>
            </a:pPr>
            <a:endParaRPr lang="en-US" dirty="0">
              <a:solidFill>
                <a:prstClr val="black"/>
              </a:solidFill>
              <a:latin typeface="+mn-lt"/>
              <a:ea typeface="+mn-ea"/>
            </a:endParaRPr>
          </a:p>
          <a:p>
            <a:pPr fontAlgn="auto">
              <a:lnSpc>
                <a:spcPct val="90000"/>
              </a:lnSpc>
              <a:spcBef>
                <a:spcPts val="0"/>
              </a:spcBef>
              <a:spcAft>
                <a:spcPts val="0"/>
              </a:spcAft>
              <a:buFont typeface="Wingdings" pitchFamily="2" charset="2"/>
              <a:buNone/>
              <a:defRPr/>
            </a:pPr>
            <a:r>
              <a:rPr lang="en-US" sz="3600" b="1" dirty="0" smtClean="0">
                <a:solidFill>
                  <a:srgbClr val="00A7A0"/>
                </a:solidFill>
                <a:ea typeface="+mn-ea"/>
                <a:cs typeface="Arial" pitchFamily="34" charset="0"/>
              </a:rPr>
              <a:t>59</a:t>
            </a:r>
            <a:r>
              <a:rPr lang="en-US" sz="3600" b="1" baseline="30000" dirty="0" smtClean="0">
                <a:solidFill>
                  <a:srgbClr val="00A7A0"/>
                </a:solidFill>
                <a:ea typeface="+mn-ea"/>
                <a:cs typeface="Arial" pitchFamily="34" charset="0"/>
              </a:rPr>
              <a:t>%</a:t>
            </a:r>
            <a:endParaRPr lang="en-US" sz="3600" b="1" baseline="30000" dirty="0">
              <a:solidFill>
                <a:srgbClr val="00A7A0"/>
              </a:solidFill>
              <a:ea typeface="+mn-ea"/>
              <a:cs typeface="Arial" pitchFamily="34" charset="0"/>
            </a:endParaRPr>
          </a:p>
          <a:p>
            <a:pPr fontAlgn="auto">
              <a:lnSpc>
                <a:spcPct val="90000"/>
              </a:lnSpc>
              <a:spcBef>
                <a:spcPts val="0"/>
              </a:spcBef>
              <a:spcAft>
                <a:spcPts val="0"/>
              </a:spcAft>
              <a:buFont typeface="Wingdings" pitchFamily="2" charset="2"/>
              <a:buNone/>
              <a:defRPr/>
            </a:pPr>
            <a:r>
              <a:rPr lang="en-US" sz="1200" dirty="0">
                <a:solidFill>
                  <a:prstClr val="black"/>
                </a:solidFill>
                <a:ea typeface="+mn-ea"/>
                <a:cs typeface="Arial" pitchFamily="34" charset="0"/>
              </a:rPr>
              <a:t>Outperformers</a:t>
            </a:r>
          </a:p>
        </p:txBody>
      </p:sp>
      <p:cxnSp>
        <p:nvCxnSpPr>
          <p:cNvPr id="17" name="Straight Connector 16"/>
          <p:cNvCxnSpPr/>
          <p:nvPr/>
        </p:nvCxnSpPr>
        <p:spPr>
          <a:xfrm rot="16200000">
            <a:off x="7529513" y="3387725"/>
            <a:ext cx="0" cy="1203325"/>
          </a:xfrm>
          <a:prstGeom prst="line">
            <a:avLst/>
          </a:prstGeom>
          <a:ln w="28575">
            <a:solidFill>
              <a:srgbClr val="7F7F7F"/>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p:nvGrpSpPr>
        <p:grpSpPr>
          <a:xfrm>
            <a:off x="1509789" y="2089045"/>
            <a:ext cx="5851131" cy="4224023"/>
            <a:chOff x="1509789" y="2089045"/>
            <a:chExt cx="5851131" cy="4224023"/>
          </a:xfrm>
        </p:grpSpPr>
        <p:graphicFrame>
          <p:nvGraphicFramePr>
            <p:cNvPr id="18" name="Chart 17"/>
            <p:cNvGraphicFramePr/>
            <p:nvPr>
              <p:extLst>
                <p:ext uri="{D42A27DB-BD31-4B8C-83A1-F6EECF244321}">
                  <p14:modId xmlns:p14="http://schemas.microsoft.com/office/powerpoint/2010/main" val="1304233874"/>
                </p:ext>
              </p:extLst>
            </p:nvPr>
          </p:nvGraphicFramePr>
          <p:xfrm>
            <a:off x="1509789" y="2090851"/>
            <a:ext cx="5851131" cy="4222217"/>
          </p:xfrm>
          <a:graphic>
            <a:graphicData uri="http://schemas.openxmlformats.org/drawingml/2006/chart">
              <c:chart xmlns:c="http://schemas.openxmlformats.org/drawingml/2006/chart" xmlns:r="http://schemas.openxmlformats.org/officeDocument/2006/relationships" r:id="rId3"/>
            </a:graphicData>
          </a:graphic>
        </p:graphicFrame>
        <p:sp>
          <p:nvSpPr>
            <p:cNvPr id="19" name="Oval 18"/>
            <p:cNvSpPr/>
            <p:nvPr/>
          </p:nvSpPr>
          <p:spPr bwMode="auto">
            <a:xfrm>
              <a:off x="3040793" y="2489220"/>
              <a:ext cx="3132137" cy="313213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50000"/>
                </a:spcBef>
                <a:buFont typeface="Wingdings" pitchFamily="2" charset="2"/>
                <a:buNone/>
                <a:defRPr/>
              </a:pPr>
              <a:endParaRPr lang="en-US" dirty="0">
                <a:solidFill>
                  <a:prstClr val="white"/>
                </a:solidFill>
              </a:endParaRPr>
            </a:p>
          </p:txBody>
        </p:sp>
        <p:graphicFrame>
          <p:nvGraphicFramePr>
            <p:cNvPr id="20" name="Chart 19"/>
            <p:cNvGraphicFramePr/>
            <p:nvPr>
              <p:extLst>
                <p:ext uri="{D42A27DB-BD31-4B8C-83A1-F6EECF244321}">
                  <p14:modId xmlns:p14="http://schemas.microsoft.com/office/powerpoint/2010/main" val="239097968"/>
                </p:ext>
              </p:extLst>
            </p:nvPr>
          </p:nvGraphicFramePr>
          <p:xfrm>
            <a:off x="2564813" y="2746908"/>
            <a:ext cx="3850617" cy="2778632"/>
          </p:xfrm>
          <a:graphic>
            <a:graphicData uri="http://schemas.openxmlformats.org/drawingml/2006/chart">
              <c:chart xmlns:c="http://schemas.openxmlformats.org/drawingml/2006/chart" xmlns:r="http://schemas.openxmlformats.org/officeDocument/2006/relationships" r:id="rId4"/>
            </a:graphicData>
          </a:graphic>
        </p:graphicFrame>
        <p:cxnSp>
          <p:nvCxnSpPr>
            <p:cNvPr id="22" name="Straight Connector 21"/>
            <p:cNvCxnSpPr/>
            <p:nvPr/>
          </p:nvCxnSpPr>
          <p:spPr bwMode="auto">
            <a:xfrm>
              <a:off x="4607593" y="2089045"/>
              <a:ext cx="12700" cy="1050925"/>
            </a:xfrm>
            <a:prstGeom prst="line">
              <a:avLst/>
            </a:prstGeom>
            <a:ln w="28575" cap="flat">
              <a:solidFill>
                <a:srgbClr val="7F7F7F"/>
              </a:solidFill>
            </a:ln>
          </p:spPr>
          <p:style>
            <a:lnRef idx="1">
              <a:schemeClr val="accent1"/>
            </a:lnRef>
            <a:fillRef idx="0">
              <a:schemeClr val="accent1"/>
            </a:fillRef>
            <a:effectRef idx="0">
              <a:schemeClr val="accent1"/>
            </a:effectRef>
            <a:fontRef idx="minor">
              <a:schemeClr val="tx1"/>
            </a:fontRef>
          </p:style>
        </p:cxnSp>
        <p:sp>
          <p:nvSpPr>
            <p:cNvPr id="23" name="Oval 22"/>
            <p:cNvSpPr/>
            <p:nvPr/>
          </p:nvSpPr>
          <p:spPr bwMode="auto">
            <a:xfrm>
              <a:off x="3703933" y="3146512"/>
              <a:ext cx="1817688" cy="181768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50000"/>
                </a:spcBef>
                <a:buFont typeface="Wingdings" pitchFamily="2" charset="2"/>
                <a:buNone/>
                <a:defRPr/>
              </a:pPr>
              <a:endParaRPr lang="en-US" dirty="0">
                <a:solidFill>
                  <a:prstClr val="white"/>
                </a:solidFill>
              </a:endParaRPr>
            </a:p>
          </p:txBody>
        </p:sp>
        <p:sp>
          <p:nvSpPr>
            <p:cNvPr id="24" name="TextBox 18"/>
            <p:cNvSpPr txBox="1">
              <a:spLocks noChangeArrowheads="1"/>
            </p:cNvSpPr>
            <p:nvPr/>
          </p:nvSpPr>
          <p:spPr bwMode="auto">
            <a:xfrm>
              <a:off x="2633663" y="3724491"/>
              <a:ext cx="3890962" cy="713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algn="ctr" eaLnBrk="1" hangingPunct="1">
                <a:lnSpc>
                  <a:spcPct val="90000"/>
                </a:lnSpc>
                <a:buFont typeface="Wingdings" pitchFamily="2" charset="2"/>
                <a:buNone/>
              </a:pPr>
              <a:r>
                <a:rPr lang="en-US" sz="4400" dirty="0" smtClean="0">
                  <a:cs typeface="Arial" pitchFamily="34" charset="0"/>
                </a:rPr>
                <a:t>90</a:t>
              </a:r>
              <a:r>
                <a:rPr lang="en-US" sz="4000" baseline="30000" dirty="0" smtClean="0">
                  <a:cs typeface="Arial" pitchFamily="34" charset="0"/>
                </a:rPr>
                <a:t>%</a:t>
              </a:r>
              <a:endParaRPr lang="en-US" sz="4000" baseline="30000" dirty="0">
                <a:cs typeface="Arial" pitchFamily="34" charset="0"/>
              </a:endParaRPr>
            </a:p>
          </p:txBody>
        </p:sp>
        <p:sp>
          <p:nvSpPr>
            <p:cNvPr id="25" name="TextBox 2"/>
            <p:cNvSpPr txBox="1">
              <a:spLocks noChangeArrowheads="1"/>
            </p:cNvSpPr>
            <p:nvPr/>
          </p:nvSpPr>
          <p:spPr bwMode="auto">
            <a:xfrm>
              <a:off x="4654550" y="4049672"/>
              <a:ext cx="720725" cy="318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lnSpc>
                  <a:spcPct val="90000"/>
                </a:lnSpc>
                <a:spcBef>
                  <a:spcPct val="50000"/>
                </a:spcBef>
                <a:buFont typeface="Wingdings" pitchFamily="2" charset="2"/>
                <a:buNone/>
              </a:pPr>
              <a:r>
                <a:rPr lang="en-US" sz="1600" dirty="0"/>
                <a:t>more</a:t>
              </a:r>
            </a:p>
          </p:txBody>
        </p:sp>
      </p:grpSp>
      <p:sp>
        <p:nvSpPr>
          <p:cNvPr id="28" name="Donut 27"/>
          <p:cNvSpPr/>
          <p:nvPr/>
        </p:nvSpPr>
        <p:spPr bwMode="auto">
          <a:xfrm>
            <a:off x="2388393" y="1832508"/>
            <a:ext cx="4422236" cy="4459115"/>
          </a:xfrm>
          <a:prstGeom prst="donut">
            <a:avLst>
              <a:gd name="adj" fmla="val 9851"/>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50000"/>
              </a:spcBef>
              <a:buFont typeface="Wingdings" pitchFamily="2" charset="2"/>
              <a:buNone/>
              <a:defRPr/>
            </a:pPr>
            <a:endParaRPr lang="en-US" dirty="0">
              <a:solidFill>
                <a:prstClr val="black"/>
              </a:solidFill>
            </a:endParaRPr>
          </a:p>
        </p:txBody>
      </p:sp>
    </p:spTree>
    <p:extLst>
      <p:ext uri="{BB962C8B-B14F-4D97-AF65-F5344CB8AC3E}">
        <p14:creationId xmlns:p14="http://schemas.microsoft.com/office/powerpoint/2010/main" val="40161632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b="1" i="1" dirty="0"/>
              <a:t>Mezclar y combinar: </a:t>
            </a:r>
            <a:r>
              <a:rPr lang="es-ES" i="1" dirty="0"/>
              <a:t>Los </a:t>
            </a:r>
            <a:r>
              <a:rPr lang="es-ES" i="1" dirty="0" err="1"/>
              <a:t>CIOs</a:t>
            </a:r>
            <a:r>
              <a:rPr lang="es-ES" i="1" dirty="0"/>
              <a:t> de las empresas de </a:t>
            </a:r>
            <a:r>
              <a:rPr lang="es-ES" i="1" dirty="0" smtClean="0"/>
              <a:t>mayor rendimiento </a:t>
            </a:r>
            <a:r>
              <a:rPr lang="es-ES" i="1" dirty="0"/>
              <a:t>priorizan la combinación de datos internos </a:t>
            </a:r>
            <a:r>
              <a:rPr lang="es-ES" i="1" dirty="0" smtClean="0"/>
              <a:t>y externos </a:t>
            </a:r>
            <a:r>
              <a:rPr lang="es-ES" i="1" dirty="0"/>
              <a:t>para obtener mejores </a:t>
            </a:r>
            <a:r>
              <a:rPr lang="es-ES" i="1" dirty="0" smtClean="0"/>
              <a:t>conocimientos.</a:t>
            </a:r>
            <a:endParaRPr lang="en-US" dirty="0"/>
          </a:p>
        </p:txBody>
      </p:sp>
      <p:sp>
        <p:nvSpPr>
          <p:cNvPr id="3" name="Slide Number Placeholder 2"/>
          <p:cNvSpPr>
            <a:spLocks noGrp="1"/>
          </p:cNvSpPr>
          <p:nvPr>
            <p:ph type="sldNum" sz="quarter" idx="4"/>
          </p:nvPr>
        </p:nvSpPr>
        <p:spPr/>
        <p:txBody>
          <a:bodyPr/>
          <a:lstStyle/>
          <a:p>
            <a:pPr>
              <a:defRPr/>
            </a:pPr>
            <a:fld id="{7F6621FF-26BA-433F-A7DE-2F14BDEC4F63}" type="slidenum">
              <a:rPr lang="en-US" altLang="en-US" smtClean="0"/>
              <a:pPr>
                <a:defRPr/>
              </a:pPr>
              <a:t>13</a:t>
            </a:fld>
            <a:endParaRPr lang="en-US" altLang="en-US" dirty="0"/>
          </a:p>
        </p:txBody>
      </p:sp>
      <p:sp>
        <p:nvSpPr>
          <p:cNvPr id="5" name="TextBox 4"/>
          <p:cNvSpPr txBox="1"/>
          <p:nvPr/>
        </p:nvSpPr>
        <p:spPr>
          <a:xfrm>
            <a:off x="182928" y="6217478"/>
            <a:ext cx="8641032" cy="246221"/>
          </a:xfrm>
          <a:prstGeom prst="rect">
            <a:avLst/>
          </a:prstGeom>
          <a:noFill/>
        </p:spPr>
        <p:txBody>
          <a:bodyPr wrap="square" rtlCol="0">
            <a:spAutoFit/>
          </a:bodyPr>
          <a:lstStyle/>
          <a:p>
            <a:pPr marL="398463" indent="-398463">
              <a:lnSpc>
                <a:spcPct val="100000"/>
              </a:lnSpc>
              <a:spcBef>
                <a:spcPts val="0"/>
              </a:spcBef>
            </a:pPr>
            <a:r>
              <a:rPr lang="en-US" sz="1000" dirty="0"/>
              <a:t>Source:	Question </a:t>
            </a:r>
            <a:r>
              <a:rPr lang="en-US" sz="1000" dirty="0" smtClean="0"/>
              <a:t>CIO5–To </a:t>
            </a:r>
            <a:r>
              <a:rPr lang="en-US" sz="1000" dirty="0"/>
              <a:t>what extent are the following statements applicable for your enterprise?</a:t>
            </a:r>
          </a:p>
        </p:txBody>
      </p:sp>
      <p:grpSp>
        <p:nvGrpSpPr>
          <p:cNvPr id="6" name="Group 76"/>
          <p:cNvGrpSpPr>
            <a:grpSpLocks/>
          </p:cNvGrpSpPr>
          <p:nvPr/>
        </p:nvGrpSpPr>
        <p:grpSpPr bwMode="auto">
          <a:xfrm>
            <a:off x="25445" y="1893910"/>
            <a:ext cx="5106897" cy="3144790"/>
            <a:chOff x="312312" y="1932751"/>
            <a:chExt cx="4571422" cy="2813814"/>
          </a:xfrm>
        </p:grpSpPr>
        <p:graphicFrame>
          <p:nvGraphicFramePr>
            <p:cNvPr id="7" name="Chart 77"/>
            <p:cNvGraphicFramePr>
              <a:graphicFrameLocks/>
            </p:cNvGraphicFramePr>
            <p:nvPr>
              <p:extLst>
                <p:ext uri="{D42A27DB-BD31-4B8C-83A1-F6EECF244321}">
                  <p14:modId xmlns:p14="http://schemas.microsoft.com/office/powerpoint/2010/main" val="1961121663"/>
                </p:ext>
              </p:extLst>
            </p:nvPr>
          </p:nvGraphicFramePr>
          <p:xfrm>
            <a:off x="312312" y="1932751"/>
            <a:ext cx="4571422" cy="2813814"/>
          </p:xfrm>
          <a:graphic>
            <a:graphicData uri="http://schemas.openxmlformats.org/drawingml/2006/chart">
              <c:chart xmlns:c="http://schemas.openxmlformats.org/drawingml/2006/chart" xmlns:r="http://schemas.openxmlformats.org/officeDocument/2006/relationships" r:id="rId3"/>
            </a:graphicData>
          </a:graphic>
        </p:graphicFrame>
        <p:sp>
          <p:nvSpPr>
            <p:cNvPr id="8" name="Oval 7"/>
            <p:cNvSpPr/>
            <p:nvPr/>
          </p:nvSpPr>
          <p:spPr>
            <a:xfrm>
              <a:off x="1638107" y="2392947"/>
              <a:ext cx="1918411" cy="19175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50000"/>
                </a:spcBef>
                <a:buFont typeface="Wingdings" pitchFamily="2" charset="2"/>
                <a:buNone/>
                <a:defRPr/>
              </a:pPr>
              <a:endParaRPr lang="en-US" dirty="0"/>
            </a:p>
          </p:txBody>
        </p:sp>
        <p:graphicFrame>
          <p:nvGraphicFramePr>
            <p:cNvPr id="9" name="Chart 80"/>
            <p:cNvGraphicFramePr>
              <a:graphicFrameLocks/>
            </p:cNvGraphicFramePr>
            <p:nvPr>
              <p:extLst>
                <p:ext uri="{D42A27DB-BD31-4B8C-83A1-F6EECF244321}">
                  <p14:modId xmlns:p14="http://schemas.microsoft.com/office/powerpoint/2010/main" val="1776097672"/>
                </p:ext>
              </p:extLst>
            </p:nvPr>
          </p:nvGraphicFramePr>
          <p:xfrm>
            <a:off x="1197086" y="2379332"/>
            <a:ext cx="2800599" cy="1943751"/>
          </p:xfrm>
          <a:graphic>
            <a:graphicData uri="http://schemas.openxmlformats.org/drawingml/2006/chart">
              <c:chart xmlns:c="http://schemas.openxmlformats.org/drawingml/2006/chart" xmlns:r="http://schemas.openxmlformats.org/officeDocument/2006/relationships" r:id="rId4"/>
            </a:graphicData>
          </a:graphic>
        </p:graphicFrame>
        <p:sp>
          <p:nvSpPr>
            <p:cNvPr id="10" name="Oval 9"/>
            <p:cNvSpPr/>
            <p:nvPr/>
          </p:nvSpPr>
          <p:spPr>
            <a:xfrm>
              <a:off x="2057315" y="2813392"/>
              <a:ext cx="1091363" cy="109230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50000"/>
                </a:spcBef>
                <a:buFont typeface="Wingdings" pitchFamily="2" charset="2"/>
                <a:buNone/>
                <a:defRPr/>
              </a:pPr>
              <a:endParaRPr lang="en-US" dirty="0"/>
            </a:p>
          </p:txBody>
        </p:sp>
        <p:sp>
          <p:nvSpPr>
            <p:cNvPr id="12" name="TextBox 83"/>
            <p:cNvSpPr txBox="1">
              <a:spLocks noChangeArrowheads="1"/>
            </p:cNvSpPr>
            <p:nvPr/>
          </p:nvSpPr>
          <p:spPr bwMode="auto">
            <a:xfrm>
              <a:off x="1396999" y="2979617"/>
              <a:ext cx="2408860" cy="578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1pPr>
              <a:lvl2pPr marL="742950" indent="-28575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2pPr>
              <a:lvl3pPr marL="11430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3pPr>
              <a:lvl4pPr marL="16002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4pPr>
              <a:lvl5pPr marL="20574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9pPr>
            </a:lstStyle>
            <a:p>
              <a:pPr algn="ctr" eaLnBrk="1" hangingPunct="1">
                <a:lnSpc>
                  <a:spcPct val="100000"/>
                </a:lnSpc>
              </a:pPr>
              <a:r>
                <a:rPr lang="en-US" altLang="en-US" sz="3600" b="1" dirty="0" smtClean="0"/>
                <a:t>96</a:t>
              </a:r>
              <a:r>
                <a:rPr lang="en-US" altLang="en-US" sz="3200" b="1" baseline="30000" dirty="0" smtClean="0"/>
                <a:t>%</a:t>
              </a:r>
              <a:endParaRPr lang="en-US" altLang="en-US" sz="3200" b="1" baseline="30000" dirty="0"/>
            </a:p>
          </p:txBody>
        </p:sp>
        <p:sp>
          <p:nvSpPr>
            <p:cNvPr id="13" name="Rectangle 12"/>
            <p:cNvSpPr/>
            <p:nvPr/>
          </p:nvSpPr>
          <p:spPr>
            <a:xfrm>
              <a:off x="2628576" y="3240939"/>
              <a:ext cx="534313" cy="309652"/>
            </a:xfrm>
            <a:prstGeom prst="rect">
              <a:avLst/>
            </a:prstGeom>
          </p:spPr>
          <p:txBody>
            <a:bodyPr wrap="none">
              <a:spAutoFit/>
            </a:bodyPr>
            <a:lstStyle/>
            <a:p>
              <a:pPr algn="ctr" fontAlgn="auto">
                <a:lnSpc>
                  <a:spcPts val="1700"/>
                </a:lnSpc>
                <a:spcBef>
                  <a:spcPts val="0"/>
                </a:spcBef>
                <a:spcAft>
                  <a:spcPts val="0"/>
                </a:spcAft>
                <a:buFont typeface="Wingdings" pitchFamily="2" charset="2"/>
                <a:buNone/>
                <a:defRPr/>
              </a:pPr>
              <a:r>
                <a:rPr lang="en-US" sz="1200" dirty="0">
                  <a:latin typeface="+mj-lt"/>
                  <a:ea typeface="+mn-ea"/>
                </a:rPr>
                <a:t>more</a:t>
              </a:r>
            </a:p>
          </p:txBody>
        </p:sp>
        <p:cxnSp>
          <p:nvCxnSpPr>
            <p:cNvPr id="11" name="Straight Connector 10"/>
            <p:cNvCxnSpPr/>
            <p:nvPr/>
          </p:nvCxnSpPr>
          <p:spPr>
            <a:xfrm>
              <a:off x="2597312" y="2047019"/>
              <a:ext cx="5684" cy="769073"/>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6" name="Group 6"/>
          <p:cNvGrpSpPr>
            <a:grpSpLocks/>
          </p:cNvGrpSpPr>
          <p:nvPr/>
        </p:nvGrpSpPr>
        <p:grpSpPr bwMode="auto">
          <a:xfrm>
            <a:off x="1160463" y="5302252"/>
            <a:ext cx="2863850" cy="923330"/>
            <a:chOff x="1159730" y="5302671"/>
            <a:chExt cx="2864945" cy="922735"/>
          </a:xfrm>
        </p:grpSpPr>
        <p:cxnSp>
          <p:nvCxnSpPr>
            <p:cNvPr id="17" name="Straight Connector 16"/>
            <p:cNvCxnSpPr/>
            <p:nvPr/>
          </p:nvCxnSpPr>
          <p:spPr>
            <a:xfrm flipV="1">
              <a:off x="2587438" y="5389928"/>
              <a:ext cx="0" cy="601275"/>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8" name="TextBox 100"/>
            <p:cNvSpPr txBox="1">
              <a:spLocks noChangeArrowheads="1"/>
            </p:cNvSpPr>
            <p:nvPr/>
          </p:nvSpPr>
          <p:spPr bwMode="auto">
            <a:xfrm>
              <a:off x="1159730" y="5354385"/>
              <a:ext cx="1427706" cy="867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1pPr>
              <a:lvl2pPr marL="742950" indent="-28575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2pPr>
              <a:lvl3pPr marL="11430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3pPr>
              <a:lvl4pPr marL="16002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4pPr>
              <a:lvl5pPr marL="20574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9pPr>
            </a:lstStyle>
            <a:p>
              <a:pPr algn="r" eaLnBrk="1" hangingPunct="1">
                <a:spcBef>
                  <a:spcPct val="0"/>
                </a:spcBef>
              </a:pPr>
              <a:r>
                <a:rPr lang="en-US" altLang="en-US" sz="3200" b="1" dirty="0" smtClean="0">
                  <a:solidFill>
                    <a:srgbClr val="00827B"/>
                  </a:solidFill>
                  <a:cs typeface="Arial" pitchFamily="34" charset="0"/>
                </a:rPr>
                <a:t>25</a:t>
              </a:r>
              <a:r>
                <a:rPr lang="en-US" altLang="en-US" sz="3200" b="1" baseline="30000" dirty="0" smtClean="0">
                  <a:solidFill>
                    <a:srgbClr val="00827B"/>
                  </a:solidFill>
                  <a:cs typeface="Arial" pitchFamily="34" charset="0"/>
                </a:rPr>
                <a:t>%</a:t>
              </a:r>
              <a:endParaRPr lang="en-US" altLang="en-US" sz="3200" b="1" dirty="0">
                <a:solidFill>
                  <a:srgbClr val="00827B"/>
                </a:solidFill>
                <a:cs typeface="Arial" pitchFamily="34" charset="0"/>
              </a:endParaRPr>
            </a:p>
            <a:p>
              <a:pPr algn="r" eaLnBrk="1" hangingPunct="1">
                <a:spcBef>
                  <a:spcPct val="0"/>
                </a:spcBef>
              </a:pPr>
              <a:r>
                <a:rPr lang="en-US" altLang="en-US" sz="1200" dirty="0">
                  <a:solidFill>
                    <a:srgbClr val="000000"/>
                  </a:solidFill>
                  <a:cs typeface="Arial" pitchFamily="34" charset="0"/>
                </a:rPr>
                <a:t>Underperformers           </a:t>
              </a:r>
            </a:p>
            <a:p>
              <a:pPr eaLnBrk="1" hangingPunct="1">
                <a:spcBef>
                  <a:spcPct val="0"/>
                </a:spcBef>
              </a:pPr>
              <a:endParaRPr lang="en-US" altLang="en-US" sz="1200" dirty="0">
                <a:solidFill>
                  <a:srgbClr val="000000"/>
                </a:solidFill>
                <a:cs typeface="Arial" pitchFamily="34" charset="0"/>
              </a:endParaRPr>
            </a:p>
          </p:txBody>
        </p:sp>
        <p:sp>
          <p:nvSpPr>
            <p:cNvPr id="19" name="TextBox 101"/>
            <p:cNvSpPr txBox="1">
              <a:spLocks noChangeArrowheads="1"/>
            </p:cNvSpPr>
            <p:nvPr/>
          </p:nvSpPr>
          <p:spPr bwMode="auto">
            <a:xfrm>
              <a:off x="2596969" y="5302671"/>
              <a:ext cx="1427706" cy="922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1pPr>
              <a:lvl2pPr marL="742950" indent="-28575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2pPr>
              <a:lvl3pPr marL="11430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3pPr>
              <a:lvl4pPr marL="16002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4pPr>
              <a:lvl5pPr marL="20574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9pPr>
            </a:lstStyle>
            <a:p>
              <a:pPr eaLnBrk="1" hangingPunct="1">
                <a:spcBef>
                  <a:spcPct val="0"/>
                </a:spcBef>
              </a:pPr>
              <a:r>
                <a:rPr lang="en-US" altLang="en-US" sz="3200" b="1" dirty="0" smtClean="0">
                  <a:solidFill>
                    <a:srgbClr val="00A7A0"/>
                  </a:solidFill>
                  <a:cs typeface="Arial" pitchFamily="34" charset="0"/>
                </a:rPr>
                <a:t>49</a:t>
              </a:r>
              <a:r>
                <a:rPr lang="en-US" altLang="en-US" sz="3200" b="1" baseline="30000" dirty="0" smtClean="0">
                  <a:solidFill>
                    <a:srgbClr val="00A7A0"/>
                  </a:solidFill>
                  <a:cs typeface="Arial" pitchFamily="34" charset="0"/>
                </a:rPr>
                <a:t>%</a:t>
              </a:r>
              <a:r>
                <a:rPr lang="en-US" altLang="en-US" sz="3600" b="1" baseline="30000" dirty="0">
                  <a:solidFill>
                    <a:srgbClr val="00A7A0"/>
                  </a:solidFill>
                  <a:cs typeface="Arial" pitchFamily="34" charset="0"/>
                </a:rPr>
                <a:t>	       </a:t>
              </a:r>
              <a:r>
                <a:rPr lang="en-US" altLang="en-US" sz="3600" b="1" dirty="0">
                  <a:solidFill>
                    <a:srgbClr val="00A7A0"/>
                  </a:solidFill>
                  <a:cs typeface="Arial" pitchFamily="34" charset="0"/>
                </a:rPr>
                <a:t> </a:t>
              </a:r>
            </a:p>
            <a:p>
              <a:pPr eaLnBrk="1" hangingPunct="1">
                <a:spcBef>
                  <a:spcPct val="0"/>
                </a:spcBef>
              </a:pPr>
              <a:r>
                <a:rPr lang="en-US" altLang="en-US" sz="1200" dirty="0">
                  <a:solidFill>
                    <a:srgbClr val="000000"/>
                  </a:solidFill>
                  <a:cs typeface="Arial" pitchFamily="34" charset="0"/>
                </a:rPr>
                <a:t>Outperformers           </a:t>
              </a:r>
            </a:p>
            <a:p>
              <a:pPr eaLnBrk="1" hangingPunct="1">
                <a:spcBef>
                  <a:spcPct val="0"/>
                </a:spcBef>
              </a:pPr>
              <a:endParaRPr lang="en-US" altLang="en-US" sz="1200" dirty="0">
                <a:solidFill>
                  <a:srgbClr val="000000"/>
                </a:solidFill>
                <a:cs typeface="Arial" pitchFamily="34" charset="0"/>
              </a:endParaRPr>
            </a:p>
          </p:txBody>
        </p:sp>
      </p:grpSp>
      <p:sp>
        <p:nvSpPr>
          <p:cNvPr id="36" name="Donut 35"/>
          <p:cNvSpPr/>
          <p:nvPr/>
        </p:nvSpPr>
        <p:spPr>
          <a:xfrm>
            <a:off x="1025422" y="1901002"/>
            <a:ext cx="3114650" cy="3140824"/>
          </a:xfrm>
          <a:prstGeom prst="donut">
            <a:avLst>
              <a:gd name="adj" fmla="val 9851"/>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ct val="90000"/>
              </a:lnSpc>
              <a:spcBef>
                <a:spcPct val="50000"/>
              </a:spcBef>
              <a:spcAft>
                <a:spcPct val="0"/>
              </a:spcAft>
              <a:buFont typeface="Wingdings" pitchFamily="2" charset="2"/>
              <a:buNone/>
            </a:pPr>
            <a:endParaRPr lang="en-US" sz="1400" dirty="0">
              <a:solidFill>
                <a:prstClr val="black"/>
              </a:solidFill>
            </a:endParaRPr>
          </a:p>
        </p:txBody>
      </p:sp>
      <p:pic>
        <p:nvPicPr>
          <p:cNvPr id="14" name="Imagen 13"/>
          <p:cNvPicPr>
            <a:picLocks noChangeAspect="1"/>
          </p:cNvPicPr>
          <p:nvPr/>
        </p:nvPicPr>
        <p:blipFill>
          <a:blip r:embed="rId5"/>
          <a:stretch>
            <a:fillRect/>
          </a:stretch>
        </p:blipFill>
        <p:spPr>
          <a:xfrm>
            <a:off x="4775028" y="3527611"/>
            <a:ext cx="4152900" cy="1971675"/>
          </a:xfrm>
          <a:prstGeom prst="rect">
            <a:avLst/>
          </a:prstGeom>
        </p:spPr>
      </p:pic>
    </p:spTree>
    <p:extLst>
      <p:ext uri="{BB962C8B-B14F-4D97-AF65-F5344CB8AC3E}">
        <p14:creationId xmlns:p14="http://schemas.microsoft.com/office/powerpoint/2010/main" val="16618326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Cómo actuar</a:t>
            </a:r>
            <a:endParaRPr lang="es-ES" dirty="0"/>
          </a:p>
        </p:txBody>
      </p:sp>
      <p:sp>
        <p:nvSpPr>
          <p:cNvPr id="3" name="Slide Number Placeholder 2"/>
          <p:cNvSpPr>
            <a:spLocks noGrp="1"/>
          </p:cNvSpPr>
          <p:nvPr>
            <p:ph type="sldNum" sz="quarter" idx="10"/>
          </p:nvPr>
        </p:nvSpPr>
        <p:spPr/>
        <p:txBody>
          <a:bodyPr/>
          <a:lstStyle/>
          <a:p>
            <a:pPr>
              <a:defRPr/>
            </a:pPr>
            <a:fld id="{7F6621FF-26BA-433F-A7DE-2F14BDEC4F63}" type="slidenum">
              <a:rPr lang="en-US" altLang="en-US" smtClean="0"/>
              <a:pPr>
                <a:defRPr/>
              </a:pPr>
              <a:t>14</a:t>
            </a:fld>
            <a:endParaRPr lang="en-US" altLang="en-US" dirty="0"/>
          </a:p>
        </p:txBody>
      </p:sp>
      <p:sp>
        <p:nvSpPr>
          <p:cNvPr id="7" name="Content Placeholder 6"/>
          <p:cNvSpPr>
            <a:spLocks noGrp="1"/>
          </p:cNvSpPr>
          <p:nvPr>
            <p:ph idx="1"/>
          </p:nvPr>
        </p:nvSpPr>
        <p:spPr>
          <a:xfrm>
            <a:off x="182563" y="1143000"/>
            <a:ext cx="8824912" cy="4470400"/>
          </a:xfrm>
        </p:spPr>
        <p:txBody>
          <a:bodyPr/>
          <a:lstStyle/>
          <a:p>
            <a:r>
              <a:rPr lang="es-ES" b="1" dirty="0"/>
              <a:t>Diseñar la arquitectura del proyecto digital</a:t>
            </a:r>
          </a:p>
          <a:p>
            <a:pPr marL="0" indent="0">
              <a:buNone/>
            </a:pPr>
            <a:r>
              <a:rPr lang="es-ES" dirty="0"/>
              <a:t>Trabaje en equipo con el CMO para determinar el mejor modo de integrar los </a:t>
            </a:r>
            <a:r>
              <a:rPr lang="es-ES" dirty="0" smtClean="0"/>
              <a:t>elementos físicos </a:t>
            </a:r>
            <a:r>
              <a:rPr lang="es-ES" dirty="0"/>
              <a:t>y digitales de la empresa en beneficio del cliente. Identifique e implante </a:t>
            </a:r>
            <a:r>
              <a:rPr lang="es-ES" dirty="0" smtClean="0"/>
              <a:t>las herramientas </a:t>
            </a:r>
            <a:r>
              <a:rPr lang="es-ES" dirty="0"/>
              <a:t>y procesos que la empresa necesita para conocer y predecir </a:t>
            </a:r>
            <a:r>
              <a:rPr lang="es-ES" dirty="0" smtClean="0"/>
              <a:t>más eficazmente </a:t>
            </a:r>
            <a:r>
              <a:rPr lang="es-ES" dirty="0"/>
              <a:t>las necesidades y deseos del cliente</a:t>
            </a:r>
            <a:r>
              <a:rPr lang="es-ES" dirty="0" smtClean="0"/>
              <a:t>.</a:t>
            </a:r>
          </a:p>
          <a:p>
            <a:pPr marL="0" indent="0">
              <a:buNone/>
            </a:pPr>
            <a:endParaRPr lang="es-ES" dirty="0"/>
          </a:p>
          <a:p>
            <a:r>
              <a:rPr lang="es-ES" b="1" dirty="0"/>
              <a:t>Convertirse en el protector de la información</a:t>
            </a:r>
          </a:p>
          <a:p>
            <a:pPr marL="0" indent="0">
              <a:buNone/>
            </a:pPr>
            <a:r>
              <a:rPr lang="es-ES" dirty="0"/>
              <a:t>Organice los datos que su empresa recoge en un formato digerible y </a:t>
            </a:r>
            <a:r>
              <a:rPr lang="es-ES" dirty="0" err="1" smtClean="0"/>
              <a:t>diseccionable</a:t>
            </a:r>
            <a:r>
              <a:rPr lang="es-ES" dirty="0" smtClean="0"/>
              <a:t>. Implante </a:t>
            </a:r>
            <a:r>
              <a:rPr lang="es-ES" dirty="0"/>
              <a:t>o externalice capacidades y herramientas de analítica que le ayuden a seguir </a:t>
            </a:r>
            <a:r>
              <a:rPr lang="es-ES" dirty="0" smtClean="0"/>
              <a:t>y medir </a:t>
            </a:r>
            <a:r>
              <a:rPr lang="es-ES" dirty="0"/>
              <a:t>sistemáticamente las tendencias de comportamiento generales, profundice de </a:t>
            </a:r>
            <a:r>
              <a:rPr lang="es-ES" dirty="0" smtClean="0"/>
              <a:t>lo general </a:t>
            </a:r>
            <a:r>
              <a:rPr lang="es-ES" dirty="0"/>
              <a:t>a lo específico y genere nueva información sobre el cliente. Utilice </a:t>
            </a:r>
            <a:r>
              <a:rPr lang="es-ES" dirty="0" smtClean="0"/>
              <a:t>herramientas avanzadas capaces </a:t>
            </a:r>
            <a:r>
              <a:rPr lang="es-ES" dirty="0"/>
              <a:t>de predecir lo que va a suceder, en lugar de analizar lo que ya </a:t>
            </a:r>
            <a:r>
              <a:rPr lang="es-ES" dirty="0" smtClean="0"/>
              <a:t>ha </a:t>
            </a:r>
            <a:r>
              <a:rPr lang="en-US" dirty="0" err="1" smtClean="0"/>
              <a:t>sucedido</a:t>
            </a:r>
            <a:r>
              <a:rPr lang="en-US" dirty="0" smtClean="0"/>
              <a:t>.</a:t>
            </a:r>
          </a:p>
          <a:p>
            <a:pPr marL="0" indent="0">
              <a:buNone/>
            </a:pPr>
            <a:endParaRPr lang="en-US" dirty="0"/>
          </a:p>
          <a:p>
            <a:r>
              <a:rPr lang="en-US" b="1" dirty="0" err="1"/>
              <a:t>Educar</a:t>
            </a:r>
            <a:r>
              <a:rPr lang="en-US" b="1" dirty="0"/>
              <a:t> a la </a:t>
            </a:r>
            <a:r>
              <a:rPr lang="en-US" b="1" dirty="0" err="1"/>
              <a:t>empresa</a:t>
            </a:r>
            <a:endParaRPr lang="en-US" b="1" dirty="0"/>
          </a:p>
          <a:p>
            <a:pPr marL="0" indent="0">
              <a:buNone/>
            </a:pPr>
            <a:r>
              <a:rPr lang="es-ES" dirty="0"/>
              <a:t>Demuestre a su equipo cómo enseñar a los demás a utilizar estas herramientas. </a:t>
            </a:r>
            <a:r>
              <a:rPr lang="es-ES" dirty="0" smtClean="0"/>
              <a:t>Cree funciones </a:t>
            </a:r>
            <a:r>
              <a:rPr lang="es-ES" dirty="0"/>
              <a:t>de analista o ingeniero de datos en TI que puedan ser compartidas con </a:t>
            </a:r>
            <a:r>
              <a:rPr lang="es-ES" dirty="0" smtClean="0"/>
              <a:t>la empresa </a:t>
            </a:r>
            <a:r>
              <a:rPr lang="es-ES" dirty="0"/>
              <a:t>no solo con el fin de comprender los datos, sino también para determinar </a:t>
            </a:r>
            <a:r>
              <a:rPr lang="es-ES" dirty="0" smtClean="0"/>
              <a:t>el modo </a:t>
            </a:r>
            <a:r>
              <a:rPr lang="es-ES" dirty="0"/>
              <a:t>más eficaz de ayudar.</a:t>
            </a:r>
            <a:endParaRPr lang="en-US" dirty="0"/>
          </a:p>
        </p:txBody>
      </p:sp>
    </p:spTree>
    <p:extLst>
      <p:ext uri="{BB962C8B-B14F-4D97-AF65-F5344CB8AC3E}">
        <p14:creationId xmlns:p14="http://schemas.microsoft.com/office/powerpoint/2010/main" val="14170886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4" name="Content Placeholder 3"/>
          <p:cNvSpPr>
            <a:spLocks noGrp="1"/>
          </p:cNvSpPr>
          <p:nvPr>
            <p:ph idx="1"/>
          </p:nvPr>
        </p:nvSpPr>
        <p:spPr/>
        <p:txBody>
          <a:bodyPr/>
          <a:lstStyle/>
          <a:p>
            <a:pPr marL="0" indent="0">
              <a:spcBef>
                <a:spcPts val="0"/>
              </a:spcBef>
              <a:buNone/>
            </a:pPr>
            <a:r>
              <a:rPr lang="es-ES" dirty="0"/>
              <a:t>Demografía del estudio </a:t>
            </a:r>
            <a:br>
              <a:rPr lang="es-ES" dirty="0"/>
            </a:br>
            <a:r>
              <a:rPr lang="es-ES" dirty="0"/>
              <a:t/>
            </a:r>
            <a:br>
              <a:rPr lang="es-ES" dirty="0"/>
            </a:br>
            <a:r>
              <a:rPr lang="es-ES" dirty="0">
                <a:solidFill>
                  <a:schemeClr val="accent2"/>
                </a:solidFill>
              </a:rPr>
              <a:t>La evolución del CIO</a:t>
            </a:r>
            <a:br>
              <a:rPr lang="es-ES" dirty="0">
                <a:solidFill>
                  <a:schemeClr val="accent2"/>
                </a:solidFill>
              </a:rPr>
            </a:br>
            <a:r>
              <a:rPr lang="es-ES" dirty="0">
                <a:solidFill>
                  <a:schemeClr val="accent2"/>
                </a:solidFill>
              </a:rPr>
              <a:t/>
            </a:r>
            <a:br>
              <a:rPr lang="es-ES" dirty="0">
                <a:solidFill>
                  <a:schemeClr val="accent2"/>
                </a:solidFill>
              </a:rPr>
            </a:br>
            <a:r>
              <a:rPr lang="es-ES" dirty="0"/>
              <a:t>	Habilitación de la visión de la empresa</a:t>
            </a:r>
            <a:br>
              <a:rPr lang="es-ES" dirty="0"/>
            </a:br>
            <a:r>
              <a:rPr lang="es-ES" dirty="0"/>
              <a:t>	Comprometerse con los clientes emancipados digitalmente</a:t>
            </a:r>
            <a:br>
              <a:rPr lang="es-ES" dirty="0"/>
            </a:br>
            <a:r>
              <a:rPr lang="es-ES" dirty="0"/>
              <a:t>	</a:t>
            </a:r>
            <a:r>
              <a:rPr lang="es-ES" dirty="0">
                <a:solidFill>
                  <a:schemeClr val="accent2"/>
                </a:solidFill>
              </a:rPr>
              <a:t>Sobresalir a lo básico</a:t>
            </a:r>
            <a:br>
              <a:rPr lang="es-ES" dirty="0">
                <a:solidFill>
                  <a:schemeClr val="accent2"/>
                </a:solidFill>
              </a:rPr>
            </a:br>
            <a:r>
              <a:rPr lang="es-ES" dirty="0"/>
              <a:t>	Impulsar la colaboración interna y externa</a:t>
            </a:r>
            <a:br>
              <a:rPr lang="es-ES" dirty="0"/>
            </a:br>
            <a:r>
              <a:rPr lang="es-ES" dirty="0"/>
              <a:t/>
            </a:r>
            <a:br>
              <a:rPr lang="es-ES" dirty="0"/>
            </a:br>
            <a:endParaRPr lang="en-US" dirty="0"/>
          </a:p>
        </p:txBody>
      </p:sp>
      <p:sp>
        <p:nvSpPr>
          <p:cNvPr id="8" name="Slide Number Placeholder 7"/>
          <p:cNvSpPr>
            <a:spLocks noGrp="1" noChangeArrowheads="1"/>
          </p:cNvSpPr>
          <p:nvPr>
            <p:ph type="sldNum" sz="quarter" idx="4294967295"/>
          </p:nvPr>
        </p:nvSpPr>
        <p:spPr bwMode="black">
          <a:xfrm>
            <a:off x="182563" y="6537325"/>
            <a:ext cx="366712"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defRPr sz="800">
                <a:cs typeface="Arial" pitchFamily="34" charset="0"/>
              </a:defRPr>
            </a:lvl1pPr>
          </a:lstStyle>
          <a:p>
            <a:pPr>
              <a:defRPr/>
            </a:pPr>
            <a:fld id="{7F6621FF-26BA-433F-A7DE-2F14BDEC4F63}" type="slidenum">
              <a:rPr lang="en-US" altLang="en-US"/>
              <a:pPr>
                <a:defRPr/>
              </a:pPr>
              <a:t>15</a:t>
            </a:fld>
            <a:endParaRPr lang="en-US" altLang="en-US" dirty="0"/>
          </a:p>
        </p:txBody>
      </p:sp>
    </p:spTree>
    <p:extLst>
      <p:ext uri="{BB962C8B-B14F-4D97-AF65-F5344CB8AC3E}">
        <p14:creationId xmlns:p14="http://schemas.microsoft.com/office/powerpoint/2010/main" val="31114741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b="1" i="1" dirty="0"/>
              <a:t>Características flexibles: </a:t>
            </a:r>
            <a:r>
              <a:rPr lang="es-ES" i="1" dirty="0"/>
              <a:t>Las empresas de mayor rendimiento tienen</a:t>
            </a:r>
            <a:br>
              <a:rPr lang="es-ES" i="1" dirty="0"/>
            </a:br>
            <a:r>
              <a:rPr lang="es-ES" i="1" dirty="0" smtClean="0"/>
              <a:t>mayor probabilidad de </a:t>
            </a:r>
            <a:r>
              <a:rPr lang="es-ES" i="1" dirty="0"/>
              <a:t>tener plataformas de Big Data escalables </a:t>
            </a:r>
            <a:r>
              <a:rPr lang="es-ES" i="1" dirty="0" smtClean="0"/>
              <a:t>y </a:t>
            </a:r>
            <a:r>
              <a:rPr lang="en-US" i="1" dirty="0" err="1" smtClean="0"/>
              <a:t>ampliables</a:t>
            </a:r>
            <a:endParaRPr lang="en-US" dirty="0"/>
          </a:p>
        </p:txBody>
      </p:sp>
      <p:sp>
        <p:nvSpPr>
          <p:cNvPr id="3" name="Slide Number Placeholder 2"/>
          <p:cNvSpPr>
            <a:spLocks noGrp="1"/>
          </p:cNvSpPr>
          <p:nvPr>
            <p:ph type="sldNum" sz="quarter" idx="4"/>
          </p:nvPr>
        </p:nvSpPr>
        <p:spPr/>
        <p:txBody>
          <a:bodyPr/>
          <a:lstStyle/>
          <a:p>
            <a:pPr>
              <a:defRPr/>
            </a:pPr>
            <a:fld id="{7F6621FF-26BA-433F-A7DE-2F14BDEC4F63}" type="slidenum">
              <a:rPr lang="en-US" altLang="en-US" smtClean="0"/>
              <a:pPr>
                <a:defRPr/>
              </a:pPr>
              <a:t>16</a:t>
            </a:fld>
            <a:endParaRPr lang="en-US" altLang="en-US" dirty="0"/>
          </a:p>
        </p:txBody>
      </p:sp>
      <p:sp>
        <p:nvSpPr>
          <p:cNvPr id="5" name="TextBox 4"/>
          <p:cNvSpPr txBox="1"/>
          <p:nvPr/>
        </p:nvSpPr>
        <p:spPr>
          <a:xfrm>
            <a:off x="182928" y="6217478"/>
            <a:ext cx="8641032" cy="246221"/>
          </a:xfrm>
          <a:prstGeom prst="rect">
            <a:avLst/>
          </a:prstGeom>
          <a:noFill/>
        </p:spPr>
        <p:txBody>
          <a:bodyPr wrap="square" rtlCol="0">
            <a:spAutoFit/>
          </a:bodyPr>
          <a:lstStyle/>
          <a:p>
            <a:pPr marL="398463" indent="-398463">
              <a:lnSpc>
                <a:spcPct val="100000"/>
              </a:lnSpc>
              <a:spcBef>
                <a:spcPts val="0"/>
              </a:spcBef>
            </a:pPr>
            <a:r>
              <a:rPr lang="en-US" sz="1000" dirty="0"/>
              <a:t>Source:	Question CIO5b–To what extent are the following statements applicable for your enterprise?</a:t>
            </a:r>
          </a:p>
        </p:txBody>
      </p:sp>
      <p:sp>
        <p:nvSpPr>
          <p:cNvPr id="6" name="TextBox 5"/>
          <p:cNvSpPr txBox="1"/>
          <p:nvPr/>
        </p:nvSpPr>
        <p:spPr>
          <a:xfrm>
            <a:off x="6851650" y="3167063"/>
            <a:ext cx="1504950" cy="1616075"/>
          </a:xfrm>
          <a:prstGeom prst="rect">
            <a:avLst/>
          </a:prstGeom>
          <a:noFill/>
        </p:spPr>
        <p:txBody>
          <a:bodyPr>
            <a:spAutoFit/>
          </a:bodyPr>
          <a:lstStyle/>
          <a:p>
            <a:pPr fontAlgn="auto">
              <a:lnSpc>
                <a:spcPct val="90000"/>
              </a:lnSpc>
              <a:spcBef>
                <a:spcPts val="0"/>
              </a:spcBef>
              <a:spcAft>
                <a:spcPts val="0"/>
              </a:spcAft>
              <a:buFont typeface="Wingdings" pitchFamily="2" charset="2"/>
              <a:buNone/>
              <a:defRPr/>
            </a:pPr>
            <a:r>
              <a:rPr lang="en-US" sz="3600" b="1" dirty="0" smtClean="0">
                <a:solidFill>
                  <a:srgbClr val="006057"/>
                </a:solidFill>
                <a:ea typeface="+mn-ea"/>
                <a:cs typeface="Arial" pitchFamily="34" charset="0"/>
              </a:rPr>
              <a:t>16</a:t>
            </a:r>
            <a:r>
              <a:rPr lang="en-US" sz="3600" b="1" baseline="30000" dirty="0" smtClean="0">
                <a:solidFill>
                  <a:srgbClr val="006057"/>
                </a:solidFill>
                <a:ea typeface="+mn-ea"/>
                <a:cs typeface="Arial" pitchFamily="34" charset="0"/>
              </a:rPr>
              <a:t>%</a:t>
            </a:r>
            <a:r>
              <a:rPr lang="en-US" sz="3600" b="1" dirty="0" smtClean="0">
                <a:solidFill>
                  <a:srgbClr val="006057"/>
                </a:solidFill>
                <a:ea typeface="+mn-ea"/>
                <a:cs typeface="Arial" pitchFamily="34" charset="0"/>
              </a:rPr>
              <a:t> </a:t>
            </a:r>
            <a:endParaRPr lang="en-US" sz="3600" b="1" dirty="0">
              <a:solidFill>
                <a:srgbClr val="006057"/>
              </a:solidFill>
              <a:ea typeface="+mn-ea"/>
              <a:cs typeface="Arial" pitchFamily="34" charset="0"/>
            </a:endParaRPr>
          </a:p>
          <a:p>
            <a:pPr fontAlgn="auto">
              <a:lnSpc>
                <a:spcPct val="90000"/>
              </a:lnSpc>
              <a:spcBef>
                <a:spcPts val="0"/>
              </a:spcBef>
              <a:spcAft>
                <a:spcPts val="0"/>
              </a:spcAft>
              <a:buFont typeface="Wingdings" pitchFamily="2" charset="2"/>
              <a:buNone/>
              <a:defRPr/>
            </a:pPr>
            <a:r>
              <a:rPr lang="en-US" sz="1200" dirty="0">
                <a:solidFill>
                  <a:prstClr val="black"/>
                </a:solidFill>
                <a:ea typeface="+mn-ea"/>
                <a:cs typeface="Arial" pitchFamily="34" charset="0"/>
              </a:rPr>
              <a:t>Underperformers</a:t>
            </a:r>
          </a:p>
          <a:p>
            <a:pPr fontAlgn="auto">
              <a:lnSpc>
                <a:spcPct val="90000"/>
              </a:lnSpc>
              <a:spcBef>
                <a:spcPts val="0"/>
              </a:spcBef>
              <a:spcAft>
                <a:spcPts val="0"/>
              </a:spcAft>
              <a:buFont typeface="Wingdings" pitchFamily="2" charset="2"/>
              <a:buNone/>
              <a:defRPr/>
            </a:pPr>
            <a:endParaRPr lang="en-US" dirty="0">
              <a:solidFill>
                <a:prstClr val="black"/>
              </a:solidFill>
              <a:latin typeface="+mn-lt"/>
              <a:ea typeface="+mn-ea"/>
            </a:endParaRPr>
          </a:p>
          <a:p>
            <a:pPr fontAlgn="auto">
              <a:lnSpc>
                <a:spcPct val="90000"/>
              </a:lnSpc>
              <a:spcBef>
                <a:spcPts val="0"/>
              </a:spcBef>
              <a:spcAft>
                <a:spcPts val="0"/>
              </a:spcAft>
              <a:buFont typeface="Wingdings" pitchFamily="2" charset="2"/>
              <a:buNone/>
              <a:defRPr/>
            </a:pPr>
            <a:r>
              <a:rPr lang="en-US" sz="3600" b="1" dirty="0" smtClean="0">
                <a:solidFill>
                  <a:srgbClr val="00A7A0"/>
                </a:solidFill>
                <a:ea typeface="+mn-ea"/>
                <a:cs typeface="Arial" pitchFamily="34" charset="0"/>
              </a:rPr>
              <a:t>42</a:t>
            </a:r>
            <a:r>
              <a:rPr lang="en-US" sz="3600" b="1" baseline="30000" dirty="0" smtClean="0">
                <a:solidFill>
                  <a:srgbClr val="00A7A0"/>
                </a:solidFill>
                <a:ea typeface="+mn-ea"/>
                <a:cs typeface="Arial" pitchFamily="34" charset="0"/>
              </a:rPr>
              <a:t>%</a:t>
            </a:r>
            <a:endParaRPr lang="en-US" sz="3600" b="1" baseline="30000" dirty="0">
              <a:solidFill>
                <a:srgbClr val="00A7A0"/>
              </a:solidFill>
              <a:ea typeface="+mn-ea"/>
              <a:cs typeface="Arial" pitchFamily="34" charset="0"/>
            </a:endParaRPr>
          </a:p>
          <a:p>
            <a:pPr fontAlgn="auto">
              <a:lnSpc>
                <a:spcPct val="90000"/>
              </a:lnSpc>
              <a:spcBef>
                <a:spcPts val="0"/>
              </a:spcBef>
              <a:spcAft>
                <a:spcPts val="0"/>
              </a:spcAft>
              <a:buFont typeface="Wingdings" pitchFamily="2" charset="2"/>
              <a:buNone/>
              <a:defRPr/>
            </a:pPr>
            <a:r>
              <a:rPr lang="en-US" sz="1200" dirty="0">
                <a:solidFill>
                  <a:prstClr val="black"/>
                </a:solidFill>
                <a:ea typeface="+mn-ea"/>
                <a:cs typeface="Arial" pitchFamily="34" charset="0"/>
              </a:rPr>
              <a:t>Outperformers</a:t>
            </a:r>
          </a:p>
        </p:txBody>
      </p:sp>
      <p:cxnSp>
        <p:nvCxnSpPr>
          <p:cNvPr id="7" name="Straight Connector 6"/>
          <p:cNvCxnSpPr/>
          <p:nvPr/>
        </p:nvCxnSpPr>
        <p:spPr>
          <a:xfrm rot="16200000">
            <a:off x="7529513" y="3387725"/>
            <a:ext cx="0" cy="1203325"/>
          </a:xfrm>
          <a:prstGeom prst="line">
            <a:avLst/>
          </a:prstGeom>
          <a:ln w="28575">
            <a:solidFill>
              <a:srgbClr val="7F7F7F"/>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1509789" y="2089045"/>
            <a:ext cx="5851131" cy="4224023"/>
            <a:chOff x="1509789" y="2089045"/>
            <a:chExt cx="5851131" cy="4224023"/>
          </a:xfrm>
        </p:grpSpPr>
        <p:graphicFrame>
          <p:nvGraphicFramePr>
            <p:cNvPr id="9" name="Chart 8"/>
            <p:cNvGraphicFramePr/>
            <p:nvPr>
              <p:extLst>
                <p:ext uri="{D42A27DB-BD31-4B8C-83A1-F6EECF244321}">
                  <p14:modId xmlns:p14="http://schemas.microsoft.com/office/powerpoint/2010/main" val="1436726793"/>
                </p:ext>
              </p:extLst>
            </p:nvPr>
          </p:nvGraphicFramePr>
          <p:xfrm>
            <a:off x="1509789" y="2090851"/>
            <a:ext cx="5851131" cy="4222217"/>
          </p:xfrm>
          <a:graphic>
            <a:graphicData uri="http://schemas.openxmlformats.org/drawingml/2006/chart">
              <c:chart xmlns:c="http://schemas.openxmlformats.org/drawingml/2006/chart" xmlns:r="http://schemas.openxmlformats.org/officeDocument/2006/relationships" r:id="rId3"/>
            </a:graphicData>
          </a:graphic>
        </p:graphicFrame>
        <p:sp>
          <p:nvSpPr>
            <p:cNvPr id="10" name="Oval 9"/>
            <p:cNvSpPr/>
            <p:nvPr/>
          </p:nvSpPr>
          <p:spPr bwMode="auto">
            <a:xfrm>
              <a:off x="3040793" y="2489220"/>
              <a:ext cx="3132137" cy="313213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50000"/>
                </a:spcBef>
                <a:buFont typeface="Wingdings" pitchFamily="2" charset="2"/>
                <a:buNone/>
                <a:defRPr/>
              </a:pPr>
              <a:endParaRPr lang="en-US" dirty="0">
                <a:solidFill>
                  <a:prstClr val="white"/>
                </a:solidFill>
              </a:endParaRPr>
            </a:p>
          </p:txBody>
        </p:sp>
        <p:graphicFrame>
          <p:nvGraphicFramePr>
            <p:cNvPr id="11" name="Chart 10"/>
            <p:cNvGraphicFramePr/>
            <p:nvPr>
              <p:extLst>
                <p:ext uri="{D42A27DB-BD31-4B8C-83A1-F6EECF244321}">
                  <p14:modId xmlns:p14="http://schemas.microsoft.com/office/powerpoint/2010/main" val="3038907470"/>
                </p:ext>
              </p:extLst>
            </p:nvPr>
          </p:nvGraphicFramePr>
          <p:xfrm>
            <a:off x="2564813" y="2746908"/>
            <a:ext cx="3850617" cy="2778632"/>
          </p:xfrm>
          <a:graphic>
            <a:graphicData uri="http://schemas.openxmlformats.org/drawingml/2006/chart">
              <c:chart xmlns:c="http://schemas.openxmlformats.org/drawingml/2006/chart" xmlns:r="http://schemas.openxmlformats.org/officeDocument/2006/relationships" r:id="rId4"/>
            </a:graphicData>
          </a:graphic>
        </p:graphicFrame>
        <p:cxnSp>
          <p:nvCxnSpPr>
            <p:cNvPr id="12" name="Straight Connector 11"/>
            <p:cNvCxnSpPr/>
            <p:nvPr/>
          </p:nvCxnSpPr>
          <p:spPr bwMode="auto">
            <a:xfrm>
              <a:off x="4607593" y="2089045"/>
              <a:ext cx="12700" cy="1050925"/>
            </a:xfrm>
            <a:prstGeom prst="line">
              <a:avLst/>
            </a:prstGeom>
            <a:ln w="28575" cap="flat">
              <a:solidFill>
                <a:srgbClr val="7F7F7F"/>
              </a:solidFill>
            </a:ln>
          </p:spPr>
          <p:style>
            <a:lnRef idx="1">
              <a:schemeClr val="accent1"/>
            </a:lnRef>
            <a:fillRef idx="0">
              <a:schemeClr val="accent1"/>
            </a:fillRef>
            <a:effectRef idx="0">
              <a:schemeClr val="accent1"/>
            </a:effectRef>
            <a:fontRef idx="minor">
              <a:schemeClr val="tx1"/>
            </a:fontRef>
          </p:style>
        </p:cxnSp>
        <p:sp>
          <p:nvSpPr>
            <p:cNvPr id="13" name="Oval 12"/>
            <p:cNvSpPr/>
            <p:nvPr/>
          </p:nvSpPr>
          <p:spPr bwMode="auto">
            <a:xfrm>
              <a:off x="3703933" y="3146512"/>
              <a:ext cx="1817688" cy="181768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50000"/>
                </a:spcBef>
                <a:buFont typeface="Wingdings" pitchFamily="2" charset="2"/>
                <a:buNone/>
                <a:defRPr/>
              </a:pPr>
              <a:endParaRPr lang="en-US" dirty="0">
                <a:solidFill>
                  <a:prstClr val="white"/>
                </a:solidFill>
              </a:endParaRPr>
            </a:p>
          </p:txBody>
        </p:sp>
        <p:sp>
          <p:nvSpPr>
            <p:cNvPr id="14" name="TextBox 18"/>
            <p:cNvSpPr txBox="1">
              <a:spLocks noChangeArrowheads="1"/>
            </p:cNvSpPr>
            <p:nvPr/>
          </p:nvSpPr>
          <p:spPr bwMode="auto">
            <a:xfrm>
              <a:off x="2633663" y="3724491"/>
              <a:ext cx="3890962" cy="713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algn="ctr" eaLnBrk="1" hangingPunct="1">
                <a:lnSpc>
                  <a:spcPct val="90000"/>
                </a:lnSpc>
                <a:buFont typeface="Wingdings" pitchFamily="2" charset="2"/>
                <a:buNone/>
              </a:pPr>
              <a:r>
                <a:rPr lang="en-US" sz="4400" dirty="0" smtClean="0">
                  <a:cs typeface="Arial" pitchFamily="34" charset="0"/>
                </a:rPr>
                <a:t>163</a:t>
              </a:r>
              <a:r>
                <a:rPr lang="en-US" sz="4000" baseline="30000" dirty="0" smtClean="0">
                  <a:cs typeface="Arial" pitchFamily="34" charset="0"/>
                </a:rPr>
                <a:t>%</a:t>
              </a:r>
              <a:endParaRPr lang="en-US" sz="4000" baseline="30000" dirty="0">
                <a:cs typeface="Arial" pitchFamily="34" charset="0"/>
              </a:endParaRPr>
            </a:p>
          </p:txBody>
        </p:sp>
        <p:sp>
          <p:nvSpPr>
            <p:cNvPr id="15" name="TextBox 2"/>
            <p:cNvSpPr txBox="1">
              <a:spLocks noChangeArrowheads="1"/>
            </p:cNvSpPr>
            <p:nvPr/>
          </p:nvSpPr>
          <p:spPr bwMode="auto">
            <a:xfrm>
              <a:off x="4811395" y="4049672"/>
              <a:ext cx="720725" cy="318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lnSpc>
                  <a:spcPct val="90000"/>
                </a:lnSpc>
                <a:spcBef>
                  <a:spcPct val="50000"/>
                </a:spcBef>
                <a:buFont typeface="Wingdings" pitchFamily="2" charset="2"/>
                <a:buNone/>
              </a:pPr>
              <a:r>
                <a:rPr lang="en-US" sz="1600" dirty="0"/>
                <a:t>more</a:t>
              </a:r>
            </a:p>
          </p:txBody>
        </p:sp>
      </p:grpSp>
      <p:sp>
        <p:nvSpPr>
          <p:cNvPr id="16" name="Donut 15"/>
          <p:cNvSpPr/>
          <p:nvPr/>
        </p:nvSpPr>
        <p:spPr bwMode="auto">
          <a:xfrm>
            <a:off x="2428149" y="1832775"/>
            <a:ext cx="4422236" cy="4459115"/>
          </a:xfrm>
          <a:prstGeom prst="donut">
            <a:avLst>
              <a:gd name="adj" fmla="val 9851"/>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50000"/>
              </a:spcBef>
              <a:buFont typeface="Wingdings" pitchFamily="2" charset="2"/>
              <a:buNone/>
              <a:defRPr/>
            </a:pPr>
            <a:endParaRPr lang="en-US" dirty="0">
              <a:solidFill>
                <a:prstClr val="black"/>
              </a:solidFill>
            </a:endParaRPr>
          </a:p>
        </p:txBody>
      </p:sp>
    </p:spTree>
    <p:extLst>
      <p:ext uri="{BB962C8B-B14F-4D97-AF65-F5344CB8AC3E}">
        <p14:creationId xmlns:p14="http://schemas.microsoft.com/office/powerpoint/2010/main" val="23026649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i="1" dirty="0"/>
              <a:t>Los </a:t>
            </a:r>
            <a:r>
              <a:rPr lang="es-ES" i="1" dirty="0" err="1"/>
              <a:t>CIOs</a:t>
            </a:r>
            <a:r>
              <a:rPr lang="es-ES" i="1" dirty="0"/>
              <a:t> de las empresas de mayor rendimiento </a:t>
            </a:r>
            <a:r>
              <a:rPr lang="es-ES" i="1" dirty="0" smtClean="0"/>
              <a:t>están mas preparados a enfrentar el desafío de riesgo y seguridad.</a:t>
            </a:r>
            <a:endParaRPr lang="en-US" dirty="0"/>
          </a:p>
        </p:txBody>
      </p:sp>
      <p:sp>
        <p:nvSpPr>
          <p:cNvPr id="3" name="Slide Number Placeholder 2"/>
          <p:cNvSpPr>
            <a:spLocks noGrp="1"/>
          </p:cNvSpPr>
          <p:nvPr>
            <p:ph type="sldNum" sz="quarter" idx="4"/>
          </p:nvPr>
        </p:nvSpPr>
        <p:spPr/>
        <p:txBody>
          <a:bodyPr/>
          <a:lstStyle/>
          <a:p>
            <a:pPr>
              <a:defRPr/>
            </a:pPr>
            <a:fld id="{7F6621FF-26BA-433F-A7DE-2F14BDEC4F63}" type="slidenum">
              <a:rPr lang="en-US" altLang="en-US" smtClean="0"/>
              <a:pPr>
                <a:defRPr/>
              </a:pPr>
              <a:t>17</a:t>
            </a:fld>
            <a:endParaRPr lang="en-US" altLang="en-US" dirty="0"/>
          </a:p>
        </p:txBody>
      </p:sp>
      <p:sp>
        <p:nvSpPr>
          <p:cNvPr id="5" name="TextBox 4"/>
          <p:cNvSpPr txBox="1"/>
          <p:nvPr/>
        </p:nvSpPr>
        <p:spPr>
          <a:xfrm>
            <a:off x="182928" y="6217478"/>
            <a:ext cx="8641032" cy="246221"/>
          </a:xfrm>
          <a:prstGeom prst="rect">
            <a:avLst/>
          </a:prstGeom>
          <a:noFill/>
        </p:spPr>
        <p:txBody>
          <a:bodyPr wrap="square" rtlCol="0">
            <a:spAutoFit/>
          </a:bodyPr>
          <a:lstStyle/>
          <a:p>
            <a:pPr marL="398463" indent="-398463">
              <a:lnSpc>
                <a:spcPct val="100000"/>
              </a:lnSpc>
              <a:spcBef>
                <a:spcPts val="0"/>
              </a:spcBef>
            </a:pPr>
            <a:r>
              <a:rPr lang="en-US" sz="1000" dirty="0"/>
              <a:t>Source:	Question CIO2–Where will you focus IT to help the enterprise’s strategy over the next 3 to 5 years?</a:t>
            </a:r>
          </a:p>
        </p:txBody>
      </p:sp>
      <p:sp>
        <p:nvSpPr>
          <p:cNvPr id="6" name="TextBox 5"/>
          <p:cNvSpPr txBox="1"/>
          <p:nvPr/>
        </p:nvSpPr>
        <p:spPr>
          <a:xfrm>
            <a:off x="6851650" y="3167063"/>
            <a:ext cx="1504950" cy="1616075"/>
          </a:xfrm>
          <a:prstGeom prst="rect">
            <a:avLst/>
          </a:prstGeom>
          <a:noFill/>
        </p:spPr>
        <p:txBody>
          <a:bodyPr>
            <a:spAutoFit/>
          </a:bodyPr>
          <a:lstStyle/>
          <a:p>
            <a:pPr fontAlgn="auto">
              <a:lnSpc>
                <a:spcPct val="90000"/>
              </a:lnSpc>
              <a:spcBef>
                <a:spcPts val="0"/>
              </a:spcBef>
              <a:spcAft>
                <a:spcPts val="0"/>
              </a:spcAft>
              <a:buFont typeface="Wingdings" pitchFamily="2" charset="2"/>
              <a:buNone/>
              <a:defRPr/>
            </a:pPr>
            <a:r>
              <a:rPr lang="en-US" sz="3600" b="1" dirty="0" smtClean="0">
                <a:solidFill>
                  <a:srgbClr val="006057"/>
                </a:solidFill>
                <a:ea typeface="+mn-ea"/>
                <a:cs typeface="Arial" pitchFamily="34" charset="0"/>
              </a:rPr>
              <a:t>51</a:t>
            </a:r>
            <a:r>
              <a:rPr lang="en-US" sz="3600" b="1" baseline="30000" dirty="0" smtClean="0">
                <a:solidFill>
                  <a:srgbClr val="006057"/>
                </a:solidFill>
                <a:ea typeface="+mn-ea"/>
                <a:cs typeface="Arial" pitchFamily="34" charset="0"/>
              </a:rPr>
              <a:t>%</a:t>
            </a:r>
            <a:r>
              <a:rPr lang="en-US" sz="3600" b="1" dirty="0" smtClean="0">
                <a:solidFill>
                  <a:srgbClr val="006057"/>
                </a:solidFill>
                <a:ea typeface="+mn-ea"/>
                <a:cs typeface="Arial" pitchFamily="34" charset="0"/>
              </a:rPr>
              <a:t> </a:t>
            </a:r>
            <a:endParaRPr lang="en-US" sz="3600" b="1" dirty="0">
              <a:solidFill>
                <a:srgbClr val="006057"/>
              </a:solidFill>
              <a:ea typeface="+mn-ea"/>
              <a:cs typeface="Arial" pitchFamily="34" charset="0"/>
            </a:endParaRPr>
          </a:p>
          <a:p>
            <a:pPr fontAlgn="auto">
              <a:lnSpc>
                <a:spcPct val="90000"/>
              </a:lnSpc>
              <a:spcBef>
                <a:spcPts val="0"/>
              </a:spcBef>
              <a:spcAft>
                <a:spcPts val="0"/>
              </a:spcAft>
              <a:buFont typeface="Wingdings" pitchFamily="2" charset="2"/>
              <a:buNone/>
              <a:defRPr/>
            </a:pPr>
            <a:r>
              <a:rPr lang="en-US" sz="1200" dirty="0">
                <a:solidFill>
                  <a:prstClr val="black"/>
                </a:solidFill>
                <a:ea typeface="+mn-ea"/>
                <a:cs typeface="Arial" pitchFamily="34" charset="0"/>
              </a:rPr>
              <a:t>Underperformers</a:t>
            </a:r>
          </a:p>
          <a:p>
            <a:pPr fontAlgn="auto">
              <a:lnSpc>
                <a:spcPct val="90000"/>
              </a:lnSpc>
              <a:spcBef>
                <a:spcPts val="0"/>
              </a:spcBef>
              <a:spcAft>
                <a:spcPts val="0"/>
              </a:spcAft>
              <a:buFont typeface="Wingdings" pitchFamily="2" charset="2"/>
              <a:buNone/>
              <a:defRPr/>
            </a:pPr>
            <a:endParaRPr lang="en-US" dirty="0">
              <a:solidFill>
                <a:prstClr val="black"/>
              </a:solidFill>
              <a:latin typeface="+mn-lt"/>
              <a:ea typeface="+mn-ea"/>
            </a:endParaRPr>
          </a:p>
          <a:p>
            <a:pPr fontAlgn="auto">
              <a:lnSpc>
                <a:spcPct val="90000"/>
              </a:lnSpc>
              <a:spcBef>
                <a:spcPts val="0"/>
              </a:spcBef>
              <a:spcAft>
                <a:spcPts val="0"/>
              </a:spcAft>
              <a:buFont typeface="Wingdings" pitchFamily="2" charset="2"/>
              <a:buNone/>
              <a:defRPr/>
            </a:pPr>
            <a:r>
              <a:rPr lang="en-US" sz="3600" b="1" dirty="0" smtClean="0">
                <a:solidFill>
                  <a:srgbClr val="00A7A0"/>
                </a:solidFill>
                <a:ea typeface="+mn-ea"/>
                <a:cs typeface="Arial" pitchFamily="34" charset="0"/>
              </a:rPr>
              <a:t>69</a:t>
            </a:r>
            <a:r>
              <a:rPr lang="en-US" sz="3600" b="1" baseline="30000" dirty="0" smtClean="0">
                <a:solidFill>
                  <a:srgbClr val="00A7A0"/>
                </a:solidFill>
                <a:ea typeface="+mn-ea"/>
                <a:cs typeface="Arial" pitchFamily="34" charset="0"/>
              </a:rPr>
              <a:t>%</a:t>
            </a:r>
            <a:endParaRPr lang="en-US" sz="3600" b="1" baseline="30000" dirty="0">
              <a:solidFill>
                <a:srgbClr val="00A7A0"/>
              </a:solidFill>
              <a:ea typeface="+mn-ea"/>
              <a:cs typeface="Arial" pitchFamily="34" charset="0"/>
            </a:endParaRPr>
          </a:p>
          <a:p>
            <a:pPr fontAlgn="auto">
              <a:lnSpc>
                <a:spcPct val="90000"/>
              </a:lnSpc>
              <a:spcBef>
                <a:spcPts val="0"/>
              </a:spcBef>
              <a:spcAft>
                <a:spcPts val="0"/>
              </a:spcAft>
              <a:buFont typeface="Wingdings" pitchFamily="2" charset="2"/>
              <a:buNone/>
              <a:defRPr/>
            </a:pPr>
            <a:r>
              <a:rPr lang="en-US" sz="1200" dirty="0">
                <a:solidFill>
                  <a:prstClr val="black"/>
                </a:solidFill>
                <a:ea typeface="+mn-ea"/>
                <a:cs typeface="Arial" pitchFamily="34" charset="0"/>
              </a:rPr>
              <a:t>Outperformers</a:t>
            </a:r>
          </a:p>
        </p:txBody>
      </p:sp>
      <p:cxnSp>
        <p:nvCxnSpPr>
          <p:cNvPr id="7" name="Straight Connector 6"/>
          <p:cNvCxnSpPr/>
          <p:nvPr/>
        </p:nvCxnSpPr>
        <p:spPr>
          <a:xfrm rot="16200000">
            <a:off x="7529513" y="3387725"/>
            <a:ext cx="0" cy="1203325"/>
          </a:xfrm>
          <a:prstGeom prst="line">
            <a:avLst/>
          </a:prstGeom>
          <a:ln w="28575">
            <a:solidFill>
              <a:srgbClr val="7F7F7F"/>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1509789" y="2089045"/>
            <a:ext cx="5851131" cy="4224023"/>
            <a:chOff x="1509789" y="2089045"/>
            <a:chExt cx="5851131" cy="4224023"/>
          </a:xfrm>
        </p:grpSpPr>
        <p:graphicFrame>
          <p:nvGraphicFramePr>
            <p:cNvPr id="9" name="Chart 8"/>
            <p:cNvGraphicFramePr/>
            <p:nvPr>
              <p:extLst>
                <p:ext uri="{D42A27DB-BD31-4B8C-83A1-F6EECF244321}">
                  <p14:modId xmlns:p14="http://schemas.microsoft.com/office/powerpoint/2010/main" val="2856216074"/>
                </p:ext>
              </p:extLst>
            </p:nvPr>
          </p:nvGraphicFramePr>
          <p:xfrm>
            <a:off x="1509789" y="2090851"/>
            <a:ext cx="5851131" cy="4222217"/>
          </p:xfrm>
          <a:graphic>
            <a:graphicData uri="http://schemas.openxmlformats.org/drawingml/2006/chart">
              <c:chart xmlns:c="http://schemas.openxmlformats.org/drawingml/2006/chart" xmlns:r="http://schemas.openxmlformats.org/officeDocument/2006/relationships" r:id="rId3"/>
            </a:graphicData>
          </a:graphic>
        </p:graphicFrame>
        <p:sp>
          <p:nvSpPr>
            <p:cNvPr id="10" name="Oval 9"/>
            <p:cNvSpPr/>
            <p:nvPr/>
          </p:nvSpPr>
          <p:spPr bwMode="auto">
            <a:xfrm>
              <a:off x="3040793" y="2489220"/>
              <a:ext cx="3132137" cy="313213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50000"/>
                </a:spcBef>
                <a:buFont typeface="Wingdings" pitchFamily="2" charset="2"/>
                <a:buNone/>
                <a:defRPr/>
              </a:pPr>
              <a:endParaRPr lang="en-US" dirty="0">
                <a:solidFill>
                  <a:prstClr val="white"/>
                </a:solidFill>
              </a:endParaRPr>
            </a:p>
          </p:txBody>
        </p:sp>
        <p:graphicFrame>
          <p:nvGraphicFramePr>
            <p:cNvPr id="11" name="Chart 10"/>
            <p:cNvGraphicFramePr/>
            <p:nvPr>
              <p:extLst>
                <p:ext uri="{D42A27DB-BD31-4B8C-83A1-F6EECF244321}">
                  <p14:modId xmlns:p14="http://schemas.microsoft.com/office/powerpoint/2010/main" val="2991814739"/>
                </p:ext>
              </p:extLst>
            </p:nvPr>
          </p:nvGraphicFramePr>
          <p:xfrm>
            <a:off x="2564813" y="2746908"/>
            <a:ext cx="3850617" cy="2778632"/>
          </p:xfrm>
          <a:graphic>
            <a:graphicData uri="http://schemas.openxmlformats.org/drawingml/2006/chart">
              <c:chart xmlns:c="http://schemas.openxmlformats.org/drawingml/2006/chart" xmlns:r="http://schemas.openxmlformats.org/officeDocument/2006/relationships" r:id="rId4"/>
            </a:graphicData>
          </a:graphic>
        </p:graphicFrame>
        <p:cxnSp>
          <p:nvCxnSpPr>
            <p:cNvPr id="12" name="Straight Connector 11"/>
            <p:cNvCxnSpPr/>
            <p:nvPr/>
          </p:nvCxnSpPr>
          <p:spPr bwMode="auto">
            <a:xfrm>
              <a:off x="4607593" y="2089045"/>
              <a:ext cx="12700" cy="1050925"/>
            </a:xfrm>
            <a:prstGeom prst="line">
              <a:avLst/>
            </a:prstGeom>
            <a:ln w="28575" cap="flat">
              <a:solidFill>
                <a:srgbClr val="7F7F7F"/>
              </a:solidFill>
            </a:ln>
          </p:spPr>
          <p:style>
            <a:lnRef idx="1">
              <a:schemeClr val="accent1"/>
            </a:lnRef>
            <a:fillRef idx="0">
              <a:schemeClr val="accent1"/>
            </a:fillRef>
            <a:effectRef idx="0">
              <a:schemeClr val="accent1"/>
            </a:effectRef>
            <a:fontRef idx="minor">
              <a:schemeClr val="tx1"/>
            </a:fontRef>
          </p:style>
        </p:cxnSp>
        <p:sp>
          <p:nvSpPr>
            <p:cNvPr id="13" name="Oval 12"/>
            <p:cNvSpPr/>
            <p:nvPr/>
          </p:nvSpPr>
          <p:spPr bwMode="auto">
            <a:xfrm>
              <a:off x="3703933" y="3146512"/>
              <a:ext cx="1817688" cy="181768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50000"/>
                </a:spcBef>
                <a:buFont typeface="Wingdings" pitchFamily="2" charset="2"/>
                <a:buNone/>
                <a:defRPr/>
              </a:pPr>
              <a:endParaRPr lang="en-US" dirty="0">
                <a:solidFill>
                  <a:prstClr val="white"/>
                </a:solidFill>
              </a:endParaRPr>
            </a:p>
          </p:txBody>
        </p:sp>
        <p:sp>
          <p:nvSpPr>
            <p:cNvPr id="14" name="TextBox 18"/>
            <p:cNvSpPr txBox="1">
              <a:spLocks noChangeArrowheads="1"/>
            </p:cNvSpPr>
            <p:nvPr/>
          </p:nvSpPr>
          <p:spPr bwMode="auto">
            <a:xfrm>
              <a:off x="2633663" y="3724491"/>
              <a:ext cx="3890962" cy="713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algn="ctr" eaLnBrk="1" hangingPunct="1">
                <a:lnSpc>
                  <a:spcPct val="90000"/>
                </a:lnSpc>
                <a:buFont typeface="Wingdings" pitchFamily="2" charset="2"/>
                <a:buNone/>
              </a:pPr>
              <a:r>
                <a:rPr lang="en-US" sz="4400" dirty="0" smtClean="0">
                  <a:cs typeface="Arial" pitchFamily="34" charset="0"/>
                </a:rPr>
                <a:t>35</a:t>
              </a:r>
              <a:r>
                <a:rPr lang="en-US" sz="4000" baseline="30000" dirty="0" smtClean="0">
                  <a:cs typeface="Arial" pitchFamily="34" charset="0"/>
                </a:rPr>
                <a:t>%</a:t>
              </a:r>
              <a:endParaRPr lang="en-US" sz="4000" baseline="30000" dirty="0">
                <a:cs typeface="Arial" pitchFamily="34" charset="0"/>
              </a:endParaRPr>
            </a:p>
          </p:txBody>
        </p:sp>
        <p:sp>
          <p:nvSpPr>
            <p:cNvPr id="15" name="TextBox 2"/>
            <p:cNvSpPr txBox="1">
              <a:spLocks noChangeArrowheads="1"/>
            </p:cNvSpPr>
            <p:nvPr/>
          </p:nvSpPr>
          <p:spPr bwMode="auto">
            <a:xfrm>
              <a:off x="4674235" y="4049672"/>
              <a:ext cx="720725" cy="318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lnSpc>
                  <a:spcPct val="90000"/>
                </a:lnSpc>
                <a:spcBef>
                  <a:spcPct val="50000"/>
                </a:spcBef>
                <a:buFont typeface="Wingdings" pitchFamily="2" charset="2"/>
                <a:buNone/>
              </a:pPr>
              <a:r>
                <a:rPr lang="en-US" sz="1600" dirty="0"/>
                <a:t>more</a:t>
              </a:r>
            </a:p>
          </p:txBody>
        </p:sp>
      </p:grpSp>
      <p:sp>
        <p:nvSpPr>
          <p:cNvPr id="16" name="Donut 15"/>
          <p:cNvSpPr/>
          <p:nvPr/>
        </p:nvSpPr>
        <p:spPr bwMode="auto">
          <a:xfrm>
            <a:off x="2368026" y="1832775"/>
            <a:ext cx="4422236" cy="4459115"/>
          </a:xfrm>
          <a:prstGeom prst="donut">
            <a:avLst>
              <a:gd name="adj" fmla="val 9851"/>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50000"/>
              </a:spcBef>
              <a:buFont typeface="Wingdings" pitchFamily="2" charset="2"/>
              <a:buNone/>
              <a:defRPr/>
            </a:pPr>
            <a:endParaRPr lang="en-US" dirty="0">
              <a:solidFill>
                <a:prstClr val="black"/>
              </a:solidFill>
            </a:endParaRPr>
          </a:p>
        </p:txBody>
      </p:sp>
    </p:spTree>
    <p:extLst>
      <p:ext uri="{BB962C8B-B14F-4D97-AF65-F5344CB8AC3E}">
        <p14:creationId xmlns:p14="http://schemas.microsoft.com/office/powerpoint/2010/main" val="775051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Cómo</a:t>
            </a:r>
            <a:r>
              <a:rPr lang="en-US" dirty="0" smtClean="0"/>
              <a:t> </a:t>
            </a:r>
            <a:r>
              <a:rPr lang="en-US" dirty="0" err="1" smtClean="0"/>
              <a:t>actuar</a:t>
            </a:r>
            <a:endParaRPr lang="en-US" dirty="0"/>
          </a:p>
        </p:txBody>
      </p:sp>
      <p:sp>
        <p:nvSpPr>
          <p:cNvPr id="3" name="Slide Number Placeholder 2"/>
          <p:cNvSpPr>
            <a:spLocks noGrp="1"/>
          </p:cNvSpPr>
          <p:nvPr>
            <p:ph type="sldNum" sz="quarter" idx="10"/>
          </p:nvPr>
        </p:nvSpPr>
        <p:spPr/>
        <p:txBody>
          <a:bodyPr/>
          <a:lstStyle/>
          <a:p>
            <a:pPr>
              <a:defRPr/>
            </a:pPr>
            <a:fld id="{7F6621FF-26BA-433F-A7DE-2F14BDEC4F63}" type="slidenum">
              <a:rPr lang="en-US" altLang="en-US" smtClean="0"/>
              <a:pPr>
                <a:defRPr/>
              </a:pPr>
              <a:t>18</a:t>
            </a:fld>
            <a:endParaRPr lang="en-US" altLang="en-US" dirty="0"/>
          </a:p>
        </p:txBody>
      </p:sp>
      <p:sp>
        <p:nvSpPr>
          <p:cNvPr id="7" name="Content Placeholder 6"/>
          <p:cNvSpPr>
            <a:spLocks noGrp="1"/>
          </p:cNvSpPr>
          <p:nvPr>
            <p:ph idx="1"/>
          </p:nvPr>
        </p:nvSpPr>
        <p:spPr>
          <a:xfrm>
            <a:off x="182563" y="1292875"/>
            <a:ext cx="8824912" cy="4470400"/>
          </a:xfrm>
        </p:spPr>
        <p:txBody>
          <a:bodyPr/>
          <a:lstStyle/>
          <a:p>
            <a:r>
              <a:rPr lang="es-ES" b="1" dirty="0"/>
              <a:t>Satisfacer todos los aspectos básicos</a:t>
            </a:r>
          </a:p>
          <a:p>
            <a:pPr marL="0" indent="0">
              <a:buNone/>
            </a:pPr>
            <a:r>
              <a:rPr lang="es-ES" dirty="0"/>
              <a:t>Utilice un enfoque formal y estructurado de la arquitectura con el fin de definir </a:t>
            </a:r>
            <a:r>
              <a:rPr lang="es-ES" dirty="0" smtClean="0"/>
              <a:t>y desarrollar </a:t>
            </a:r>
            <a:r>
              <a:rPr lang="es-ES" dirty="0"/>
              <a:t>las capacidades de TI que su empresa necesita para funcionar y crecer</a:t>
            </a:r>
            <a:r>
              <a:rPr lang="es-ES" dirty="0" smtClean="0"/>
              <a:t>. Determine </a:t>
            </a:r>
            <a:r>
              <a:rPr lang="es-ES" dirty="0"/>
              <a:t>qué partes son estratégicas, básicas o simplemente un coste necesario </a:t>
            </a:r>
            <a:r>
              <a:rPr lang="es-ES" dirty="0" smtClean="0"/>
              <a:t>para el </a:t>
            </a:r>
            <a:r>
              <a:rPr lang="es-ES" dirty="0"/>
              <a:t>negocio. Identifique el modo más eficaz de desarrollar o externalizar las </a:t>
            </a:r>
            <a:r>
              <a:rPr lang="es-ES" dirty="0" smtClean="0"/>
              <a:t>capacidades requeridas </a:t>
            </a:r>
            <a:r>
              <a:rPr lang="es-ES" dirty="0"/>
              <a:t>en cada área, como, por ejemplo, el </a:t>
            </a:r>
            <a:r>
              <a:rPr lang="es-ES" dirty="0" err="1"/>
              <a:t>cloud</a:t>
            </a:r>
            <a:r>
              <a:rPr lang="es-ES" dirty="0"/>
              <a:t> </a:t>
            </a:r>
            <a:r>
              <a:rPr lang="es-ES" dirty="0" err="1"/>
              <a:t>computing</a:t>
            </a:r>
            <a:r>
              <a:rPr lang="es-ES" dirty="0"/>
              <a:t>, para </a:t>
            </a:r>
            <a:r>
              <a:rPr lang="es-ES" dirty="0" smtClean="0"/>
              <a:t>proporcionar escalabilidad </a:t>
            </a:r>
            <a:r>
              <a:rPr lang="es-ES" dirty="0"/>
              <a:t>y flexibilidad o bien el uso de colaboradores </a:t>
            </a:r>
            <a:r>
              <a:rPr lang="es-UY" dirty="0" smtClean="0"/>
              <a:t>externos</a:t>
            </a:r>
            <a:r>
              <a:rPr lang="es-ES" dirty="0" smtClean="0"/>
              <a:t> </a:t>
            </a:r>
            <a:r>
              <a:rPr lang="es-ES" dirty="0"/>
              <a:t>a fin de ayudar </a:t>
            </a:r>
            <a:r>
              <a:rPr lang="es-ES" dirty="0" smtClean="0"/>
              <a:t>a ofrecer </a:t>
            </a:r>
            <a:r>
              <a:rPr lang="es-ES" dirty="0"/>
              <a:t>una experiencia excepcional al cliente en sus entornos móviles y online</a:t>
            </a:r>
            <a:r>
              <a:rPr lang="es-ES" dirty="0" smtClean="0"/>
              <a:t>.</a:t>
            </a:r>
            <a:endParaRPr lang="en-US" b="1" dirty="0" smtClean="0"/>
          </a:p>
          <a:p>
            <a:r>
              <a:rPr lang="en-US" b="1" dirty="0" err="1" smtClean="0"/>
              <a:t>Construir</a:t>
            </a:r>
            <a:r>
              <a:rPr lang="en-US" b="1" dirty="0" smtClean="0"/>
              <a:t> </a:t>
            </a:r>
            <a:r>
              <a:rPr lang="en-US" b="1" dirty="0" err="1"/>
              <a:t>una</a:t>
            </a:r>
            <a:r>
              <a:rPr lang="en-US" b="1" dirty="0"/>
              <a:t> </a:t>
            </a:r>
            <a:r>
              <a:rPr lang="en-US" b="1" dirty="0" err="1"/>
              <a:t>columna</a:t>
            </a:r>
            <a:r>
              <a:rPr lang="en-US" b="1" dirty="0"/>
              <a:t> vertebral para Big Data</a:t>
            </a:r>
          </a:p>
          <a:p>
            <a:pPr marL="0" indent="0">
              <a:buNone/>
            </a:pPr>
            <a:r>
              <a:rPr lang="es-ES" dirty="0"/>
              <a:t>Cree una plataforma de información flexible y fácil de usar para recoger, almacenar</a:t>
            </a:r>
            <a:r>
              <a:rPr lang="es-ES" dirty="0" smtClean="0"/>
              <a:t>, modelar </a:t>
            </a:r>
            <a:r>
              <a:rPr lang="es-ES" dirty="0"/>
              <a:t>y analizar enormes cantidades de datos. Piense en términos de </a:t>
            </a:r>
            <a:r>
              <a:rPr lang="es-ES" dirty="0" smtClean="0"/>
              <a:t>bloques </a:t>
            </a:r>
            <a:r>
              <a:rPr lang="es-UY" dirty="0" smtClean="0"/>
              <a:t>estructurales. Utilice una arquitectura de código abierto capaz de integrarse fácilmente</a:t>
            </a:r>
            <a:r>
              <a:rPr lang="en-US" dirty="0" smtClean="0"/>
              <a:t> </a:t>
            </a:r>
            <a:r>
              <a:rPr lang="es-ES" dirty="0" smtClean="0"/>
              <a:t>en </a:t>
            </a:r>
            <a:r>
              <a:rPr lang="es-ES" dirty="0"/>
              <a:t>sus sistemas existentes y de ser ampliada para acomodar el creciente volumen </a:t>
            </a:r>
            <a:r>
              <a:rPr lang="es-ES" dirty="0" smtClean="0"/>
              <a:t>y </a:t>
            </a:r>
            <a:r>
              <a:rPr lang="en-US" dirty="0" err="1" smtClean="0"/>
              <a:t>variedad</a:t>
            </a:r>
            <a:r>
              <a:rPr lang="en-US" dirty="0" smtClean="0"/>
              <a:t> </a:t>
            </a:r>
            <a:r>
              <a:rPr lang="en-US" dirty="0"/>
              <a:t>de </a:t>
            </a:r>
            <a:r>
              <a:rPr lang="en-US" dirty="0" err="1"/>
              <a:t>los</a:t>
            </a:r>
            <a:r>
              <a:rPr lang="en-US" dirty="0"/>
              <a:t> </a:t>
            </a:r>
            <a:r>
              <a:rPr lang="en-US" dirty="0" err="1"/>
              <a:t>datos</a:t>
            </a:r>
            <a:r>
              <a:rPr lang="en-US" dirty="0" smtClean="0"/>
              <a:t>.</a:t>
            </a:r>
            <a:endParaRPr lang="en-US" b="1" dirty="0" smtClean="0"/>
          </a:p>
          <a:p>
            <a:r>
              <a:rPr lang="en-US" b="1" dirty="0" err="1" smtClean="0"/>
              <a:t>Eliminar</a:t>
            </a:r>
            <a:r>
              <a:rPr lang="en-US" b="1" dirty="0" smtClean="0"/>
              <a:t> </a:t>
            </a:r>
            <a:r>
              <a:rPr lang="en-US" b="1" dirty="0"/>
              <a:t>las </a:t>
            </a:r>
            <a:r>
              <a:rPr lang="en-US" b="1" dirty="0" err="1"/>
              <a:t>ciberamenazas</a:t>
            </a:r>
            <a:endParaRPr lang="en-US" b="1" dirty="0"/>
          </a:p>
          <a:p>
            <a:pPr marL="0" indent="0">
              <a:buNone/>
            </a:pPr>
            <a:r>
              <a:rPr lang="es-ES" dirty="0"/>
              <a:t>Convierta la seguridad en parte de los hábitos diarios de las TI de su organización</a:t>
            </a:r>
            <a:r>
              <a:rPr lang="es-ES" dirty="0" smtClean="0"/>
              <a:t>. Descubra</a:t>
            </a:r>
            <a:r>
              <a:rPr lang="es-ES" dirty="0"/>
              <a:t>, clasifique y proteja los datos confidenciales. Refuerce su infraestructura de </a:t>
            </a:r>
            <a:r>
              <a:rPr lang="es-ES" dirty="0" smtClean="0"/>
              <a:t>TI con </a:t>
            </a:r>
            <a:r>
              <a:rPr lang="es-ES" dirty="0"/>
              <a:t>aplicaciones y procesos para prevenir, detectar y corregir las violaciones de </a:t>
            </a:r>
            <a:r>
              <a:rPr lang="es-ES" dirty="0" smtClean="0"/>
              <a:t>la seguridad</a:t>
            </a:r>
            <a:r>
              <a:rPr lang="es-ES" dirty="0"/>
              <a:t>. Utilice inteligencia en tiempo real para monitorizar sus sistemas.</a:t>
            </a:r>
            <a:endParaRPr lang="en-US" dirty="0"/>
          </a:p>
        </p:txBody>
      </p:sp>
    </p:spTree>
    <p:extLst>
      <p:ext uri="{BB962C8B-B14F-4D97-AF65-F5344CB8AC3E}">
        <p14:creationId xmlns:p14="http://schemas.microsoft.com/office/powerpoint/2010/main" val="18228339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4" name="Content Placeholder 3"/>
          <p:cNvSpPr>
            <a:spLocks noGrp="1"/>
          </p:cNvSpPr>
          <p:nvPr>
            <p:ph idx="1"/>
          </p:nvPr>
        </p:nvSpPr>
        <p:spPr/>
        <p:txBody>
          <a:bodyPr/>
          <a:lstStyle/>
          <a:p>
            <a:pPr marL="0" indent="0">
              <a:spcBef>
                <a:spcPts val="0"/>
              </a:spcBef>
              <a:buNone/>
            </a:pPr>
            <a:r>
              <a:rPr lang="es-ES" dirty="0"/>
              <a:t>Demografía del estudio </a:t>
            </a:r>
            <a:br>
              <a:rPr lang="es-ES" dirty="0"/>
            </a:br>
            <a:r>
              <a:rPr lang="es-ES" dirty="0"/>
              <a:t/>
            </a:r>
            <a:br>
              <a:rPr lang="es-ES" dirty="0"/>
            </a:br>
            <a:r>
              <a:rPr lang="es-ES" dirty="0">
                <a:solidFill>
                  <a:schemeClr val="accent2"/>
                </a:solidFill>
              </a:rPr>
              <a:t>La evolución del CIO</a:t>
            </a:r>
            <a:br>
              <a:rPr lang="es-ES" dirty="0">
                <a:solidFill>
                  <a:schemeClr val="accent2"/>
                </a:solidFill>
              </a:rPr>
            </a:br>
            <a:r>
              <a:rPr lang="es-ES" dirty="0">
                <a:solidFill>
                  <a:schemeClr val="accent2"/>
                </a:solidFill>
              </a:rPr>
              <a:t/>
            </a:r>
            <a:br>
              <a:rPr lang="es-ES" dirty="0">
                <a:solidFill>
                  <a:schemeClr val="accent2"/>
                </a:solidFill>
              </a:rPr>
            </a:br>
            <a:r>
              <a:rPr lang="es-ES" dirty="0"/>
              <a:t>	Habilitación de la visión de la empresa</a:t>
            </a:r>
            <a:br>
              <a:rPr lang="es-ES" dirty="0"/>
            </a:br>
            <a:r>
              <a:rPr lang="es-ES" dirty="0"/>
              <a:t>	Comprometerse con los clientes emancipados digitalmente</a:t>
            </a:r>
            <a:br>
              <a:rPr lang="es-ES" dirty="0"/>
            </a:br>
            <a:r>
              <a:rPr lang="es-ES" dirty="0"/>
              <a:t>	Sobresalir a lo básico</a:t>
            </a:r>
            <a:br>
              <a:rPr lang="es-ES" dirty="0"/>
            </a:br>
            <a:r>
              <a:rPr lang="es-ES" dirty="0"/>
              <a:t>	</a:t>
            </a:r>
            <a:r>
              <a:rPr lang="es-ES" dirty="0">
                <a:solidFill>
                  <a:schemeClr val="accent2"/>
                </a:solidFill>
              </a:rPr>
              <a:t>Impulsar la colaboración interna y externa</a:t>
            </a:r>
            <a:br>
              <a:rPr lang="es-ES" dirty="0">
                <a:solidFill>
                  <a:schemeClr val="accent2"/>
                </a:solidFill>
              </a:rPr>
            </a:br>
            <a:r>
              <a:rPr lang="es-ES" dirty="0"/>
              <a:t/>
            </a:r>
            <a:br>
              <a:rPr lang="es-ES" dirty="0"/>
            </a:br>
            <a:endParaRPr lang="en-US" dirty="0"/>
          </a:p>
        </p:txBody>
      </p:sp>
      <p:sp>
        <p:nvSpPr>
          <p:cNvPr id="8" name="Slide Number Placeholder 7"/>
          <p:cNvSpPr>
            <a:spLocks noGrp="1" noChangeArrowheads="1"/>
          </p:cNvSpPr>
          <p:nvPr>
            <p:ph type="sldNum" sz="quarter" idx="4294967295"/>
          </p:nvPr>
        </p:nvSpPr>
        <p:spPr bwMode="black">
          <a:xfrm>
            <a:off x="182563" y="6537325"/>
            <a:ext cx="366712"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defRPr sz="800">
                <a:cs typeface="Arial" pitchFamily="34" charset="0"/>
              </a:defRPr>
            </a:lvl1pPr>
          </a:lstStyle>
          <a:p>
            <a:pPr>
              <a:defRPr/>
            </a:pPr>
            <a:fld id="{7F6621FF-26BA-433F-A7DE-2F14BDEC4F63}" type="slidenum">
              <a:rPr lang="en-US" altLang="en-US"/>
              <a:pPr>
                <a:defRPr/>
              </a:pPr>
              <a:t>19</a:t>
            </a:fld>
            <a:endParaRPr lang="en-US" altLang="en-US" dirty="0"/>
          </a:p>
        </p:txBody>
      </p:sp>
    </p:spTree>
    <p:extLst>
      <p:ext uri="{BB962C8B-B14F-4D97-AF65-F5344CB8AC3E}">
        <p14:creationId xmlns:p14="http://schemas.microsoft.com/office/powerpoint/2010/main" val="8269134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UY" dirty="0" smtClean="0"/>
              <a:t>Agenda</a:t>
            </a:r>
            <a:endParaRPr lang="en-US" dirty="0"/>
          </a:p>
        </p:txBody>
      </p:sp>
      <p:sp>
        <p:nvSpPr>
          <p:cNvPr id="4" name="Content Placeholder 3"/>
          <p:cNvSpPr>
            <a:spLocks noGrp="1"/>
          </p:cNvSpPr>
          <p:nvPr>
            <p:ph idx="1"/>
          </p:nvPr>
        </p:nvSpPr>
        <p:spPr>
          <a:xfrm>
            <a:off x="182563" y="1828800"/>
            <a:ext cx="8824912" cy="4470400"/>
          </a:xfrm>
        </p:spPr>
        <p:txBody>
          <a:bodyPr/>
          <a:lstStyle/>
          <a:p>
            <a:pPr marL="0" indent="0">
              <a:spcBef>
                <a:spcPts val="0"/>
              </a:spcBef>
              <a:buNone/>
            </a:pPr>
            <a:r>
              <a:rPr lang="es-ES" dirty="0" smtClean="0">
                <a:solidFill>
                  <a:schemeClr val="accent2"/>
                </a:solidFill>
              </a:rPr>
              <a:t>Demografía del estudio </a:t>
            </a:r>
            <a:r>
              <a:rPr lang="es-ES" dirty="0"/>
              <a:t/>
            </a:r>
            <a:br>
              <a:rPr lang="es-ES" dirty="0"/>
            </a:br>
            <a:r>
              <a:rPr lang="es-ES" dirty="0"/>
              <a:t/>
            </a:r>
            <a:br>
              <a:rPr lang="es-ES" dirty="0"/>
            </a:br>
            <a:r>
              <a:rPr lang="es-ES" dirty="0"/>
              <a:t>La evolución del CIO</a:t>
            </a:r>
            <a:br>
              <a:rPr lang="es-ES" dirty="0"/>
            </a:br>
            <a:r>
              <a:rPr lang="es-ES" dirty="0"/>
              <a:t/>
            </a:r>
            <a:br>
              <a:rPr lang="es-ES" dirty="0"/>
            </a:br>
            <a:r>
              <a:rPr lang="es-ES" dirty="0" smtClean="0"/>
              <a:t>	Habilitación </a:t>
            </a:r>
            <a:r>
              <a:rPr lang="es-ES" dirty="0"/>
              <a:t>de la visión de la empresa</a:t>
            </a:r>
            <a:br>
              <a:rPr lang="es-ES" dirty="0"/>
            </a:br>
            <a:r>
              <a:rPr lang="es-ES" dirty="0" smtClean="0"/>
              <a:t>	Comprometerse </a:t>
            </a:r>
            <a:r>
              <a:rPr lang="es-ES" dirty="0"/>
              <a:t>con los clientes emancipados digitalmente</a:t>
            </a:r>
            <a:br>
              <a:rPr lang="es-ES" dirty="0"/>
            </a:br>
            <a:r>
              <a:rPr lang="es-ES" dirty="0" smtClean="0"/>
              <a:t>	Sobresalir </a:t>
            </a:r>
            <a:r>
              <a:rPr lang="es-ES" dirty="0"/>
              <a:t>a lo básico</a:t>
            </a:r>
            <a:br>
              <a:rPr lang="es-ES" dirty="0"/>
            </a:br>
            <a:r>
              <a:rPr lang="es-ES" dirty="0" smtClean="0"/>
              <a:t>	Impulsar </a:t>
            </a:r>
            <a:r>
              <a:rPr lang="es-ES" dirty="0"/>
              <a:t>la colaboración interna y externa</a:t>
            </a:r>
            <a:br>
              <a:rPr lang="es-ES" dirty="0"/>
            </a:br>
            <a:endParaRPr lang="en-US" dirty="0"/>
          </a:p>
        </p:txBody>
      </p:sp>
      <p:sp>
        <p:nvSpPr>
          <p:cNvPr id="8" name="Slide Number Placeholder 7"/>
          <p:cNvSpPr>
            <a:spLocks noGrp="1" noChangeArrowheads="1"/>
          </p:cNvSpPr>
          <p:nvPr>
            <p:ph type="sldNum" sz="quarter" idx="4294967295"/>
          </p:nvPr>
        </p:nvSpPr>
        <p:spPr bwMode="black">
          <a:xfrm>
            <a:off x="182563" y="6537325"/>
            <a:ext cx="366712"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defRPr sz="800">
                <a:cs typeface="Arial" pitchFamily="34" charset="0"/>
              </a:defRPr>
            </a:lvl1pPr>
          </a:lstStyle>
          <a:p>
            <a:pPr>
              <a:defRPr/>
            </a:pPr>
            <a:fld id="{7F6621FF-26BA-433F-A7DE-2F14BDEC4F63}" type="slidenum">
              <a:rPr lang="en-US" altLang="en-US"/>
              <a:pPr>
                <a:defRPr/>
              </a:pPr>
              <a:t>2</a:t>
            </a:fld>
            <a:endParaRPr lang="en-US" altLang="en-US" dirty="0"/>
          </a:p>
        </p:txBody>
      </p:sp>
    </p:spTree>
    <p:extLst>
      <p:ext uri="{BB962C8B-B14F-4D97-AF65-F5344CB8AC3E}">
        <p14:creationId xmlns:p14="http://schemas.microsoft.com/office/powerpoint/2010/main" val="16506569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i="1" dirty="0"/>
              <a:t>Los </a:t>
            </a:r>
            <a:r>
              <a:rPr lang="es-ES" i="1" dirty="0" err="1"/>
              <a:t>CIOs</a:t>
            </a:r>
            <a:r>
              <a:rPr lang="es-ES" i="1" dirty="0"/>
              <a:t> recurren a modelos de negocio más colaborativos y con fines más </a:t>
            </a:r>
            <a:r>
              <a:rPr lang="es-ES" i="1" dirty="0" smtClean="0"/>
              <a:t>estratégicos.</a:t>
            </a:r>
            <a:endParaRPr lang="en-US" dirty="0"/>
          </a:p>
        </p:txBody>
      </p:sp>
      <p:sp>
        <p:nvSpPr>
          <p:cNvPr id="4" name="Slide Number Placeholder 3"/>
          <p:cNvSpPr>
            <a:spLocks noGrp="1"/>
          </p:cNvSpPr>
          <p:nvPr>
            <p:ph type="sldNum" sz="quarter" idx="10"/>
          </p:nvPr>
        </p:nvSpPr>
        <p:spPr/>
        <p:txBody>
          <a:bodyPr/>
          <a:lstStyle/>
          <a:p>
            <a:pPr>
              <a:defRPr/>
            </a:pPr>
            <a:fld id="{16EFC057-EC64-4204-9F29-CBE372BA6264}" type="slidenum">
              <a:rPr lang="en-US" altLang="en-US" smtClean="0"/>
              <a:pPr>
                <a:defRPr/>
              </a:pPr>
              <a:t>20</a:t>
            </a:fld>
            <a:endParaRPr lang="en-US" altLang="en-US" dirty="0"/>
          </a:p>
        </p:txBody>
      </p:sp>
      <p:sp>
        <p:nvSpPr>
          <p:cNvPr id="5" name="TextBox 4"/>
          <p:cNvSpPr txBox="1"/>
          <p:nvPr/>
        </p:nvSpPr>
        <p:spPr>
          <a:xfrm>
            <a:off x="182928" y="6217478"/>
            <a:ext cx="8641032" cy="246221"/>
          </a:xfrm>
          <a:prstGeom prst="rect">
            <a:avLst/>
          </a:prstGeom>
          <a:noFill/>
        </p:spPr>
        <p:txBody>
          <a:bodyPr wrap="square" rtlCol="0">
            <a:spAutoFit/>
          </a:bodyPr>
          <a:lstStyle/>
          <a:p>
            <a:pPr marL="398463" indent="-398463">
              <a:lnSpc>
                <a:spcPct val="100000"/>
              </a:lnSpc>
              <a:spcBef>
                <a:spcPts val="0"/>
              </a:spcBef>
            </a:pPr>
            <a:r>
              <a:rPr lang="en-US" sz="1000" dirty="0"/>
              <a:t>Source:	Question E9–How do you see the landscape changing over the next 3 to 5 years?</a:t>
            </a:r>
          </a:p>
        </p:txBody>
      </p:sp>
      <p:sp>
        <p:nvSpPr>
          <p:cNvPr id="6" name="TextBox 59"/>
          <p:cNvSpPr txBox="1">
            <a:spLocks noChangeArrowheads="1"/>
          </p:cNvSpPr>
          <p:nvPr/>
        </p:nvSpPr>
        <p:spPr bwMode="auto">
          <a:xfrm>
            <a:off x="2819049" y="1931706"/>
            <a:ext cx="3571812" cy="3385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altLang="zh-TW" sz="1600" b="1" dirty="0" err="1" smtClean="0"/>
              <a:t>Cambios</a:t>
            </a:r>
            <a:r>
              <a:rPr lang="en-US" altLang="zh-TW" sz="1600" b="1" dirty="0" smtClean="0"/>
              <a:t> </a:t>
            </a:r>
            <a:r>
              <a:rPr lang="en-US" altLang="zh-TW" sz="1600" b="1" dirty="0" err="1" smtClean="0"/>
              <a:t>en</a:t>
            </a:r>
            <a:r>
              <a:rPr lang="en-US" altLang="zh-TW" sz="1600" b="1" dirty="0" smtClean="0"/>
              <a:t> </a:t>
            </a:r>
            <a:r>
              <a:rPr lang="en-US" altLang="zh-TW" sz="1600" b="1" dirty="0" err="1" smtClean="0"/>
              <a:t>los</a:t>
            </a:r>
            <a:r>
              <a:rPr lang="en-US" altLang="zh-TW" sz="1600" b="1" dirty="0" smtClean="0"/>
              <a:t> </a:t>
            </a:r>
            <a:r>
              <a:rPr lang="en-US" altLang="zh-TW" sz="1600" b="1" dirty="0" err="1" smtClean="0"/>
              <a:t>próximos</a:t>
            </a:r>
            <a:r>
              <a:rPr lang="en-US" altLang="zh-TW" sz="1600" b="1" dirty="0" smtClean="0"/>
              <a:t> 3-5 </a:t>
            </a:r>
            <a:r>
              <a:rPr lang="en-US" altLang="zh-TW" sz="1600" b="1" dirty="0" err="1" smtClean="0"/>
              <a:t>años</a:t>
            </a:r>
            <a:endParaRPr lang="en-US" altLang="zh-TW" sz="1600" b="1" dirty="0"/>
          </a:p>
        </p:txBody>
      </p:sp>
      <p:pic>
        <p:nvPicPr>
          <p:cNvPr id="3" name="Imagen 2"/>
          <p:cNvPicPr>
            <a:picLocks noChangeAspect="1"/>
          </p:cNvPicPr>
          <p:nvPr/>
        </p:nvPicPr>
        <p:blipFill>
          <a:blip r:embed="rId3"/>
          <a:stretch>
            <a:fillRect/>
          </a:stretch>
        </p:blipFill>
        <p:spPr>
          <a:xfrm>
            <a:off x="391493" y="2459836"/>
            <a:ext cx="8426925" cy="1314291"/>
          </a:xfrm>
          <a:prstGeom prst="rect">
            <a:avLst/>
          </a:prstGeom>
        </p:spPr>
      </p:pic>
      <p:pic>
        <p:nvPicPr>
          <p:cNvPr id="25" name="Imagen 24"/>
          <p:cNvPicPr>
            <a:picLocks noChangeAspect="1"/>
          </p:cNvPicPr>
          <p:nvPr/>
        </p:nvPicPr>
        <p:blipFill>
          <a:blip r:embed="rId4"/>
          <a:stretch>
            <a:fillRect/>
          </a:stretch>
        </p:blipFill>
        <p:spPr>
          <a:xfrm>
            <a:off x="5532120" y="4713611"/>
            <a:ext cx="2950845" cy="1330620"/>
          </a:xfrm>
          <a:prstGeom prst="rect">
            <a:avLst/>
          </a:prstGeom>
        </p:spPr>
      </p:pic>
    </p:spTree>
    <p:extLst>
      <p:ext uri="{BB962C8B-B14F-4D97-AF65-F5344CB8AC3E}">
        <p14:creationId xmlns:p14="http://schemas.microsoft.com/office/powerpoint/2010/main" val="21747772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 y="593725"/>
            <a:ext cx="8961437" cy="744538"/>
          </a:xfrm>
        </p:spPr>
        <p:txBody>
          <a:bodyPr>
            <a:normAutofit fontScale="90000"/>
          </a:bodyPr>
          <a:lstStyle/>
          <a:p>
            <a:r>
              <a:rPr lang="es-ES" dirty="0"/>
              <a:t>También trabajan para incorporar herramientas que faciliten una </a:t>
            </a:r>
            <a:r>
              <a:rPr lang="es-ES" dirty="0" smtClean="0"/>
              <a:t>colaboración interna eficaz</a:t>
            </a:r>
            <a:r>
              <a:rPr lang="es-ES" dirty="0"/>
              <a:t>. Los </a:t>
            </a:r>
            <a:r>
              <a:rPr lang="es-ES" dirty="0" err="1"/>
              <a:t>CIOs</a:t>
            </a:r>
            <a:r>
              <a:rPr lang="es-ES" dirty="0"/>
              <a:t> de las empresas de mayor rendimiento encabezan este </a:t>
            </a:r>
            <a:r>
              <a:rPr lang="es-ES" dirty="0" smtClean="0"/>
              <a:t>movimiento.</a:t>
            </a:r>
            <a:endParaRPr lang="en-US" dirty="0"/>
          </a:p>
        </p:txBody>
      </p:sp>
      <p:sp>
        <p:nvSpPr>
          <p:cNvPr id="3" name="Slide Number Placeholder 2"/>
          <p:cNvSpPr>
            <a:spLocks noGrp="1"/>
          </p:cNvSpPr>
          <p:nvPr>
            <p:ph type="sldNum" sz="quarter" idx="4"/>
          </p:nvPr>
        </p:nvSpPr>
        <p:spPr/>
        <p:txBody>
          <a:bodyPr/>
          <a:lstStyle/>
          <a:p>
            <a:pPr>
              <a:defRPr/>
            </a:pPr>
            <a:fld id="{7F6621FF-26BA-433F-A7DE-2F14BDEC4F63}" type="slidenum">
              <a:rPr lang="en-US" altLang="en-US" smtClean="0"/>
              <a:pPr>
                <a:defRPr/>
              </a:pPr>
              <a:t>21</a:t>
            </a:fld>
            <a:endParaRPr lang="en-US" altLang="en-US" dirty="0"/>
          </a:p>
        </p:txBody>
      </p:sp>
      <p:sp>
        <p:nvSpPr>
          <p:cNvPr id="5" name="TextBox 4"/>
          <p:cNvSpPr txBox="1"/>
          <p:nvPr/>
        </p:nvSpPr>
        <p:spPr>
          <a:xfrm>
            <a:off x="182928" y="6217478"/>
            <a:ext cx="8641032" cy="246221"/>
          </a:xfrm>
          <a:prstGeom prst="rect">
            <a:avLst/>
          </a:prstGeom>
          <a:noFill/>
        </p:spPr>
        <p:txBody>
          <a:bodyPr wrap="square" rtlCol="0">
            <a:spAutoFit/>
          </a:bodyPr>
          <a:lstStyle/>
          <a:p>
            <a:pPr marL="398463" indent="-398463">
              <a:lnSpc>
                <a:spcPct val="100000"/>
              </a:lnSpc>
              <a:spcBef>
                <a:spcPts val="0"/>
              </a:spcBef>
            </a:pPr>
            <a:r>
              <a:rPr lang="en-US" sz="1000" dirty="0"/>
              <a:t>Source:	Question CIO2–Where will you focus IT to help the enterprise’s strategy over the next 3 to 5 years?</a:t>
            </a:r>
          </a:p>
        </p:txBody>
      </p:sp>
      <p:sp>
        <p:nvSpPr>
          <p:cNvPr id="6" name="TextBox 5"/>
          <p:cNvSpPr txBox="1"/>
          <p:nvPr/>
        </p:nvSpPr>
        <p:spPr>
          <a:xfrm>
            <a:off x="6851650" y="3167063"/>
            <a:ext cx="1504950" cy="1616075"/>
          </a:xfrm>
          <a:prstGeom prst="rect">
            <a:avLst/>
          </a:prstGeom>
          <a:noFill/>
        </p:spPr>
        <p:txBody>
          <a:bodyPr>
            <a:spAutoFit/>
          </a:bodyPr>
          <a:lstStyle/>
          <a:p>
            <a:pPr fontAlgn="auto">
              <a:lnSpc>
                <a:spcPct val="90000"/>
              </a:lnSpc>
              <a:spcBef>
                <a:spcPts val="0"/>
              </a:spcBef>
              <a:spcAft>
                <a:spcPts val="0"/>
              </a:spcAft>
              <a:buFont typeface="Wingdings" pitchFamily="2" charset="2"/>
              <a:buNone/>
              <a:defRPr/>
            </a:pPr>
            <a:r>
              <a:rPr lang="en-US" sz="3600" b="1" dirty="0" smtClean="0">
                <a:solidFill>
                  <a:srgbClr val="006057"/>
                </a:solidFill>
                <a:ea typeface="+mn-ea"/>
                <a:cs typeface="Arial" pitchFamily="34" charset="0"/>
              </a:rPr>
              <a:t>69</a:t>
            </a:r>
            <a:r>
              <a:rPr lang="en-US" sz="3600" b="1" baseline="30000" dirty="0" smtClean="0">
                <a:solidFill>
                  <a:srgbClr val="006057"/>
                </a:solidFill>
                <a:ea typeface="+mn-ea"/>
                <a:cs typeface="Arial" pitchFamily="34" charset="0"/>
              </a:rPr>
              <a:t>%</a:t>
            </a:r>
            <a:r>
              <a:rPr lang="en-US" sz="3600" b="1" dirty="0" smtClean="0">
                <a:solidFill>
                  <a:srgbClr val="006057"/>
                </a:solidFill>
                <a:ea typeface="+mn-ea"/>
                <a:cs typeface="Arial" pitchFamily="34" charset="0"/>
              </a:rPr>
              <a:t> </a:t>
            </a:r>
            <a:endParaRPr lang="en-US" sz="3600" b="1" dirty="0">
              <a:solidFill>
                <a:srgbClr val="006057"/>
              </a:solidFill>
              <a:ea typeface="+mn-ea"/>
              <a:cs typeface="Arial" pitchFamily="34" charset="0"/>
            </a:endParaRPr>
          </a:p>
          <a:p>
            <a:pPr fontAlgn="auto">
              <a:lnSpc>
                <a:spcPct val="90000"/>
              </a:lnSpc>
              <a:spcBef>
                <a:spcPts val="0"/>
              </a:spcBef>
              <a:spcAft>
                <a:spcPts val="0"/>
              </a:spcAft>
              <a:buFont typeface="Wingdings" pitchFamily="2" charset="2"/>
              <a:buNone/>
              <a:defRPr/>
            </a:pPr>
            <a:r>
              <a:rPr lang="en-US" sz="1200" dirty="0">
                <a:solidFill>
                  <a:prstClr val="black"/>
                </a:solidFill>
                <a:ea typeface="+mn-ea"/>
                <a:cs typeface="Arial" pitchFamily="34" charset="0"/>
              </a:rPr>
              <a:t>Underperformers</a:t>
            </a:r>
          </a:p>
          <a:p>
            <a:pPr fontAlgn="auto">
              <a:lnSpc>
                <a:spcPct val="90000"/>
              </a:lnSpc>
              <a:spcBef>
                <a:spcPts val="0"/>
              </a:spcBef>
              <a:spcAft>
                <a:spcPts val="0"/>
              </a:spcAft>
              <a:buFont typeface="Wingdings" pitchFamily="2" charset="2"/>
              <a:buNone/>
              <a:defRPr/>
            </a:pPr>
            <a:endParaRPr lang="en-US" dirty="0">
              <a:solidFill>
                <a:prstClr val="black"/>
              </a:solidFill>
              <a:latin typeface="+mn-lt"/>
              <a:ea typeface="+mn-ea"/>
            </a:endParaRPr>
          </a:p>
          <a:p>
            <a:pPr fontAlgn="auto">
              <a:lnSpc>
                <a:spcPct val="90000"/>
              </a:lnSpc>
              <a:spcBef>
                <a:spcPts val="0"/>
              </a:spcBef>
              <a:spcAft>
                <a:spcPts val="0"/>
              </a:spcAft>
              <a:buFont typeface="Wingdings" pitchFamily="2" charset="2"/>
              <a:buNone/>
              <a:defRPr/>
            </a:pPr>
            <a:r>
              <a:rPr lang="en-US" sz="3600" b="1" dirty="0" smtClean="0">
                <a:solidFill>
                  <a:srgbClr val="00A7A0"/>
                </a:solidFill>
                <a:ea typeface="+mn-ea"/>
                <a:cs typeface="Arial" pitchFamily="34" charset="0"/>
              </a:rPr>
              <a:t>82</a:t>
            </a:r>
            <a:r>
              <a:rPr lang="en-US" sz="3600" b="1" baseline="30000" dirty="0" smtClean="0">
                <a:solidFill>
                  <a:srgbClr val="00A7A0"/>
                </a:solidFill>
                <a:ea typeface="+mn-ea"/>
                <a:cs typeface="Arial" pitchFamily="34" charset="0"/>
              </a:rPr>
              <a:t>%</a:t>
            </a:r>
            <a:endParaRPr lang="en-US" sz="3600" b="1" baseline="30000" dirty="0">
              <a:solidFill>
                <a:srgbClr val="00A7A0"/>
              </a:solidFill>
              <a:ea typeface="+mn-ea"/>
              <a:cs typeface="Arial" pitchFamily="34" charset="0"/>
            </a:endParaRPr>
          </a:p>
          <a:p>
            <a:pPr fontAlgn="auto">
              <a:lnSpc>
                <a:spcPct val="90000"/>
              </a:lnSpc>
              <a:spcBef>
                <a:spcPts val="0"/>
              </a:spcBef>
              <a:spcAft>
                <a:spcPts val="0"/>
              </a:spcAft>
              <a:buFont typeface="Wingdings" pitchFamily="2" charset="2"/>
              <a:buNone/>
              <a:defRPr/>
            </a:pPr>
            <a:r>
              <a:rPr lang="en-US" sz="1200" dirty="0">
                <a:solidFill>
                  <a:prstClr val="black"/>
                </a:solidFill>
                <a:ea typeface="+mn-ea"/>
                <a:cs typeface="Arial" pitchFamily="34" charset="0"/>
              </a:rPr>
              <a:t>Outperformers</a:t>
            </a:r>
          </a:p>
        </p:txBody>
      </p:sp>
      <p:cxnSp>
        <p:nvCxnSpPr>
          <p:cNvPr id="7" name="Straight Connector 6"/>
          <p:cNvCxnSpPr/>
          <p:nvPr/>
        </p:nvCxnSpPr>
        <p:spPr>
          <a:xfrm rot="16200000">
            <a:off x="7529513" y="3387725"/>
            <a:ext cx="0" cy="1203325"/>
          </a:xfrm>
          <a:prstGeom prst="line">
            <a:avLst/>
          </a:prstGeom>
          <a:ln w="28575">
            <a:solidFill>
              <a:srgbClr val="7F7F7F"/>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1509789" y="2089045"/>
            <a:ext cx="5851131" cy="4224023"/>
            <a:chOff x="1509789" y="2089045"/>
            <a:chExt cx="5851131" cy="4224023"/>
          </a:xfrm>
        </p:grpSpPr>
        <p:graphicFrame>
          <p:nvGraphicFramePr>
            <p:cNvPr id="9" name="Chart 8"/>
            <p:cNvGraphicFramePr/>
            <p:nvPr>
              <p:extLst>
                <p:ext uri="{D42A27DB-BD31-4B8C-83A1-F6EECF244321}">
                  <p14:modId xmlns:p14="http://schemas.microsoft.com/office/powerpoint/2010/main" val="264710284"/>
                </p:ext>
              </p:extLst>
            </p:nvPr>
          </p:nvGraphicFramePr>
          <p:xfrm>
            <a:off x="1509789" y="2090851"/>
            <a:ext cx="5851131" cy="4222217"/>
          </p:xfrm>
          <a:graphic>
            <a:graphicData uri="http://schemas.openxmlformats.org/drawingml/2006/chart">
              <c:chart xmlns:c="http://schemas.openxmlformats.org/drawingml/2006/chart" xmlns:r="http://schemas.openxmlformats.org/officeDocument/2006/relationships" r:id="rId3"/>
            </a:graphicData>
          </a:graphic>
        </p:graphicFrame>
        <p:sp>
          <p:nvSpPr>
            <p:cNvPr id="10" name="Oval 9"/>
            <p:cNvSpPr/>
            <p:nvPr/>
          </p:nvSpPr>
          <p:spPr bwMode="auto">
            <a:xfrm>
              <a:off x="3040793" y="2489220"/>
              <a:ext cx="3132137" cy="313213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50000"/>
                </a:spcBef>
                <a:buFont typeface="Wingdings" pitchFamily="2" charset="2"/>
                <a:buNone/>
                <a:defRPr/>
              </a:pPr>
              <a:endParaRPr lang="en-US" dirty="0">
                <a:solidFill>
                  <a:prstClr val="white"/>
                </a:solidFill>
              </a:endParaRPr>
            </a:p>
          </p:txBody>
        </p:sp>
        <p:graphicFrame>
          <p:nvGraphicFramePr>
            <p:cNvPr id="11" name="Chart 10"/>
            <p:cNvGraphicFramePr/>
            <p:nvPr>
              <p:extLst>
                <p:ext uri="{D42A27DB-BD31-4B8C-83A1-F6EECF244321}">
                  <p14:modId xmlns:p14="http://schemas.microsoft.com/office/powerpoint/2010/main" val="1300176798"/>
                </p:ext>
              </p:extLst>
            </p:nvPr>
          </p:nvGraphicFramePr>
          <p:xfrm>
            <a:off x="2564813" y="2746908"/>
            <a:ext cx="3850617" cy="2778632"/>
          </p:xfrm>
          <a:graphic>
            <a:graphicData uri="http://schemas.openxmlformats.org/drawingml/2006/chart">
              <c:chart xmlns:c="http://schemas.openxmlformats.org/drawingml/2006/chart" xmlns:r="http://schemas.openxmlformats.org/officeDocument/2006/relationships" r:id="rId4"/>
            </a:graphicData>
          </a:graphic>
        </p:graphicFrame>
        <p:cxnSp>
          <p:nvCxnSpPr>
            <p:cNvPr id="12" name="Straight Connector 11"/>
            <p:cNvCxnSpPr/>
            <p:nvPr/>
          </p:nvCxnSpPr>
          <p:spPr bwMode="auto">
            <a:xfrm>
              <a:off x="4607593" y="2089045"/>
              <a:ext cx="12700" cy="1050925"/>
            </a:xfrm>
            <a:prstGeom prst="line">
              <a:avLst/>
            </a:prstGeom>
            <a:ln w="28575" cap="flat">
              <a:solidFill>
                <a:srgbClr val="7F7F7F"/>
              </a:solidFill>
            </a:ln>
          </p:spPr>
          <p:style>
            <a:lnRef idx="1">
              <a:schemeClr val="accent1"/>
            </a:lnRef>
            <a:fillRef idx="0">
              <a:schemeClr val="accent1"/>
            </a:fillRef>
            <a:effectRef idx="0">
              <a:schemeClr val="accent1"/>
            </a:effectRef>
            <a:fontRef idx="minor">
              <a:schemeClr val="tx1"/>
            </a:fontRef>
          </p:style>
        </p:cxnSp>
        <p:sp>
          <p:nvSpPr>
            <p:cNvPr id="13" name="Oval 12"/>
            <p:cNvSpPr/>
            <p:nvPr/>
          </p:nvSpPr>
          <p:spPr bwMode="auto">
            <a:xfrm>
              <a:off x="3703933" y="3146512"/>
              <a:ext cx="1817688" cy="181768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50000"/>
                </a:spcBef>
                <a:buFont typeface="Wingdings" pitchFamily="2" charset="2"/>
                <a:buNone/>
                <a:defRPr/>
              </a:pPr>
              <a:endParaRPr lang="en-US" dirty="0">
                <a:solidFill>
                  <a:prstClr val="white"/>
                </a:solidFill>
              </a:endParaRPr>
            </a:p>
          </p:txBody>
        </p:sp>
        <p:sp>
          <p:nvSpPr>
            <p:cNvPr id="14" name="TextBox 18"/>
            <p:cNvSpPr txBox="1">
              <a:spLocks noChangeArrowheads="1"/>
            </p:cNvSpPr>
            <p:nvPr/>
          </p:nvSpPr>
          <p:spPr bwMode="auto">
            <a:xfrm>
              <a:off x="2633663" y="3724491"/>
              <a:ext cx="3890962" cy="713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algn="ctr" eaLnBrk="1" hangingPunct="1">
                <a:lnSpc>
                  <a:spcPct val="90000"/>
                </a:lnSpc>
                <a:buFont typeface="Wingdings" pitchFamily="2" charset="2"/>
                <a:buNone/>
              </a:pPr>
              <a:r>
                <a:rPr lang="en-US" sz="4400" dirty="0" smtClean="0">
                  <a:cs typeface="Arial" pitchFamily="34" charset="0"/>
                </a:rPr>
                <a:t>19</a:t>
              </a:r>
              <a:r>
                <a:rPr lang="en-US" sz="4000" baseline="30000" dirty="0" smtClean="0">
                  <a:cs typeface="Arial" pitchFamily="34" charset="0"/>
                </a:rPr>
                <a:t>%</a:t>
              </a:r>
              <a:endParaRPr lang="en-US" sz="4000" baseline="30000" dirty="0">
                <a:cs typeface="Arial" pitchFamily="34" charset="0"/>
              </a:endParaRPr>
            </a:p>
          </p:txBody>
        </p:sp>
        <p:sp>
          <p:nvSpPr>
            <p:cNvPr id="15" name="TextBox 2"/>
            <p:cNvSpPr txBox="1">
              <a:spLocks noChangeArrowheads="1"/>
            </p:cNvSpPr>
            <p:nvPr/>
          </p:nvSpPr>
          <p:spPr bwMode="auto">
            <a:xfrm>
              <a:off x="4674235" y="4049672"/>
              <a:ext cx="720725" cy="318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lnSpc>
                  <a:spcPct val="90000"/>
                </a:lnSpc>
                <a:spcBef>
                  <a:spcPct val="50000"/>
                </a:spcBef>
                <a:buFont typeface="Wingdings" pitchFamily="2" charset="2"/>
                <a:buNone/>
              </a:pPr>
              <a:r>
                <a:rPr lang="en-US" sz="1600" dirty="0"/>
                <a:t>more</a:t>
              </a:r>
            </a:p>
          </p:txBody>
        </p:sp>
      </p:grpSp>
      <p:sp>
        <p:nvSpPr>
          <p:cNvPr id="16" name="Donut 15"/>
          <p:cNvSpPr/>
          <p:nvPr/>
        </p:nvSpPr>
        <p:spPr bwMode="auto">
          <a:xfrm>
            <a:off x="2368026" y="1832775"/>
            <a:ext cx="4422236" cy="4459115"/>
          </a:xfrm>
          <a:prstGeom prst="donut">
            <a:avLst>
              <a:gd name="adj" fmla="val 9851"/>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50000"/>
              </a:spcBef>
              <a:buFont typeface="Wingdings" pitchFamily="2" charset="2"/>
              <a:buNone/>
              <a:defRPr/>
            </a:pPr>
            <a:endParaRPr lang="en-US" dirty="0">
              <a:solidFill>
                <a:prstClr val="black"/>
              </a:solidFill>
            </a:endParaRPr>
          </a:p>
        </p:txBody>
      </p:sp>
    </p:spTree>
    <p:extLst>
      <p:ext uri="{BB962C8B-B14F-4D97-AF65-F5344CB8AC3E}">
        <p14:creationId xmlns:p14="http://schemas.microsoft.com/office/powerpoint/2010/main" val="8596168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UY" altLang="en-US" dirty="0" smtClean="0"/>
              <a:t>Las tecnologías “Mobile” son una parte muy importante en los planes de los </a:t>
            </a:r>
            <a:r>
              <a:rPr lang="es-UY" altLang="en-US" dirty="0" err="1" smtClean="0"/>
              <a:t>CIOs</a:t>
            </a:r>
            <a:r>
              <a:rPr lang="es-UY" altLang="en-US" dirty="0" smtClean="0"/>
              <a:t> para incrementar la colaboración interna y externa, la productividad y competitividad. </a:t>
            </a:r>
            <a:endParaRPr lang="es-UY" dirty="0"/>
          </a:p>
        </p:txBody>
      </p:sp>
      <p:sp>
        <p:nvSpPr>
          <p:cNvPr id="3" name="Slide Number Placeholder 2"/>
          <p:cNvSpPr>
            <a:spLocks noGrp="1"/>
          </p:cNvSpPr>
          <p:nvPr>
            <p:ph type="sldNum" sz="quarter" idx="4"/>
          </p:nvPr>
        </p:nvSpPr>
        <p:spPr/>
        <p:txBody>
          <a:bodyPr/>
          <a:lstStyle/>
          <a:p>
            <a:pPr>
              <a:defRPr/>
            </a:pPr>
            <a:fld id="{7F6621FF-26BA-433F-A7DE-2F14BDEC4F63}" type="slidenum">
              <a:rPr lang="en-US" altLang="en-US" smtClean="0"/>
              <a:pPr>
                <a:defRPr/>
              </a:pPr>
              <a:t>22</a:t>
            </a:fld>
            <a:endParaRPr lang="en-US" altLang="en-US" dirty="0"/>
          </a:p>
        </p:txBody>
      </p:sp>
      <p:sp>
        <p:nvSpPr>
          <p:cNvPr id="5" name="TextBox 4"/>
          <p:cNvSpPr txBox="1"/>
          <p:nvPr/>
        </p:nvSpPr>
        <p:spPr>
          <a:xfrm>
            <a:off x="182928" y="6217478"/>
            <a:ext cx="8641032" cy="215444"/>
          </a:xfrm>
          <a:prstGeom prst="rect">
            <a:avLst/>
          </a:prstGeom>
          <a:noFill/>
        </p:spPr>
        <p:txBody>
          <a:bodyPr wrap="square" rtlCol="0">
            <a:spAutoFit/>
          </a:bodyPr>
          <a:lstStyle/>
          <a:p>
            <a:pPr marL="398463" indent="-398463">
              <a:lnSpc>
                <a:spcPct val="100000"/>
              </a:lnSpc>
              <a:spcBef>
                <a:spcPts val="0"/>
              </a:spcBef>
            </a:pPr>
            <a:r>
              <a:rPr lang="en-US" sz="800" dirty="0"/>
              <a:t>Source:	Question CIO3–Which visionary plans do you have to increase competiveness over the next 3 to 5 years?</a:t>
            </a:r>
          </a:p>
        </p:txBody>
      </p:sp>
      <p:sp>
        <p:nvSpPr>
          <p:cNvPr id="6" name="TextBox 5"/>
          <p:cNvSpPr txBox="1"/>
          <p:nvPr/>
        </p:nvSpPr>
        <p:spPr>
          <a:xfrm>
            <a:off x="6851650" y="3167063"/>
            <a:ext cx="1504950" cy="1616075"/>
          </a:xfrm>
          <a:prstGeom prst="rect">
            <a:avLst/>
          </a:prstGeom>
          <a:noFill/>
        </p:spPr>
        <p:txBody>
          <a:bodyPr>
            <a:spAutoFit/>
          </a:bodyPr>
          <a:lstStyle/>
          <a:p>
            <a:pPr fontAlgn="auto">
              <a:lnSpc>
                <a:spcPct val="90000"/>
              </a:lnSpc>
              <a:spcBef>
                <a:spcPts val="0"/>
              </a:spcBef>
              <a:spcAft>
                <a:spcPts val="0"/>
              </a:spcAft>
              <a:buFont typeface="Wingdings" pitchFamily="2" charset="2"/>
              <a:buNone/>
              <a:defRPr/>
            </a:pPr>
            <a:r>
              <a:rPr lang="en-US" sz="3600" b="1" dirty="0" smtClean="0">
                <a:solidFill>
                  <a:srgbClr val="006057"/>
                </a:solidFill>
                <a:ea typeface="+mn-ea"/>
                <a:cs typeface="Arial" pitchFamily="34" charset="0"/>
              </a:rPr>
              <a:t>81</a:t>
            </a:r>
            <a:r>
              <a:rPr lang="en-US" sz="3600" b="1" baseline="30000" dirty="0" smtClean="0">
                <a:solidFill>
                  <a:srgbClr val="006057"/>
                </a:solidFill>
                <a:ea typeface="+mn-ea"/>
                <a:cs typeface="Arial" pitchFamily="34" charset="0"/>
              </a:rPr>
              <a:t>%</a:t>
            </a:r>
            <a:r>
              <a:rPr lang="en-US" sz="3600" b="1" dirty="0" smtClean="0">
                <a:solidFill>
                  <a:srgbClr val="006057"/>
                </a:solidFill>
                <a:ea typeface="+mn-ea"/>
                <a:cs typeface="Arial" pitchFamily="34" charset="0"/>
              </a:rPr>
              <a:t> </a:t>
            </a:r>
            <a:endParaRPr lang="en-US" sz="3600" b="1" dirty="0">
              <a:solidFill>
                <a:srgbClr val="006057"/>
              </a:solidFill>
              <a:ea typeface="+mn-ea"/>
              <a:cs typeface="Arial" pitchFamily="34" charset="0"/>
            </a:endParaRPr>
          </a:p>
          <a:p>
            <a:pPr fontAlgn="auto">
              <a:lnSpc>
                <a:spcPct val="90000"/>
              </a:lnSpc>
              <a:spcBef>
                <a:spcPts val="0"/>
              </a:spcBef>
              <a:spcAft>
                <a:spcPts val="0"/>
              </a:spcAft>
              <a:buFont typeface="Wingdings" pitchFamily="2" charset="2"/>
              <a:buNone/>
              <a:defRPr/>
            </a:pPr>
            <a:r>
              <a:rPr lang="en-US" sz="1200" dirty="0">
                <a:solidFill>
                  <a:prstClr val="black"/>
                </a:solidFill>
                <a:ea typeface="+mn-ea"/>
                <a:cs typeface="Arial" pitchFamily="34" charset="0"/>
              </a:rPr>
              <a:t>Underperformers</a:t>
            </a:r>
          </a:p>
          <a:p>
            <a:pPr fontAlgn="auto">
              <a:lnSpc>
                <a:spcPct val="90000"/>
              </a:lnSpc>
              <a:spcBef>
                <a:spcPts val="0"/>
              </a:spcBef>
              <a:spcAft>
                <a:spcPts val="0"/>
              </a:spcAft>
              <a:buFont typeface="Wingdings" pitchFamily="2" charset="2"/>
              <a:buNone/>
              <a:defRPr/>
            </a:pPr>
            <a:endParaRPr lang="en-US" dirty="0">
              <a:solidFill>
                <a:prstClr val="black"/>
              </a:solidFill>
              <a:latin typeface="+mn-lt"/>
              <a:ea typeface="+mn-ea"/>
            </a:endParaRPr>
          </a:p>
          <a:p>
            <a:pPr fontAlgn="auto">
              <a:lnSpc>
                <a:spcPct val="90000"/>
              </a:lnSpc>
              <a:spcBef>
                <a:spcPts val="0"/>
              </a:spcBef>
              <a:spcAft>
                <a:spcPts val="0"/>
              </a:spcAft>
              <a:buFont typeface="Wingdings" pitchFamily="2" charset="2"/>
              <a:buNone/>
              <a:defRPr/>
            </a:pPr>
            <a:r>
              <a:rPr lang="en-US" sz="3600" b="1" dirty="0" smtClean="0">
                <a:solidFill>
                  <a:srgbClr val="00A7A0"/>
                </a:solidFill>
                <a:ea typeface="+mn-ea"/>
                <a:cs typeface="Arial" pitchFamily="34" charset="0"/>
              </a:rPr>
              <a:t>91</a:t>
            </a:r>
            <a:r>
              <a:rPr lang="en-US" sz="3600" b="1" baseline="30000" dirty="0" smtClean="0">
                <a:solidFill>
                  <a:srgbClr val="00A7A0"/>
                </a:solidFill>
                <a:ea typeface="+mn-ea"/>
                <a:cs typeface="Arial" pitchFamily="34" charset="0"/>
              </a:rPr>
              <a:t>%</a:t>
            </a:r>
            <a:endParaRPr lang="en-US" sz="3600" b="1" baseline="30000" dirty="0">
              <a:solidFill>
                <a:srgbClr val="00A7A0"/>
              </a:solidFill>
              <a:ea typeface="+mn-ea"/>
              <a:cs typeface="Arial" pitchFamily="34" charset="0"/>
            </a:endParaRPr>
          </a:p>
          <a:p>
            <a:pPr fontAlgn="auto">
              <a:lnSpc>
                <a:spcPct val="90000"/>
              </a:lnSpc>
              <a:spcBef>
                <a:spcPts val="0"/>
              </a:spcBef>
              <a:spcAft>
                <a:spcPts val="0"/>
              </a:spcAft>
              <a:buFont typeface="Wingdings" pitchFamily="2" charset="2"/>
              <a:buNone/>
              <a:defRPr/>
            </a:pPr>
            <a:r>
              <a:rPr lang="en-US" sz="1200" dirty="0">
                <a:solidFill>
                  <a:prstClr val="black"/>
                </a:solidFill>
                <a:ea typeface="+mn-ea"/>
                <a:cs typeface="Arial" pitchFamily="34" charset="0"/>
              </a:rPr>
              <a:t>Outperformers</a:t>
            </a:r>
          </a:p>
        </p:txBody>
      </p:sp>
      <p:cxnSp>
        <p:nvCxnSpPr>
          <p:cNvPr id="7" name="Straight Connector 6"/>
          <p:cNvCxnSpPr/>
          <p:nvPr/>
        </p:nvCxnSpPr>
        <p:spPr>
          <a:xfrm rot="16200000">
            <a:off x="7529513" y="3387725"/>
            <a:ext cx="0" cy="1203325"/>
          </a:xfrm>
          <a:prstGeom prst="line">
            <a:avLst/>
          </a:prstGeom>
          <a:ln w="28575">
            <a:solidFill>
              <a:srgbClr val="7F7F7F"/>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1509789" y="2089045"/>
            <a:ext cx="5851131" cy="4224023"/>
            <a:chOff x="1509789" y="2089045"/>
            <a:chExt cx="5851131" cy="4224023"/>
          </a:xfrm>
        </p:grpSpPr>
        <p:graphicFrame>
          <p:nvGraphicFramePr>
            <p:cNvPr id="9" name="Chart 8"/>
            <p:cNvGraphicFramePr/>
            <p:nvPr>
              <p:extLst>
                <p:ext uri="{D42A27DB-BD31-4B8C-83A1-F6EECF244321}">
                  <p14:modId xmlns:p14="http://schemas.microsoft.com/office/powerpoint/2010/main" val="2823924327"/>
                </p:ext>
              </p:extLst>
            </p:nvPr>
          </p:nvGraphicFramePr>
          <p:xfrm>
            <a:off x="1509789" y="2090851"/>
            <a:ext cx="5851131" cy="4222217"/>
          </p:xfrm>
          <a:graphic>
            <a:graphicData uri="http://schemas.openxmlformats.org/drawingml/2006/chart">
              <c:chart xmlns:c="http://schemas.openxmlformats.org/drawingml/2006/chart" xmlns:r="http://schemas.openxmlformats.org/officeDocument/2006/relationships" r:id="rId3"/>
            </a:graphicData>
          </a:graphic>
        </p:graphicFrame>
        <p:sp>
          <p:nvSpPr>
            <p:cNvPr id="10" name="Oval 9"/>
            <p:cNvSpPr/>
            <p:nvPr/>
          </p:nvSpPr>
          <p:spPr bwMode="auto">
            <a:xfrm>
              <a:off x="3040793" y="2489220"/>
              <a:ext cx="3132137" cy="313213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50000"/>
                </a:spcBef>
                <a:buFont typeface="Wingdings" pitchFamily="2" charset="2"/>
                <a:buNone/>
                <a:defRPr/>
              </a:pPr>
              <a:endParaRPr lang="en-US" dirty="0">
                <a:solidFill>
                  <a:prstClr val="white"/>
                </a:solidFill>
              </a:endParaRPr>
            </a:p>
          </p:txBody>
        </p:sp>
        <p:graphicFrame>
          <p:nvGraphicFramePr>
            <p:cNvPr id="11" name="Chart 10"/>
            <p:cNvGraphicFramePr/>
            <p:nvPr>
              <p:extLst>
                <p:ext uri="{D42A27DB-BD31-4B8C-83A1-F6EECF244321}">
                  <p14:modId xmlns:p14="http://schemas.microsoft.com/office/powerpoint/2010/main" val="922080185"/>
                </p:ext>
              </p:extLst>
            </p:nvPr>
          </p:nvGraphicFramePr>
          <p:xfrm>
            <a:off x="2564813" y="2746908"/>
            <a:ext cx="3850617" cy="2778632"/>
          </p:xfrm>
          <a:graphic>
            <a:graphicData uri="http://schemas.openxmlformats.org/drawingml/2006/chart">
              <c:chart xmlns:c="http://schemas.openxmlformats.org/drawingml/2006/chart" xmlns:r="http://schemas.openxmlformats.org/officeDocument/2006/relationships" r:id="rId4"/>
            </a:graphicData>
          </a:graphic>
        </p:graphicFrame>
        <p:cxnSp>
          <p:nvCxnSpPr>
            <p:cNvPr id="12" name="Straight Connector 11"/>
            <p:cNvCxnSpPr/>
            <p:nvPr/>
          </p:nvCxnSpPr>
          <p:spPr bwMode="auto">
            <a:xfrm>
              <a:off x="4607593" y="2089045"/>
              <a:ext cx="12700" cy="1050925"/>
            </a:xfrm>
            <a:prstGeom prst="line">
              <a:avLst/>
            </a:prstGeom>
            <a:ln w="28575" cap="flat">
              <a:solidFill>
                <a:srgbClr val="7F7F7F"/>
              </a:solidFill>
            </a:ln>
          </p:spPr>
          <p:style>
            <a:lnRef idx="1">
              <a:schemeClr val="accent1"/>
            </a:lnRef>
            <a:fillRef idx="0">
              <a:schemeClr val="accent1"/>
            </a:fillRef>
            <a:effectRef idx="0">
              <a:schemeClr val="accent1"/>
            </a:effectRef>
            <a:fontRef idx="minor">
              <a:schemeClr val="tx1"/>
            </a:fontRef>
          </p:style>
        </p:cxnSp>
        <p:sp>
          <p:nvSpPr>
            <p:cNvPr id="13" name="Oval 12"/>
            <p:cNvSpPr/>
            <p:nvPr/>
          </p:nvSpPr>
          <p:spPr bwMode="auto">
            <a:xfrm>
              <a:off x="3703933" y="3146512"/>
              <a:ext cx="1817688" cy="181768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50000"/>
                </a:spcBef>
                <a:buFont typeface="Wingdings" pitchFamily="2" charset="2"/>
                <a:buNone/>
                <a:defRPr/>
              </a:pPr>
              <a:endParaRPr lang="en-US" dirty="0">
                <a:solidFill>
                  <a:prstClr val="white"/>
                </a:solidFill>
              </a:endParaRPr>
            </a:p>
          </p:txBody>
        </p:sp>
        <p:sp>
          <p:nvSpPr>
            <p:cNvPr id="14" name="TextBox 18"/>
            <p:cNvSpPr txBox="1">
              <a:spLocks noChangeArrowheads="1"/>
            </p:cNvSpPr>
            <p:nvPr/>
          </p:nvSpPr>
          <p:spPr bwMode="auto">
            <a:xfrm>
              <a:off x="2633663" y="3724491"/>
              <a:ext cx="3890962" cy="713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algn="ctr" eaLnBrk="1" hangingPunct="1">
                <a:lnSpc>
                  <a:spcPct val="90000"/>
                </a:lnSpc>
                <a:buFont typeface="Wingdings" pitchFamily="2" charset="2"/>
                <a:buNone/>
              </a:pPr>
              <a:r>
                <a:rPr lang="en-US" sz="4400" dirty="0" smtClean="0">
                  <a:cs typeface="Arial" pitchFamily="34" charset="0"/>
                </a:rPr>
                <a:t>12</a:t>
              </a:r>
              <a:r>
                <a:rPr lang="en-US" sz="4000" baseline="30000" dirty="0" smtClean="0">
                  <a:cs typeface="Arial" pitchFamily="34" charset="0"/>
                </a:rPr>
                <a:t>%</a:t>
              </a:r>
              <a:endParaRPr lang="en-US" sz="4000" baseline="30000" dirty="0">
                <a:cs typeface="Arial" pitchFamily="34" charset="0"/>
              </a:endParaRPr>
            </a:p>
          </p:txBody>
        </p:sp>
        <p:sp>
          <p:nvSpPr>
            <p:cNvPr id="15" name="TextBox 2"/>
            <p:cNvSpPr txBox="1">
              <a:spLocks noChangeArrowheads="1"/>
            </p:cNvSpPr>
            <p:nvPr/>
          </p:nvSpPr>
          <p:spPr bwMode="auto">
            <a:xfrm>
              <a:off x="4674235" y="4049672"/>
              <a:ext cx="720725" cy="318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400">
                  <a:solidFill>
                    <a:schemeClr val="tx1"/>
                  </a:solidFill>
                  <a:latin typeface="Arial" pitchFamily="34" charset="0"/>
                  <a:ea typeface="ＭＳ Ｐゴシック" pitchFamily="34" charset="-128"/>
                </a:defRPr>
              </a:lvl9pPr>
            </a:lstStyle>
            <a:p>
              <a:pPr eaLnBrk="1" hangingPunct="1">
                <a:lnSpc>
                  <a:spcPct val="90000"/>
                </a:lnSpc>
                <a:spcBef>
                  <a:spcPct val="50000"/>
                </a:spcBef>
                <a:buFont typeface="Wingdings" pitchFamily="2" charset="2"/>
                <a:buNone/>
              </a:pPr>
              <a:r>
                <a:rPr lang="en-US" sz="1600" dirty="0"/>
                <a:t>more</a:t>
              </a:r>
            </a:p>
          </p:txBody>
        </p:sp>
      </p:grpSp>
      <p:sp>
        <p:nvSpPr>
          <p:cNvPr id="16" name="Donut 15"/>
          <p:cNvSpPr/>
          <p:nvPr/>
        </p:nvSpPr>
        <p:spPr bwMode="auto">
          <a:xfrm>
            <a:off x="2368026" y="1832775"/>
            <a:ext cx="4422236" cy="4459115"/>
          </a:xfrm>
          <a:prstGeom prst="donut">
            <a:avLst>
              <a:gd name="adj" fmla="val 9851"/>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50000"/>
              </a:spcBef>
              <a:buFont typeface="Wingdings" pitchFamily="2" charset="2"/>
              <a:buNone/>
              <a:defRPr/>
            </a:pPr>
            <a:endParaRPr lang="en-US" dirty="0">
              <a:solidFill>
                <a:prstClr val="black"/>
              </a:solidFill>
            </a:endParaRPr>
          </a:p>
        </p:txBody>
      </p:sp>
    </p:spTree>
    <p:extLst>
      <p:ext uri="{BB962C8B-B14F-4D97-AF65-F5344CB8AC3E}">
        <p14:creationId xmlns:p14="http://schemas.microsoft.com/office/powerpoint/2010/main" val="19582797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Cómo</a:t>
            </a:r>
            <a:r>
              <a:rPr lang="en-US" dirty="0" smtClean="0"/>
              <a:t> </a:t>
            </a:r>
            <a:r>
              <a:rPr lang="en-US" dirty="0" err="1" smtClean="0"/>
              <a:t>actuar</a:t>
            </a:r>
            <a:endParaRPr lang="en-US" dirty="0"/>
          </a:p>
        </p:txBody>
      </p:sp>
      <p:sp>
        <p:nvSpPr>
          <p:cNvPr id="3" name="Slide Number Placeholder 2"/>
          <p:cNvSpPr>
            <a:spLocks noGrp="1"/>
          </p:cNvSpPr>
          <p:nvPr>
            <p:ph type="sldNum" sz="quarter" idx="10"/>
          </p:nvPr>
        </p:nvSpPr>
        <p:spPr/>
        <p:txBody>
          <a:bodyPr/>
          <a:lstStyle/>
          <a:p>
            <a:pPr>
              <a:defRPr/>
            </a:pPr>
            <a:fld id="{7F6621FF-26BA-433F-A7DE-2F14BDEC4F63}" type="slidenum">
              <a:rPr lang="en-US" altLang="en-US" smtClean="0"/>
              <a:pPr>
                <a:defRPr/>
              </a:pPr>
              <a:t>23</a:t>
            </a:fld>
            <a:endParaRPr lang="en-US" altLang="en-US" dirty="0"/>
          </a:p>
        </p:txBody>
      </p:sp>
      <p:sp>
        <p:nvSpPr>
          <p:cNvPr id="7" name="Content Placeholder 6"/>
          <p:cNvSpPr>
            <a:spLocks noGrp="1"/>
          </p:cNvSpPr>
          <p:nvPr>
            <p:ph idx="1"/>
          </p:nvPr>
        </p:nvSpPr>
        <p:spPr>
          <a:xfrm>
            <a:off x="301503" y="1188720"/>
            <a:ext cx="8824912" cy="4470400"/>
          </a:xfrm>
        </p:spPr>
        <p:txBody>
          <a:bodyPr/>
          <a:lstStyle/>
          <a:p>
            <a:r>
              <a:rPr lang="en-US" b="1" dirty="0" err="1"/>
              <a:t>Colaborar</a:t>
            </a:r>
            <a:r>
              <a:rPr lang="en-US" b="1" dirty="0"/>
              <a:t> </a:t>
            </a:r>
            <a:r>
              <a:rPr lang="en-US" b="1" dirty="0" err="1"/>
              <a:t>en</a:t>
            </a:r>
            <a:r>
              <a:rPr lang="en-US" b="1" dirty="0"/>
              <a:t> </a:t>
            </a:r>
            <a:r>
              <a:rPr lang="en-US" b="1" dirty="0" err="1"/>
              <a:t>todo</a:t>
            </a:r>
            <a:r>
              <a:rPr lang="en-US" b="1" dirty="0"/>
              <a:t> </a:t>
            </a:r>
            <a:r>
              <a:rPr lang="en-US" b="1" dirty="0" err="1"/>
              <a:t>momento</a:t>
            </a:r>
            <a:endParaRPr lang="en-US" b="1" dirty="0"/>
          </a:p>
          <a:p>
            <a:pPr marL="0" indent="0">
              <a:buNone/>
            </a:pPr>
            <a:r>
              <a:rPr lang="es-ES" dirty="0"/>
              <a:t>Implante herramientas sociales que permitan al personal de la empresa conectar </a:t>
            </a:r>
            <a:r>
              <a:rPr lang="es-ES" dirty="0" smtClean="0"/>
              <a:t>con colegas </a:t>
            </a:r>
            <a:r>
              <a:rPr lang="es-ES" dirty="0"/>
              <a:t>y socios de negocio externos del modo más fácil posible. Añada funciones </a:t>
            </a:r>
            <a:r>
              <a:rPr lang="es-ES" dirty="0" smtClean="0"/>
              <a:t>de comunicación </a:t>
            </a:r>
            <a:r>
              <a:rPr lang="es-ES" dirty="0"/>
              <a:t>social a las aplicaciones existentes para sustentar un diálogo </a:t>
            </a:r>
            <a:r>
              <a:rPr lang="es-ES" dirty="0" smtClean="0"/>
              <a:t>abierto y </a:t>
            </a:r>
            <a:r>
              <a:rPr lang="es-ES" dirty="0"/>
              <a:t>hacer que el conocimiento verbal sea tan accesible como el conocimiento escrito</a:t>
            </a:r>
            <a:r>
              <a:rPr lang="es-ES" dirty="0" smtClean="0"/>
              <a:t>. Promueva </a:t>
            </a:r>
            <a:r>
              <a:rPr lang="es-ES" dirty="0"/>
              <a:t>grupos de colaboración dentro y fuera de la organización. Predique </a:t>
            </a:r>
            <a:r>
              <a:rPr lang="es-ES" dirty="0" smtClean="0"/>
              <a:t>con </a:t>
            </a:r>
            <a:r>
              <a:rPr lang="en-US" dirty="0" smtClean="0"/>
              <a:t>el </a:t>
            </a:r>
            <a:r>
              <a:rPr lang="en-US" dirty="0" err="1"/>
              <a:t>ejemplo</a:t>
            </a:r>
            <a:r>
              <a:rPr lang="en-US" dirty="0"/>
              <a:t>.</a:t>
            </a:r>
          </a:p>
          <a:p>
            <a:r>
              <a:rPr lang="es-ES" b="1" dirty="0"/>
              <a:t>Reforzar las relaciones con la dirección </a:t>
            </a:r>
            <a:r>
              <a:rPr lang="es-ES" b="1" dirty="0" smtClean="0"/>
              <a:t>ejecutiva</a:t>
            </a:r>
          </a:p>
          <a:p>
            <a:pPr marL="0" indent="0">
              <a:buNone/>
            </a:pPr>
            <a:r>
              <a:rPr lang="es-ES" dirty="0" smtClean="0"/>
              <a:t>Escuche </a:t>
            </a:r>
            <a:r>
              <a:rPr lang="es-ES" dirty="0"/>
              <a:t>con atención a sus colegas para identificar claramente los imperativos </a:t>
            </a:r>
            <a:r>
              <a:rPr lang="es-ES" dirty="0" smtClean="0"/>
              <a:t>del negocio </a:t>
            </a:r>
            <a:r>
              <a:rPr lang="es-ES" dirty="0"/>
              <a:t>que impulsarán sus iniciativas tecnológicas; conviértales en los protagonistas</a:t>
            </a:r>
            <a:r>
              <a:rPr lang="es-ES" dirty="0" smtClean="0"/>
              <a:t>.  Conozca </a:t>
            </a:r>
            <a:r>
              <a:rPr lang="es-ES" dirty="0"/>
              <a:t>y hable el idioma del negocio. Traduzca las metas, aspiraciones, </a:t>
            </a:r>
            <a:r>
              <a:rPr lang="es-ES" dirty="0" smtClean="0"/>
              <a:t>frustraciones y </a:t>
            </a:r>
            <a:r>
              <a:rPr lang="es-ES" dirty="0"/>
              <a:t>dificultades de sus socios de negocio en programas de trabajo específicos que</a:t>
            </a:r>
            <a:r>
              <a:rPr lang="es-ES" dirty="0" smtClean="0"/>
              <a:t>, gracias </a:t>
            </a:r>
            <a:r>
              <a:rPr lang="es-ES" dirty="0"/>
              <a:t>al apoyo activo de estos, devuelvan resultados claros y evidentes a la empresa.</a:t>
            </a:r>
          </a:p>
          <a:p>
            <a:r>
              <a:rPr lang="es-ES" b="1" dirty="0"/>
              <a:t>Mirar por encima del parapeto operativo</a:t>
            </a:r>
          </a:p>
          <a:p>
            <a:pPr marL="0" indent="0">
              <a:buNone/>
            </a:pPr>
            <a:r>
              <a:rPr lang="es-ES" dirty="0"/>
              <a:t>Asóciese con sus colegas directivos para poner sobre la mesa objetivos de negocio </a:t>
            </a:r>
            <a:r>
              <a:rPr lang="es-ES" dirty="0" smtClean="0"/>
              <a:t>que son </a:t>
            </a:r>
            <a:r>
              <a:rPr lang="es-ES" dirty="0"/>
              <a:t>posibles gracias a la tecnología en las primeras etapas de los debates estratégicos</a:t>
            </a:r>
            <a:r>
              <a:rPr lang="es-ES" dirty="0" smtClean="0"/>
              <a:t>. Aprenda </a:t>
            </a:r>
            <a:r>
              <a:rPr lang="es-ES" dirty="0"/>
              <a:t>de los </a:t>
            </a:r>
            <a:r>
              <a:rPr lang="es-ES" dirty="0" err="1"/>
              <a:t>CIOs</a:t>
            </a:r>
            <a:r>
              <a:rPr lang="es-ES" dirty="0"/>
              <a:t> de otras organizaciones y sectores. Participe en la gestión </a:t>
            </a:r>
            <a:r>
              <a:rPr lang="es-ES" dirty="0" smtClean="0"/>
              <a:t>del rendimiento </a:t>
            </a:r>
            <a:r>
              <a:rPr lang="es-ES" dirty="0"/>
              <a:t>financiero de la empresa, si no lo hace ya. Y anime a sus empleados </a:t>
            </a:r>
            <a:r>
              <a:rPr lang="es-ES" dirty="0" smtClean="0"/>
              <a:t>más prometedores </a:t>
            </a:r>
            <a:r>
              <a:rPr lang="es-ES" dirty="0"/>
              <a:t>a trabajar con otros departamentos.</a:t>
            </a:r>
            <a:endParaRPr lang="en-US" dirty="0"/>
          </a:p>
        </p:txBody>
      </p:sp>
    </p:spTree>
    <p:extLst>
      <p:ext uri="{BB962C8B-B14F-4D97-AF65-F5344CB8AC3E}">
        <p14:creationId xmlns:p14="http://schemas.microsoft.com/office/powerpoint/2010/main" val="30505895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Los </a:t>
            </a:r>
            <a:r>
              <a:rPr lang="es-ES" dirty="0" err="1" smtClean="0"/>
              <a:t>CIOs</a:t>
            </a:r>
            <a:r>
              <a:rPr lang="es-ES" dirty="0" smtClean="0"/>
              <a:t> </a:t>
            </a:r>
            <a:r>
              <a:rPr lang="es-ES" dirty="0"/>
              <a:t>se están moviendo desde el back office </a:t>
            </a:r>
            <a:r>
              <a:rPr lang="es-ES" dirty="0" smtClean="0"/>
              <a:t>al </a:t>
            </a:r>
            <a:r>
              <a:rPr lang="es-ES" dirty="0" err="1" smtClean="0"/>
              <a:t>front</a:t>
            </a:r>
            <a:r>
              <a:rPr lang="es-ES" dirty="0" smtClean="0"/>
              <a:t> office, </a:t>
            </a:r>
            <a:r>
              <a:rPr lang="es-ES" dirty="0"/>
              <a:t>donde la empresa está haciendo realmente </a:t>
            </a:r>
            <a:r>
              <a:rPr lang="es-ES" dirty="0" smtClean="0"/>
              <a:t>al “Cliente” </a:t>
            </a:r>
            <a:r>
              <a:rPr lang="es-ES" dirty="0"/>
              <a:t>el centro de lo que hace</a:t>
            </a:r>
            <a:endParaRPr lang="en-US" dirty="0"/>
          </a:p>
        </p:txBody>
      </p:sp>
      <p:sp>
        <p:nvSpPr>
          <p:cNvPr id="3" name="Content Placeholder 2"/>
          <p:cNvSpPr>
            <a:spLocks noGrp="1"/>
          </p:cNvSpPr>
          <p:nvPr>
            <p:ph idx="1"/>
          </p:nvPr>
        </p:nvSpPr>
        <p:spPr>
          <a:xfrm>
            <a:off x="868680" y="1874520"/>
            <a:ext cx="7224395" cy="4470400"/>
          </a:xfrm>
        </p:spPr>
        <p:txBody>
          <a:bodyPr/>
          <a:lstStyle/>
          <a:p>
            <a:r>
              <a:rPr lang="en-NZ" altLang="en-US" i="1" dirty="0" smtClean="0">
                <a:solidFill>
                  <a:srgbClr val="000000"/>
                </a:solidFill>
                <a:cs typeface="Arial" pitchFamily="34" charset="0"/>
              </a:rPr>
              <a:t>“</a:t>
            </a:r>
            <a:r>
              <a:rPr lang="es-ES" i="1" dirty="0"/>
              <a:t>Las personas que trabajan en </a:t>
            </a:r>
            <a:r>
              <a:rPr lang="es-ES" i="1" dirty="0" smtClean="0"/>
              <a:t>las líneas </a:t>
            </a:r>
            <a:r>
              <a:rPr lang="es-ES" i="1" dirty="0"/>
              <a:t>de negocio deben conocer </a:t>
            </a:r>
            <a:r>
              <a:rPr lang="es-ES" i="1" dirty="0" smtClean="0"/>
              <a:t>los </a:t>
            </a:r>
            <a:r>
              <a:rPr lang="en-US" i="1" dirty="0" err="1" smtClean="0"/>
              <a:t>problemas</a:t>
            </a:r>
            <a:r>
              <a:rPr lang="en-US" i="1" dirty="0"/>
              <a:t>, </a:t>
            </a:r>
            <a:r>
              <a:rPr lang="en-US" i="1" dirty="0" err="1"/>
              <a:t>así</a:t>
            </a:r>
            <a:r>
              <a:rPr lang="en-US" i="1" dirty="0"/>
              <a:t> </a:t>
            </a:r>
            <a:r>
              <a:rPr lang="en-US" i="1" dirty="0" err="1"/>
              <a:t>como</a:t>
            </a:r>
            <a:r>
              <a:rPr lang="en-US" i="1" dirty="0"/>
              <a:t> </a:t>
            </a:r>
            <a:r>
              <a:rPr lang="en-US" i="1" dirty="0" err="1" smtClean="0"/>
              <a:t>comprometerse</a:t>
            </a:r>
            <a:r>
              <a:rPr lang="en-US" i="1" dirty="0" smtClean="0"/>
              <a:t> </a:t>
            </a:r>
            <a:r>
              <a:rPr lang="es-ES" i="1" dirty="0" smtClean="0"/>
              <a:t>con </a:t>
            </a:r>
            <a:r>
              <a:rPr lang="es-ES" i="1" dirty="0"/>
              <a:t>el éxito del proyecto y </a:t>
            </a:r>
            <a:r>
              <a:rPr lang="es-ES" i="1" dirty="0" smtClean="0"/>
              <a:t>estar dispuestas </a:t>
            </a:r>
            <a:r>
              <a:rPr lang="es-ES" i="1" dirty="0"/>
              <a:t>a dar su opinión</a:t>
            </a:r>
            <a:r>
              <a:rPr lang="en-US" altLang="ja-JP" i="1" dirty="0" smtClean="0">
                <a:solidFill>
                  <a:srgbClr val="000000"/>
                </a:solidFill>
                <a:cs typeface="Arial" pitchFamily="34" charset="0"/>
              </a:rPr>
              <a:t>.</a:t>
            </a:r>
            <a:r>
              <a:rPr lang="en-US" altLang="en-US" i="1" dirty="0" smtClean="0">
                <a:solidFill>
                  <a:srgbClr val="000000"/>
                </a:solidFill>
                <a:cs typeface="Arial" pitchFamily="34" charset="0"/>
              </a:rPr>
              <a:t>”</a:t>
            </a:r>
            <a:br>
              <a:rPr lang="en-US" altLang="en-US" i="1" dirty="0" smtClean="0">
                <a:solidFill>
                  <a:srgbClr val="000000"/>
                </a:solidFill>
                <a:cs typeface="Arial" pitchFamily="34" charset="0"/>
              </a:rPr>
            </a:br>
            <a:r>
              <a:rPr lang="it-IT" b="1" dirty="0">
                <a:solidFill>
                  <a:srgbClr val="008080"/>
                </a:solidFill>
              </a:rPr>
              <a:t>Sergey Zacepin, CIO, Transtelecom, Russia</a:t>
            </a:r>
            <a:r>
              <a:rPr lang="en-US" altLang="en-US" i="1" dirty="0" smtClean="0">
                <a:solidFill>
                  <a:srgbClr val="000000"/>
                </a:solidFill>
                <a:cs typeface="Arial" pitchFamily="34" charset="0"/>
              </a:rPr>
              <a:t/>
            </a:r>
            <a:br>
              <a:rPr lang="en-US" altLang="en-US" i="1" dirty="0" smtClean="0">
                <a:solidFill>
                  <a:srgbClr val="000000"/>
                </a:solidFill>
                <a:cs typeface="Arial" pitchFamily="34" charset="0"/>
              </a:rPr>
            </a:br>
            <a:endParaRPr lang="en-NZ" altLang="ja-JP" i="1" dirty="0">
              <a:solidFill>
                <a:srgbClr val="000000"/>
              </a:solidFill>
              <a:cs typeface="Arial" pitchFamily="34" charset="0"/>
            </a:endParaRPr>
          </a:p>
          <a:p>
            <a:r>
              <a:rPr lang="en-NZ" altLang="en-US" i="1" dirty="0" smtClean="0">
                <a:solidFill>
                  <a:srgbClr val="000000"/>
                </a:solidFill>
                <a:cs typeface="Arial" pitchFamily="34" charset="0"/>
              </a:rPr>
              <a:t>“</a:t>
            </a:r>
            <a:r>
              <a:rPr lang="es-ES" i="1" dirty="0"/>
              <a:t>Hay que evitar las jergas y </a:t>
            </a:r>
            <a:r>
              <a:rPr lang="es-ES" i="1" dirty="0" smtClean="0"/>
              <a:t>los </a:t>
            </a:r>
            <a:r>
              <a:rPr lang="en-US" i="1" dirty="0" err="1" smtClean="0"/>
              <a:t>términos</a:t>
            </a:r>
            <a:r>
              <a:rPr lang="en-US" i="1" dirty="0" smtClean="0"/>
              <a:t> </a:t>
            </a:r>
            <a:r>
              <a:rPr lang="en-US" i="1" dirty="0" err="1"/>
              <a:t>técnicos</a:t>
            </a:r>
            <a:r>
              <a:rPr lang="en-US" i="1" dirty="0"/>
              <a:t> y </a:t>
            </a:r>
            <a:r>
              <a:rPr lang="en-US" i="1" dirty="0" err="1" smtClean="0"/>
              <a:t>adoptar</a:t>
            </a:r>
            <a:r>
              <a:rPr lang="en-US" i="1" dirty="0" smtClean="0"/>
              <a:t> </a:t>
            </a:r>
            <a:r>
              <a:rPr lang="en-US" i="1" dirty="0" err="1" smtClean="0"/>
              <a:t>una</a:t>
            </a:r>
            <a:r>
              <a:rPr lang="en-US" i="1" dirty="0" smtClean="0"/>
              <a:t> </a:t>
            </a:r>
            <a:r>
              <a:rPr lang="en-US" i="1" dirty="0" err="1"/>
              <a:t>actitud</a:t>
            </a:r>
            <a:r>
              <a:rPr lang="en-US" i="1" dirty="0"/>
              <a:t> </a:t>
            </a:r>
            <a:r>
              <a:rPr lang="en-US" i="1" dirty="0" err="1"/>
              <a:t>resolutiva</a:t>
            </a:r>
            <a:r>
              <a:rPr lang="en-US" altLang="ja-JP" i="1" dirty="0" smtClean="0">
                <a:solidFill>
                  <a:srgbClr val="000000"/>
                </a:solidFill>
                <a:cs typeface="Arial" pitchFamily="34" charset="0"/>
              </a:rPr>
              <a:t>.</a:t>
            </a:r>
            <a:r>
              <a:rPr lang="en-US" altLang="en-US" i="1" dirty="0" smtClean="0">
                <a:solidFill>
                  <a:srgbClr val="000000"/>
                </a:solidFill>
                <a:cs typeface="Arial" pitchFamily="34" charset="0"/>
              </a:rPr>
              <a:t>” </a:t>
            </a:r>
            <a:br>
              <a:rPr lang="en-US" altLang="en-US" i="1" dirty="0" smtClean="0">
                <a:solidFill>
                  <a:srgbClr val="000000"/>
                </a:solidFill>
                <a:cs typeface="Arial" pitchFamily="34" charset="0"/>
              </a:rPr>
            </a:br>
            <a:r>
              <a:rPr lang="en-US" b="1" dirty="0" smtClean="0">
                <a:solidFill>
                  <a:srgbClr val="008080"/>
                </a:solidFill>
              </a:rPr>
              <a:t>Scott </a:t>
            </a:r>
            <a:r>
              <a:rPr lang="en-US" b="1" dirty="0">
                <a:solidFill>
                  <a:srgbClr val="008080"/>
                </a:solidFill>
              </a:rPr>
              <a:t>Blake, CIO, Bangor Savings Bank, United States</a:t>
            </a:r>
            <a:r>
              <a:rPr lang="en-US" altLang="en-US" i="1" dirty="0" smtClean="0">
                <a:solidFill>
                  <a:srgbClr val="000000"/>
                </a:solidFill>
                <a:cs typeface="Arial" pitchFamily="34" charset="0"/>
              </a:rPr>
              <a:t/>
            </a:r>
            <a:br>
              <a:rPr lang="en-US" altLang="en-US" i="1" dirty="0" smtClean="0">
                <a:solidFill>
                  <a:srgbClr val="000000"/>
                </a:solidFill>
                <a:cs typeface="Arial" pitchFamily="34" charset="0"/>
              </a:rPr>
            </a:br>
            <a:endParaRPr lang="en-US" altLang="en-US" i="1" dirty="0" smtClean="0">
              <a:solidFill>
                <a:srgbClr val="000000"/>
              </a:solidFill>
              <a:cs typeface="Arial" pitchFamily="34" charset="0"/>
            </a:endParaRPr>
          </a:p>
          <a:p>
            <a:r>
              <a:rPr lang="en-NZ" altLang="en-US" i="1" dirty="0" smtClean="0">
                <a:solidFill>
                  <a:srgbClr val="000000"/>
                </a:solidFill>
                <a:cs typeface="Arial" pitchFamily="34" charset="0"/>
              </a:rPr>
              <a:t>“</a:t>
            </a:r>
            <a:r>
              <a:rPr lang="en-US" i="1" dirty="0" err="1"/>
              <a:t>Estamos</a:t>
            </a:r>
            <a:r>
              <a:rPr lang="en-US" i="1" dirty="0"/>
              <a:t> </a:t>
            </a:r>
            <a:r>
              <a:rPr lang="en-US" i="1" dirty="0" err="1"/>
              <a:t>digitalizando</a:t>
            </a:r>
            <a:r>
              <a:rPr lang="en-US" i="1" dirty="0"/>
              <a:t> </a:t>
            </a:r>
            <a:r>
              <a:rPr lang="en-US" i="1" dirty="0" err="1" smtClean="0"/>
              <a:t>nuestra</a:t>
            </a:r>
            <a:r>
              <a:rPr lang="en-US" i="1" dirty="0" smtClean="0"/>
              <a:t> </a:t>
            </a:r>
            <a:r>
              <a:rPr lang="es-ES" i="1" dirty="0" smtClean="0"/>
              <a:t>relación </a:t>
            </a:r>
            <a:r>
              <a:rPr lang="es-ES" i="1" dirty="0"/>
              <a:t>con consumidores, B2B </a:t>
            </a:r>
            <a:r>
              <a:rPr lang="es-ES" i="1" dirty="0" smtClean="0"/>
              <a:t>y </a:t>
            </a:r>
            <a:r>
              <a:rPr lang="en-US" i="1" dirty="0" err="1" smtClean="0"/>
              <a:t>colaboradores</a:t>
            </a:r>
            <a:r>
              <a:rPr lang="en-US" altLang="ja-JP" i="1" dirty="0" smtClean="0">
                <a:solidFill>
                  <a:srgbClr val="000000"/>
                </a:solidFill>
                <a:cs typeface="Arial" pitchFamily="34" charset="0"/>
              </a:rPr>
              <a:t>.”</a:t>
            </a:r>
            <a:br>
              <a:rPr lang="en-US" altLang="ja-JP" i="1" dirty="0" smtClean="0">
                <a:solidFill>
                  <a:srgbClr val="000000"/>
                </a:solidFill>
                <a:cs typeface="Arial" pitchFamily="34" charset="0"/>
              </a:rPr>
            </a:br>
            <a:r>
              <a:rPr lang="en-US" b="1" dirty="0">
                <a:solidFill>
                  <a:srgbClr val="008080"/>
                </a:solidFill>
              </a:rPr>
              <a:t>Tom Gill, CIO, Plantronics, United </a:t>
            </a:r>
            <a:r>
              <a:rPr lang="en-US" b="1" dirty="0" smtClean="0">
                <a:solidFill>
                  <a:srgbClr val="008080"/>
                </a:solidFill>
              </a:rPr>
              <a:t>States</a:t>
            </a:r>
            <a:endParaRPr lang="en-US" dirty="0"/>
          </a:p>
        </p:txBody>
      </p:sp>
      <p:sp>
        <p:nvSpPr>
          <p:cNvPr id="4" name="Slide Number Placeholder 3"/>
          <p:cNvSpPr>
            <a:spLocks noGrp="1"/>
          </p:cNvSpPr>
          <p:nvPr>
            <p:ph type="sldNum" sz="quarter" idx="10"/>
          </p:nvPr>
        </p:nvSpPr>
        <p:spPr/>
        <p:txBody>
          <a:bodyPr/>
          <a:lstStyle/>
          <a:p>
            <a:pPr>
              <a:defRPr/>
            </a:pPr>
            <a:fld id="{16EFC057-EC64-4204-9F29-CBE372BA6264}" type="slidenum">
              <a:rPr lang="en-US" altLang="en-US" smtClean="0"/>
              <a:pPr>
                <a:defRPr/>
              </a:pPr>
              <a:t>24</a:t>
            </a:fld>
            <a:endParaRPr lang="en-US" altLang="en-US" dirty="0"/>
          </a:p>
        </p:txBody>
      </p:sp>
    </p:spTree>
    <p:extLst>
      <p:ext uri="{BB962C8B-B14F-4D97-AF65-F5344CB8AC3E}">
        <p14:creationId xmlns:p14="http://schemas.microsoft.com/office/powerpoint/2010/main" val="30433537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dirty="0" smtClean="0"/>
              <a:t>El cliente con mas poder</a:t>
            </a:r>
            <a:endParaRPr lang="en-US" dirty="0"/>
          </a:p>
        </p:txBody>
      </p:sp>
      <p:sp>
        <p:nvSpPr>
          <p:cNvPr id="3" name="Marcador de contenido 2"/>
          <p:cNvSpPr>
            <a:spLocks noGrp="1"/>
          </p:cNvSpPr>
          <p:nvPr>
            <p:ph idx="1"/>
          </p:nvPr>
        </p:nvSpPr>
        <p:spPr/>
        <p:txBody>
          <a:bodyPr/>
          <a:lstStyle/>
          <a:p>
            <a:r>
              <a:rPr lang="es-UY" sz="2000" dirty="0" smtClean="0"/>
              <a:t>Poder de cambiar o irse a su competidor – A un </a:t>
            </a:r>
            <a:r>
              <a:rPr lang="es-UY" sz="2000" dirty="0" err="1" smtClean="0"/>
              <a:t>click</a:t>
            </a:r>
            <a:r>
              <a:rPr lang="es-UY" sz="2000" dirty="0" smtClean="0"/>
              <a:t> de distancia</a:t>
            </a:r>
          </a:p>
          <a:p>
            <a:r>
              <a:rPr lang="es-UY" sz="2000" dirty="0" smtClean="0"/>
              <a:t>Poder de compartir buenas y malas experiencias – Todo puede aparecer en las redes sociales.</a:t>
            </a:r>
          </a:p>
          <a:p>
            <a:r>
              <a:rPr lang="es-UY" sz="2000" dirty="0" smtClean="0"/>
              <a:t>Poder que se deriva de mas y mejor información – La información (toda o casi toda) está disponible a cualquiera</a:t>
            </a:r>
            <a:endParaRPr lang="en-US" sz="2000" dirty="0"/>
          </a:p>
        </p:txBody>
      </p:sp>
      <p:sp>
        <p:nvSpPr>
          <p:cNvPr id="4" name="Marcador de número de diapositiva 3"/>
          <p:cNvSpPr>
            <a:spLocks noGrp="1"/>
          </p:cNvSpPr>
          <p:nvPr>
            <p:ph type="sldNum" sz="quarter" idx="10"/>
          </p:nvPr>
        </p:nvSpPr>
        <p:spPr/>
        <p:txBody>
          <a:bodyPr/>
          <a:lstStyle/>
          <a:p>
            <a:pPr>
              <a:defRPr/>
            </a:pPr>
            <a:fld id="{16EFC057-EC64-4204-9F29-CBE372BA6264}" type="slidenum">
              <a:rPr lang="en-US" altLang="en-US" smtClean="0"/>
              <a:pPr>
                <a:defRPr/>
              </a:pPr>
              <a:t>25</a:t>
            </a:fld>
            <a:endParaRPr lang="en-US" altLang="en-US" dirty="0"/>
          </a:p>
        </p:txBody>
      </p:sp>
    </p:spTree>
    <p:extLst>
      <p:ext uri="{BB962C8B-B14F-4D97-AF65-F5344CB8AC3E}">
        <p14:creationId xmlns:p14="http://schemas.microsoft.com/office/powerpoint/2010/main" val="8058321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16EFC057-EC64-4204-9F29-CBE372BA6264}" type="slidenum">
              <a:rPr lang="en-US" altLang="en-US" smtClean="0"/>
              <a:pPr>
                <a:defRPr/>
              </a:pPr>
              <a:t>26</a:t>
            </a:fld>
            <a:endParaRPr lang="en-US" altLang="en-US" dirty="0"/>
          </a:p>
        </p:txBody>
      </p:sp>
      <p:sp>
        <p:nvSpPr>
          <p:cNvPr id="5" name="Rectangle 4"/>
          <p:cNvSpPr/>
          <p:nvPr/>
        </p:nvSpPr>
        <p:spPr>
          <a:xfrm>
            <a:off x="3210088" y="2967335"/>
            <a:ext cx="2723824"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Gracias</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28531302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Group 31"/>
          <p:cNvGrpSpPr/>
          <p:nvPr/>
        </p:nvGrpSpPr>
        <p:grpSpPr>
          <a:xfrm>
            <a:off x="1231900" y="1878339"/>
            <a:ext cx="6764076" cy="4091446"/>
            <a:chOff x="1231900" y="1878339"/>
            <a:chExt cx="6764076" cy="4091446"/>
          </a:xfrm>
        </p:grpSpPr>
        <p:sp>
          <p:nvSpPr>
            <p:cNvPr id="737" name="Donut 736"/>
            <p:cNvSpPr/>
            <p:nvPr/>
          </p:nvSpPr>
          <p:spPr bwMode="auto">
            <a:xfrm>
              <a:off x="4189824" y="5349006"/>
              <a:ext cx="362545" cy="362545"/>
            </a:xfrm>
            <a:prstGeom prst="donut">
              <a:avLst/>
            </a:prstGeom>
            <a:solidFill>
              <a:srgbClr val="009750"/>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114300" indent="-114300" algn="ctr">
                <a:spcBef>
                  <a:spcPct val="0"/>
                </a:spcBef>
                <a:buFont typeface="Wingdings" pitchFamily="2" charset="2"/>
                <a:buChar char="§"/>
              </a:pPr>
              <a:endParaRPr lang="en-US" dirty="0" smtClean="0">
                <a:solidFill>
                  <a:prstClr val="black"/>
                </a:solidFill>
              </a:endParaRPr>
            </a:p>
          </p:txBody>
        </p:sp>
        <p:sp>
          <p:nvSpPr>
            <p:cNvPr id="738" name="Donut 737"/>
            <p:cNvSpPr/>
            <p:nvPr/>
          </p:nvSpPr>
          <p:spPr bwMode="auto">
            <a:xfrm>
              <a:off x="5802808" y="5477235"/>
              <a:ext cx="362545" cy="362545"/>
            </a:xfrm>
            <a:prstGeom prst="donut">
              <a:avLst/>
            </a:prstGeom>
            <a:solidFill>
              <a:srgbClr val="8CC640"/>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114300" indent="-114300" algn="ctr">
                <a:spcBef>
                  <a:spcPct val="0"/>
                </a:spcBef>
                <a:buFont typeface="Wingdings" pitchFamily="2" charset="2"/>
                <a:buChar char="§"/>
              </a:pPr>
              <a:endParaRPr lang="en-US" dirty="0" smtClean="0">
                <a:solidFill>
                  <a:prstClr val="black"/>
                </a:solidFill>
              </a:endParaRPr>
            </a:p>
          </p:txBody>
        </p:sp>
        <p:sp>
          <p:nvSpPr>
            <p:cNvPr id="735" name="Donut 734"/>
            <p:cNvSpPr/>
            <p:nvPr/>
          </p:nvSpPr>
          <p:spPr bwMode="auto">
            <a:xfrm>
              <a:off x="2194918" y="2005349"/>
              <a:ext cx="362545" cy="362545"/>
            </a:xfrm>
            <a:prstGeom prst="donut">
              <a:avLst/>
            </a:prstGeom>
            <a:solidFill>
              <a:srgbClr val="30B2F4"/>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114300" indent="-114300" algn="ctr">
                <a:spcBef>
                  <a:spcPct val="0"/>
                </a:spcBef>
                <a:buFont typeface="Wingdings" pitchFamily="2" charset="2"/>
                <a:buChar char="§"/>
              </a:pPr>
              <a:endParaRPr lang="en-US" dirty="0" smtClean="0">
                <a:solidFill>
                  <a:prstClr val="black"/>
                </a:solidFill>
              </a:endParaRPr>
            </a:p>
          </p:txBody>
        </p:sp>
        <p:sp>
          <p:nvSpPr>
            <p:cNvPr id="733" name="Donut 732"/>
            <p:cNvSpPr/>
            <p:nvPr/>
          </p:nvSpPr>
          <p:spPr bwMode="auto">
            <a:xfrm>
              <a:off x="4244095" y="2311405"/>
              <a:ext cx="362545" cy="362545"/>
            </a:xfrm>
            <a:prstGeom prst="donut">
              <a:avLst/>
            </a:prstGeom>
            <a:solidFill>
              <a:srgbClr val="004F7C"/>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114300" indent="-114300" algn="ctr">
                <a:spcBef>
                  <a:spcPct val="0"/>
                </a:spcBef>
                <a:buFont typeface="Wingdings" pitchFamily="2" charset="2"/>
                <a:buChar char="§"/>
              </a:pPr>
              <a:endParaRPr lang="en-US" dirty="0" smtClean="0">
                <a:solidFill>
                  <a:prstClr val="black"/>
                </a:solidFill>
              </a:endParaRPr>
            </a:p>
          </p:txBody>
        </p:sp>
        <p:sp>
          <p:nvSpPr>
            <p:cNvPr id="732" name="Donut 731"/>
            <p:cNvSpPr/>
            <p:nvPr/>
          </p:nvSpPr>
          <p:spPr bwMode="auto">
            <a:xfrm>
              <a:off x="5510982" y="2262524"/>
              <a:ext cx="362545" cy="362545"/>
            </a:xfrm>
            <a:prstGeom prst="donut">
              <a:avLst/>
            </a:prstGeom>
            <a:solidFill>
              <a:srgbClr val="00A7A0"/>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114300" indent="-114300" algn="ctr">
                <a:spcBef>
                  <a:spcPct val="0"/>
                </a:spcBef>
                <a:buFont typeface="Wingdings" pitchFamily="2" charset="2"/>
                <a:buChar char="§"/>
              </a:pPr>
              <a:endParaRPr lang="en-US" dirty="0" smtClean="0">
                <a:solidFill>
                  <a:prstClr val="black"/>
                </a:solidFill>
              </a:endParaRPr>
            </a:p>
          </p:txBody>
        </p:sp>
        <p:grpSp>
          <p:nvGrpSpPr>
            <p:cNvPr id="2056" name="Group 6"/>
            <p:cNvGrpSpPr>
              <a:grpSpLocks/>
            </p:cNvGrpSpPr>
            <p:nvPr/>
          </p:nvGrpSpPr>
          <p:grpSpPr bwMode="auto">
            <a:xfrm>
              <a:off x="1231900" y="3137535"/>
              <a:ext cx="2211388" cy="1473200"/>
              <a:chOff x="461" y="1526"/>
              <a:chExt cx="1393" cy="1334"/>
            </a:xfrm>
          </p:grpSpPr>
          <p:sp>
            <p:nvSpPr>
              <p:cNvPr id="2247" name="Freeform 145"/>
              <p:cNvSpPr>
                <a:spLocks/>
              </p:cNvSpPr>
              <p:nvPr/>
            </p:nvSpPr>
            <p:spPr bwMode="gray">
              <a:xfrm>
                <a:off x="1615" y="2814"/>
                <a:ext cx="8" cy="5"/>
              </a:xfrm>
              <a:custGeom>
                <a:avLst/>
                <a:gdLst>
                  <a:gd name="T0" fmla="*/ 0 w 6"/>
                  <a:gd name="T1" fmla="*/ 2147483647 h 4"/>
                  <a:gd name="T2" fmla="*/ 2147483647 w 6"/>
                  <a:gd name="T3" fmla="*/ 0 h 4"/>
                  <a:gd name="T4" fmla="*/ 2147483647 w 6"/>
                  <a:gd name="T5" fmla="*/ 2147483647 h 4"/>
                  <a:gd name="T6" fmla="*/ 2147483647 w 6"/>
                  <a:gd name="T7" fmla="*/ 2147483647 h 4"/>
                  <a:gd name="T8" fmla="*/ 0 w 6"/>
                  <a:gd name="T9" fmla="*/ 2147483647 h 4"/>
                  <a:gd name="T10" fmla="*/ 0 60000 65536"/>
                  <a:gd name="T11" fmla="*/ 0 60000 65536"/>
                  <a:gd name="T12" fmla="*/ 0 60000 65536"/>
                  <a:gd name="T13" fmla="*/ 0 60000 65536"/>
                  <a:gd name="T14" fmla="*/ 0 60000 65536"/>
                  <a:gd name="T15" fmla="*/ 0 w 6"/>
                  <a:gd name="T16" fmla="*/ 0 h 4"/>
                  <a:gd name="T17" fmla="*/ 6 w 6"/>
                  <a:gd name="T18" fmla="*/ 4 h 4"/>
                </a:gdLst>
                <a:ahLst/>
                <a:cxnLst>
                  <a:cxn ang="T10">
                    <a:pos x="T0" y="T1"/>
                  </a:cxn>
                  <a:cxn ang="T11">
                    <a:pos x="T2" y="T3"/>
                  </a:cxn>
                  <a:cxn ang="T12">
                    <a:pos x="T4" y="T5"/>
                  </a:cxn>
                  <a:cxn ang="T13">
                    <a:pos x="T6" y="T7"/>
                  </a:cxn>
                  <a:cxn ang="T14">
                    <a:pos x="T8" y="T9"/>
                  </a:cxn>
                </a:cxnLst>
                <a:rect l="T15" t="T16" r="T17" b="T18"/>
                <a:pathLst>
                  <a:path w="6" h="4">
                    <a:moveTo>
                      <a:pt x="0" y="3"/>
                    </a:moveTo>
                    <a:lnTo>
                      <a:pt x="4" y="0"/>
                    </a:lnTo>
                    <a:lnTo>
                      <a:pt x="6" y="2"/>
                    </a:lnTo>
                    <a:lnTo>
                      <a:pt x="4" y="4"/>
                    </a:lnTo>
                    <a:lnTo>
                      <a:pt x="0" y="3"/>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48" name="Freeform 148"/>
              <p:cNvSpPr>
                <a:spLocks/>
              </p:cNvSpPr>
              <p:nvPr/>
            </p:nvSpPr>
            <p:spPr bwMode="gray">
              <a:xfrm>
                <a:off x="1691" y="2848"/>
                <a:ext cx="14" cy="7"/>
              </a:xfrm>
              <a:custGeom>
                <a:avLst/>
                <a:gdLst>
                  <a:gd name="T0" fmla="*/ 0 w 12"/>
                  <a:gd name="T1" fmla="*/ 2147483647 h 5"/>
                  <a:gd name="T2" fmla="*/ 2147483647 w 12"/>
                  <a:gd name="T3" fmla="*/ 0 h 5"/>
                  <a:gd name="T4" fmla="*/ 2147483647 w 12"/>
                  <a:gd name="T5" fmla="*/ 2147483647 h 5"/>
                  <a:gd name="T6" fmla="*/ 2147483647 w 12"/>
                  <a:gd name="T7" fmla="*/ 2147483647 h 5"/>
                  <a:gd name="T8" fmla="*/ 2147483647 w 12"/>
                  <a:gd name="T9" fmla="*/ 2147483647 h 5"/>
                  <a:gd name="T10" fmla="*/ 0 w 12"/>
                  <a:gd name="T11" fmla="*/ 2147483647 h 5"/>
                  <a:gd name="T12" fmla="*/ 0 w 12"/>
                  <a:gd name="T13" fmla="*/ 2147483647 h 5"/>
                  <a:gd name="T14" fmla="*/ 0 60000 65536"/>
                  <a:gd name="T15" fmla="*/ 0 60000 65536"/>
                  <a:gd name="T16" fmla="*/ 0 60000 65536"/>
                  <a:gd name="T17" fmla="*/ 0 60000 65536"/>
                  <a:gd name="T18" fmla="*/ 0 60000 65536"/>
                  <a:gd name="T19" fmla="*/ 0 60000 65536"/>
                  <a:gd name="T20" fmla="*/ 0 60000 65536"/>
                  <a:gd name="T21" fmla="*/ 0 w 12"/>
                  <a:gd name="T22" fmla="*/ 0 h 5"/>
                  <a:gd name="T23" fmla="*/ 12 w 12"/>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 h="5">
                    <a:moveTo>
                      <a:pt x="0" y="2"/>
                    </a:moveTo>
                    <a:lnTo>
                      <a:pt x="1" y="0"/>
                    </a:lnTo>
                    <a:lnTo>
                      <a:pt x="11" y="1"/>
                    </a:lnTo>
                    <a:lnTo>
                      <a:pt x="12" y="3"/>
                    </a:lnTo>
                    <a:lnTo>
                      <a:pt x="11" y="5"/>
                    </a:lnTo>
                    <a:lnTo>
                      <a:pt x="0" y="5"/>
                    </a:lnTo>
                    <a:lnTo>
                      <a:pt x="0" y="2"/>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49" name="Freeform 165"/>
              <p:cNvSpPr>
                <a:spLocks/>
              </p:cNvSpPr>
              <p:nvPr/>
            </p:nvSpPr>
            <p:spPr bwMode="gray">
              <a:xfrm>
                <a:off x="1501" y="2787"/>
                <a:ext cx="107" cy="44"/>
              </a:xfrm>
              <a:custGeom>
                <a:avLst/>
                <a:gdLst>
                  <a:gd name="T0" fmla="*/ 2147483647 w 87"/>
                  <a:gd name="T1" fmla="*/ 2147483647 h 36"/>
                  <a:gd name="T2" fmla="*/ 2147483647 w 87"/>
                  <a:gd name="T3" fmla="*/ 0 h 36"/>
                  <a:gd name="T4" fmla="*/ 2147483647 w 87"/>
                  <a:gd name="T5" fmla="*/ 0 h 36"/>
                  <a:gd name="T6" fmla="*/ 2147483647 w 87"/>
                  <a:gd name="T7" fmla="*/ 0 h 36"/>
                  <a:gd name="T8" fmla="*/ 2147483647 w 87"/>
                  <a:gd name="T9" fmla="*/ 2147483647 h 36"/>
                  <a:gd name="T10" fmla="*/ 2147483647 w 87"/>
                  <a:gd name="T11" fmla="*/ 2147483647 h 36"/>
                  <a:gd name="T12" fmla="*/ 2147483647 w 87"/>
                  <a:gd name="T13" fmla="*/ 2147483647 h 36"/>
                  <a:gd name="T14" fmla="*/ 2147483647 w 87"/>
                  <a:gd name="T15" fmla="*/ 2147483647 h 36"/>
                  <a:gd name="T16" fmla="*/ 2147483647 w 87"/>
                  <a:gd name="T17" fmla="*/ 2147483647 h 36"/>
                  <a:gd name="T18" fmla="*/ 2147483647 w 87"/>
                  <a:gd name="T19" fmla="*/ 2147483647 h 36"/>
                  <a:gd name="T20" fmla="*/ 2147483647 w 87"/>
                  <a:gd name="T21" fmla="*/ 2147483647 h 36"/>
                  <a:gd name="T22" fmla="*/ 2147483647 w 87"/>
                  <a:gd name="T23" fmla="*/ 2147483647 h 36"/>
                  <a:gd name="T24" fmla="*/ 2147483647 w 87"/>
                  <a:gd name="T25" fmla="*/ 2147483647 h 36"/>
                  <a:gd name="T26" fmla="*/ 2147483647 w 87"/>
                  <a:gd name="T27" fmla="*/ 2147483647 h 36"/>
                  <a:gd name="T28" fmla="*/ 2147483647 w 87"/>
                  <a:gd name="T29" fmla="*/ 2147483647 h 36"/>
                  <a:gd name="T30" fmla="*/ 2147483647 w 87"/>
                  <a:gd name="T31" fmla="*/ 2147483647 h 36"/>
                  <a:gd name="T32" fmla="*/ 2147483647 w 87"/>
                  <a:gd name="T33" fmla="*/ 2147483647 h 36"/>
                  <a:gd name="T34" fmla="*/ 2147483647 w 87"/>
                  <a:gd name="T35" fmla="*/ 2147483647 h 36"/>
                  <a:gd name="T36" fmla="*/ 2147483647 w 87"/>
                  <a:gd name="T37" fmla="*/ 2147483647 h 36"/>
                  <a:gd name="T38" fmla="*/ 2147483647 w 87"/>
                  <a:gd name="T39" fmla="*/ 2147483647 h 36"/>
                  <a:gd name="T40" fmla="*/ 2147483647 w 87"/>
                  <a:gd name="T41" fmla="*/ 2147483647 h 36"/>
                  <a:gd name="T42" fmla="*/ 2147483647 w 87"/>
                  <a:gd name="T43" fmla="*/ 2147483647 h 36"/>
                  <a:gd name="T44" fmla="*/ 2147483647 w 87"/>
                  <a:gd name="T45" fmla="*/ 2147483647 h 36"/>
                  <a:gd name="T46" fmla="*/ 2147483647 w 87"/>
                  <a:gd name="T47" fmla="*/ 2147483647 h 36"/>
                  <a:gd name="T48" fmla="*/ 2147483647 w 87"/>
                  <a:gd name="T49" fmla="*/ 2147483647 h 36"/>
                  <a:gd name="T50" fmla="*/ 2147483647 w 87"/>
                  <a:gd name="T51" fmla="*/ 2147483647 h 36"/>
                  <a:gd name="T52" fmla="*/ 2147483647 w 87"/>
                  <a:gd name="T53" fmla="*/ 2147483647 h 36"/>
                  <a:gd name="T54" fmla="*/ 2147483647 w 87"/>
                  <a:gd name="T55" fmla="*/ 2147483647 h 36"/>
                  <a:gd name="T56" fmla="*/ 2147483647 w 87"/>
                  <a:gd name="T57" fmla="*/ 2147483647 h 36"/>
                  <a:gd name="T58" fmla="*/ 2147483647 w 87"/>
                  <a:gd name="T59" fmla="*/ 2147483647 h 36"/>
                  <a:gd name="T60" fmla="*/ 0 w 87"/>
                  <a:gd name="T61" fmla="*/ 2147483647 h 36"/>
                  <a:gd name="T62" fmla="*/ 2147483647 w 87"/>
                  <a:gd name="T63" fmla="*/ 2147483647 h 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7"/>
                  <a:gd name="T97" fmla="*/ 0 h 36"/>
                  <a:gd name="T98" fmla="*/ 87 w 87"/>
                  <a:gd name="T99" fmla="*/ 36 h 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7" h="36">
                    <a:moveTo>
                      <a:pt x="1" y="5"/>
                    </a:moveTo>
                    <a:lnTo>
                      <a:pt x="9" y="0"/>
                    </a:lnTo>
                    <a:lnTo>
                      <a:pt x="15" y="0"/>
                    </a:lnTo>
                    <a:lnTo>
                      <a:pt x="21" y="0"/>
                    </a:lnTo>
                    <a:lnTo>
                      <a:pt x="34" y="1"/>
                    </a:lnTo>
                    <a:lnTo>
                      <a:pt x="40" y="4"/>
                    </a:lnTo>
                    <a:lnTo>
                      <a:pt x="42" y="8"/>
                    </a:lnTo>
                    <a:lnTo>
                      <a:pt x="49" y="8"/>
                    </a:lnTo>
                    <a:lnTo>
                      <a:pt x="64" y="18"/>
                    </a:lnTo>
                    <a:lnTo>
                      <a:pt x="67" y="22"/>
                    </a:lnTo>
                    <a:lnTo>
                      <a:pt x="70" y="22"/>
                    </a:lnTo>
                    <a:lnTo>
                      <a:pt x="76" y="27"/>
                    </a:lnTo>
                    <a:lnTo>
                      <a:pt x="85" y="28"/>
                    </a:lnTo>
                    <a:lnTo>
                      <a:pt x="87" y="32"/>
                    </a:lnTo>
                    <a:lnTo>
                      <a:pt x="74" y="34"/>
                    </a:lnTo>
                    <a:lnTo>
                      <a:pt x="70" y="33"/>
                    </a:lnTo>
                    <a:lnTo>
                      <a:pt x="59" y="36"/>
                    </a:lnTo>
                    <a:lnTo>
                      <a:pt x="56" y="34"/>
                    </a:lnTo>
                    <a:lnTo>
                      <a:pt x="56" y="31"/>
                    </a:lnTo>
                    <a:lnTo>
                      <a:pt x="60" y="27"/>
                    </a:lnTo>
                    <a:lnTo>
                      <a:pt x="58" y="25"/>
                    </a:lnTo>
                    <a:lnTo>
                      <a:pt x="52" y="24"/>
                    </a:lnTo>
                    <a:lnTo>
                      <a:pt x="45" y="18"/>
                    </a:lnTo>
                    <a:lnTo>
                      <a:pt x="37" y="15"/>
                    </a:lnTo>
                    <a:lnTo>
                      <a:pt x="34" y="11"/>
                    </a:lnTo>
                    <a:lnTo>
                      <a:pt x="27" y="11"/>
                    </a:lnTo>
                    <a:lnTo>
                      <a:pt x="20" y="6"/>
                    </a:lnTo>
                    <a:lnTo>
                      <a:pt x="20" y="4"/>
                    </a:lnTo>
                    <a:lnTo>
                      <a:pt x="13" y="4"/>
                    </a:lnTo>
                    <a:lnTo>
                      <a:pt x="6" y="10"/>
                    </a:lnTo>
                    <a:lnTo>
                      <a:pt x="0" y="9"/>
                    </a:lnTo>
                    <a:lnTo>
                      <a:pt x="1" y="5"/>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50" name="Freeform 166"/>
              <p:cNvSpPr>
                <a:spLocks/>
              </p:cNvSpPr>
              <p:nvPr/>
            </p:nvSpPr>
            <p:spPr bwMode="gray">
              <a:xfrm>
                <a:off x="1517" y="2797"/>
                <a:ext cx="3" cy="3"/>
              </a:xfrm>
              <a:custGeom>
                <a:avLst/>
                <a:gdLst>
                  <a:gd name="T0" fmla="*/ 0 w 2"/>
                  <a:gd name="T1" fmla="*/ 2147483647 h 3"/>
                  <a:gd name="T2" fmla="*/ 2147483647 w 2"/>
                  <a:gd name="T3" fmla="*/ 0 h 3"/>
                  <a:gd name="T4" fmla="*/ 2147483647 w 2"/>
                  <a:gd name="T5" fmla="*/ 2147483647 h 3"/>
                  <a:gd name="T6" fmla="*/ 0 w 2"/>
                  <a:gd name="T7" fmla="*/ 2147483647 h 3"/>
                  <a:gd name="T8" fmla="*/ 0 w 2"/>
                  <a:gd name="T9" fmla="*/ 2147483647 h 3"/>
                  <a:gd name="T10" fmla="*/ 0 60000 65536"/>
                  <a:gd name="T11" fmla="*/ 0 60000 65536"/>
                  <a:gd name="T12" fmla="*/ 0 60000 65536"/>
                  <a:gd name="T13" fmla="*/ 0 60000 65536"/>
                  <a:gd name="T14" fmla="*/ 0 60000 65536"/>
                  <a:gd name="T15" fmla="*/ 0 w 2"/>
                  <a:gd name="T16" fmla="*/ 0 h 3"/>
                  <a:gd name="T17" fmla="*/ 2 w 2"/>
                  <a:gd name="T18" fmla="*/ 3 h 3"/>
                </a:gdLst>
                <a:ahLst/>
                <a:cxnLst>
                  <a:cxn ang="T10">
                    <a:pos x="T0" y="T1"/>
                  </a:cxn>
                  <a:cxn ang="T11">
                    <a:pos x="T2" y="T3"/>
                  </a:cxn>
                  <a:cxn ang="T12">
                    <a:pos x="T4" y="T5"/>
                  </a:cxn>
                  <a:cxn ang="T13">
                    <a:pos x="T6" y="T7"/>
                  </a:cxn>
                  <a:cxn ang="T14">
                    <a:pos x="T8" y="T9"/>
                  </a:cxn>
                </a:cxnLst>
                <a:rect l="T15" t="T16" r="T17" b="T18"/>
                <a:pathLst>
                  <a:path w="2" h="3">
                    <a:moveTo>
                      <a:pt x="0" y="1"/>
                    </a:moveTo>
                    <a:lnTo>
                      <a:pt x="2" y="0"/>
                    </a:lnTo>
                    <a:lnTo>
                      <a:pt x="2" y="2"/>
                    </a:lnTo>
                    <a:lnTo>
                      <a:pt x="0" y="3"/>
                    </a:lnTo>
                    <a:lnTo>
                      <a:pt x="0" y="1"/>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51" name="Freeform 167"/>
              <p:cNvSpPr>
                <a:spLocks/>
              </p:cNvSpPr>
              <p:nvPr/>
            </p:nvSpPr>
            <p:spPr bwMode="gray">
              <a:xfrm>
                <a:off x="1565" y="2848"/>
                <a:ext cx="21" cy="12"/>
              </a:xfrm>
              <a:custGeom>
                <a:avLst/>
                <a:gdLst>
                  <a:gd name="T0" fmla="*/ 0 w 17"/>
                  <a:gd name="T1" fmla="*/ 2147483647 h 9"/>
                  <a:gd name="T2" fmla="*/ 2147483647 w 17"/>
                  <a:gd name="T3" fmla="*/ 0 h 9"/>
                  <a:gd name="T4" fmla="*/ 2147483647 w 17"/>
                  <a:gd name="T5" fmla="*/ 2147483647 h 9"/>
                  <a:gd name="T6" fmla="*/ 2147483647 w 17"/>
                  <a:gd name="T7" fmla="*/ 2147483647 h 9"/>
                  <a:gd name="T8" fmla="*/ 2147483647 w 17"/>
                  <a:gd name="T9" fmla="*/ 2147483647 h 9"/>
                  <a:gd name="T10" fmla="*/ 2147483647 w 17"/>
                  <a:gd name="T11" fmla="*/ 2147483647 h 9"/>
                  <a:gd name="T12" fmla="*/ 0 w 17"/>
                  <a:gd name="T13" fmla="*/ 2147483647 h 9"/>
                  <a:gd name="T14" fmla="*/ 0 60000 65536"/>
                  <a:gd name="T15" fmla="*/ 0 60000 65536"/>
                  <a:gd name="T16" fmla="*/ 0 60000 65536"/>
                  <a:gd name="T17" fmla="*/ 0 60000 65536"/>
                  <a:gd name="T18" fmla="*/ 0 60000 65536"/>
                  <a:gd name="T19" fmla="*/ 0 60000 65536"/>
                  <a:gd name="T20" fmla="*/ 0 60000 65536"/>
                  <a:gd name="T21" fmla="*/ 0 w 17"/>
                  <a:gd name="T22" fmla="*/ 0 h 9"/>
                  <a:gd name="T23" fmla="*/ 17 w 17"/>
                  <a:gd name="T24" fmla="*/ 9 h 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 h="9">
                    <a:moveTo>
                      <a:pt x="0" y="3"/>
                    </a:moveTo>
                    <a:lnTo>
                      <a:pt x="5" y="0"/>
                    </a:lnTo>
                    <a:lnTo>
                      <a:pt x="17" y="6"/>
                    </a:lnTo>
                    <a:lnTo>
                      <a:pt x="17" y="9"/>
                    </a:lnTo>
                    <a:lnTo>
                      <a:pt x="6" y="8"/>
                    </a:lnTo>
                    <a:lnTo>
                      <a:pt x="2" y="6"/>
                    </a:lnTo>
                    <a:lnTo>
                      <a:pt x="0" y="3"/>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52" name="Freeform 176"/>
              <p:cNvSpPr>
                <a:spLocks/>
              </p:cNvSpPr>
              <p:nvPr/>
            </p:nvSpPr>
            <p:spPr bwMode="gray">
              <a:xfrm>
                <a:off x="1608" y="2830"/>
                <a:ext cx="30" cy="25"/>
              </a:xfrm>
              <a:custGeom>
                <a:avLst/>
                <a:gdLst>
                  <a:gd name="T0" fmla="*/ 2147483647 w 24"/>
                  <a:gd name="T1" fmla="*/ 2147483647 h 20"/>
                  <a:gd name="T2" fmla="*/ 2147483647 w 24"/>
                  <a:gd name="T3" fmla="*/ 2147483647 h 20"/>
                  <a:gd name="T4" fmla="*/ 2147483647 w 24"/>
                  <a:gd name="T5" fmla="*/ 2147483647 h 20"/>
                  <a:gd name="T6" fmla="*/ 2147483647 w 24"/>
                  <a:gd name="T7" fmla="*/ 2147483647 h 20"/>
                  <a:gd name="T8" fmla="*/ 2147483647 w 24"/>
                  <a:gd name="T9" fmla="*/ 2147483647 h 20"/>
                  <a:gd name="T10" fmla="*/ 2147483647 w 24"/>
                  <a:gd name="T11" fmla="*/ 2147483647 h 20"/>
                  <a:gd name="T12" fmla="*/ 0 w 24"/>
                  <a:gd name="T13" fmla="*/ 2147483647 h 20"/>
                  <a:gd name="T14" fmla="*/ 0 w 24"/>
                  <a:gd name="T15" fmla="*/ 2147483647 h 20"/>
                  <a:gd name="T16" fmla="*/ 2147483647 w 24"/>
                  <a:gd name="T17" fmla="*/ 2147483647 h 20"/>
                  <a:gd name="T18" fmla="*/ 2147483647 w 24"/>
                  <a:gd name="T19" fmla="*/ 2147483647 h 20"/>
                  <a:gd name="T20" fmla="*/ 2147483647 w 24"/>
                  <a:gd name="T21" fmla="*/ 2147483647 h 20"/>
                  <a:gd name="T22" fmla="*/ 2147483647 w 24"/>
                  <a:gd name="T23" fmla="*/ 2147483647 h 20"/>
                  <a:gd name="T24" fmla="*/ 2147483647 w 24"/>
                  <a:gd name="T25" fmla="*/ 2147483647 h 20"/>
                  <a:gd name="T26" fmla="*/ 2147483647 w 24"/>
                  <a:gd name="T27" fmla="*/ 2147483647 h 20"/>
                  <a:gd name="T28" fmla="*/ 2147483647 w 24"/>
                  <a:gd name="T29" fmla="*/ 2147483647 h 20"/>
                  <a:gd name="T30" fmla="*/ 2147483647 w 24"/>
                  <a:gd name="T31" fmla="*/ 0 h 20"/>
                  <a:gd name="T32" fmla="*/ 2147483647 w 24"/>
                  <a:gd name="T33" fmla="*/ 2147483647 h 2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4"/>
                  <a:gd name="T52" fmla="*/ 0 h 20"/>
                  <a:gd name="T53" fmla="*/ 24 w 24"/>
                  <a:gd name="T54" fmla="*/ 20 h 2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4" h="20">
                    <a:moveTo>
                      <a:pt x="17" y="1"/>
                    </a:moveTo>
                    <a:lnTo>
                      <a:pt x="24" y="2"/>
                    </a:lnTo>
                    <a:lnTo>
                      <a:pt x="24" y="12"/>
                    </a:lnTo>
                    <a:lnTo>
                      <a:pt x="22" y="19"/>
                    </a:lnTo>
                    <a:lnTo>
                      <a:pt x="12" y="20"/>
                    </a:lnTo>
                    <a:lnTo>
                      <a:pt x="6" y="19"/>
                    </a:lnTo>
                    <a:lnTo>
                      <a:pt x="0" y="16"/>
                    </a:lnTo>
                    <a:lnTo>
                      <a:pt x="0" y="14"/>
                    </a:lnTo>
                    <a:lnTo>
                      <a:pt x="8" y="13"/>
                    </a:lnTo>
                    <a:lnTo>
                      <a:pt x="15" y="14"/>
                    </a:lnTo>
                    <a:lnTo>
                      <a:pt x="17" y="11"/>
                    </a:lnTo>
                    <a:lnTo>
                      <a:pt x="13" y="10"/>
                    </a:lnTo>
                    <a:lnTo>
                      <a:pt x="13" y="6"/>
                    </a:lnTo>
                    <a:lnTo>
                      <a:pt x="9" y="5"/>
                    </a:lnTo>
                    <a:lnTo>
                      <a:pt x="8" y="2"/>
                    </a:lnTo>
                    <a:lnTo>
                      <a:pt x="13" y="0"/>
                    </a:lnTo>
                    <a:lnTo>
                      <a:pt x="17" y="1"/>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53" name="Freeform 177"/>
              <p:cNvSpPr>
                <a:spLocks/>
              </p:cNvSpPr>
              <p:nvPr/>
            </p:nvSpPr>
            <p:spPr bwMode="gray">
              <a:xfrm>
                <a:off x="1635" y="2830"/>
                <a:ext cx="40" cy="29"/>
              </a:xfrm>
              <a:custGeom>
                <a:avLst/>
                <a:gdLst>
                  <a:gd name="T0" fmla="*/ 2147483647 w 32"/>
                  <a:gd name="T1" fmla="*/ 2147483647 h 23"/>
                  <a:gd name="T2" fmla="*/ 0 w 32"/>
                  <a:gd name="T3" fmla="*/ 2147483647 h 23"/>
                  <a:gd name="T4" fmla="*/ 2147483647 w 32"/>
                  <a:gd name="T5" fmla="*/ 2147483647 h 23"/>
                  <a:gd name="T6" fmla="*/ 2147483647 w 32"/>
                  <a:gd name="T7" fmla="*/ 2147483647 h 23"/>
                  <a:gd name="T8" fmla="*/ 2147483647 w 32"/>
                  <a:gd name="T9" fmla="*/ 0 h 23"/>
                  <a:gd name="T10" fmla="*/ 2147483647 w 32"/>
                  <a:gd name="T11" fmla="*/ 2147483647 h 23"/>
                  <a:gd name="T12" fmla="*/ 2147483647 w 32"/>
                  <a:gd name="T13" fmla="*/ 2147483647 h 23"/>
                  <a:gd name="T14" fmla="*/ 2147483647 w 32"/>
                  <a:gd name="T15" fmla="*/ 2147483647 h 23"/>
                  <a:gd name="T16" fmla="*/ 2147483647 w 32"/>
                  <a:gd name="T17" fmla="*/ 2147483647 h 23"/>
                  <a:gd name="T18" fmla="*/ 2147483647 w 32"/>
                  <a:gd name="T19" fmla="*/ 2147483647 h 23"/>
                  <a:gd name="T20" fmla="*/ 2147483647 w 32"/>
                  <a:gd name="T21" fmla="*/ 2147483647 h 23"/>
                  <a:gd name="T22" fmla="*/ 2147483647 w 32"/>
                  <a:gd name="T23" fmla="*/ 2147483647 h 23"/>
                  <a:gd name="T24" fmla="*/ 2147483647 w 32"/>
                  <a:gd name="T25" fmla="*/ 2147483647 h 23"/>
                  <a:gd name="T26" fmla="*/ 2147483647 w 32"/>
                  <a:gd name="T27" fmla="*/ 2147483647 h 23"/>
                  <a:gd name="T28" fmla="*/ 2147483647 w 32"/>
                  <a:gd name="T29" fmla="*/ 2147483647 h 23"/>
                  <a:gd name="T30" fmla="*/ 2147483647 w 32"/>
                  <a:gd name="T31" fmla="*/ 2147483647 h 23"/>
                  <a:gd name="T32" fmla="*/ 2147483647 w 32"/>
                  <a:gd name="T33" fmla="*/ 2147483647 h 2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2"/>
                  <a:gd name="T52" fmla="*/ 0 h 23"/>
                  <a:gd name="T53" fmla="*/ 32 w 32"/>
                  <a:gd name="T54" fmla="*/ 23 h 2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2" h="23">
                    <a:moveTo>
                      <a:pt x="1" y="22"/>
                    </a:moveTo>
                    <a:lnTo>
                      <a:pt x="0" y="19"/>
                    </a:lnTo>
                    <a:lnTo>
                      <a:pt x="2" y="12"/>
                    </a:lnTo>
                    <a:lnTo>
                      <a:pt x="2" y="2"/>
                    </a:lnTo>
                    <a:lnTo>
                      <a:pt x="3" y="0"/>
                    </a:lnTo>
                    <a:lnTo>
                      <a:pt x="12" y="1"/>
                    </a:lnTo>
                    <a:lnTo>
                      <a:pt x="20" y="7"/>
                    </a:lnTo>
                    <a:lnTo>
                      <a:pt x="26" y="7"/>
                    </a:lnTo>
                    <a:lnTo>
                      <a:pt x="31" y="13"/>
                    </a:lnTo>
                    <a:lnTo>
                      <a:pt x="32" y="16"/>
                    </a:lnTo>
                    <a:lnTo>
                      <a:pt x="29" y="19"/>
                    </a:lnTo>
                    <a:lnTo>
                      <a:pt x="25" y="17"/>
                    </a:lnTo>
                    <a:lnTo>
                      <a:pt x="18" y="17"/>
                    </a:lnTo>
                    <a:lnTo>
                      <a:pt x="10" y="16"/>
                    </a:lnTo>
                    <a:lnTo>
                      <a:pt x="9" y="19"/>
                    </a:lnTo>
                    <a:lnTo>
                      <a:pt x="3" y="23"/>
                    </a:lnTo>
                    <a:lnTo>
                      <a:pt x="1" y="22"/>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grpSp>
            <p:nvGrpSpPr>
              <p:cNvPr id="2254" name="Group 14"/>
              <p:cNvGrpSpPr>
                <a:grpSpLocks/>
              </p:cNvGrpSpPr>
              <p:nvPr/>
            </p:nvGrpSpPr>
            <p:grpSpPr bwMode="auto">
              <a:xfrm>
                <a:off x="461" y="1526"/>
                <a:ext cx="1393" cy="1238"/>
                <a:chOff x="461" y="1521"/>
                <a:chExt cx="1393" cy="1238"/>
              </a:xfrm>
            </p:grpSpPr>
            <p:sp>
              <p:nvSpPr>
                <p:cNvPr id="2255" name="Freeform 144"/>
                <p:cNvSpPr>
                  <a:spLocks/>
                </p:cNvSpPr>
                <p:nvPr/>
              </p:nvSpPr>
              <p:spPr bwMode="gray">
                <a:xfrm>
                  <a:off x="1037" y="2384"/>
                  <a:ext cx="654" cy="375"/>
                </a:xfrm>
                <a:custGeom>
                  <a:avLst/>
                  <a:gdLst>
                    <a:gd name="T0" fmla="*/ 2147483647 w 531"/>
                    <a:gd name="T1" fmla="*/ 2147483647 h 305"/>
                    <a:gd name="T2" fmla="*/ 2147483647 w 531"/>
                    <a:gd name="T3" fmla="*/ 2147483647 h 305"/>
                    <a:gd name="T4" fmla="*/ 2147483647 w 531"/>
                    <a:gd name="T5" fmla="*/ 2147483647 h 305"/>
                    <a:gd name="T6" fmla="*/ 2147483647 w 531"/>
                    <a:gd name="T7" fmla="*/ 2147483647 h 305"/>
                    <a:gd name="T8" fmla="*/ 2147483647 w 531"/>
                    <a:gd name="T9" fmla="*/ 2147483647 h 305"/>
                    <a:gd name="T10" fmla="*/ 2147483647 w 531"/>
                    <a:gd name="T11" fmla="*/ 2147483647 h 305"/>
                    <a:gd name="T12" fmla="*/ 2147483647 w 531"/>
                    <a:gd name="T13" fmla="*/ 2147483647 h 305"/>
                    <a:gd name="T14" fmla="*/ 2147483647 w 531"/>
                    <a:gd name="T15" fmla="*/ 2147483647 h 305"/>
                    <a:gd name="T16" fmla="*/ 2147483647 w 531"/>
                    <a:gd name="T17" fmla="*/ 2147483647 h 305"/>
                    <a:gd name="T18" fmla="*/ 2147483647 w 531"/>
                    <a:gd name="T19" fmla="*/ 2147483647 h 305"/>
                    <a:gd name="T20" fmla="*/ 2147483647 w 531"/>
                    <a:gd name="T21" fmla="*/ 2147483647 h 305"/>
                    <a:gd name="T22" fmla="*/ 2147483647 w 531"/>
                    <a:gd name="T23" fmla="*/ 2147483647 h 305"/>
                    <a:gd name="T24" fmla="*/ 2147483647 w 531"/>
                    <a:gd name="T25" fmla="*/ 2147483647 h 305"/>
                    <a:gd name="T26" fmla="*/ 2147483647 w 531"/>
                    <a:gd name="T27" fmla="*/ 2147483647 h 305"/>
                    <a:gd name="T28" fmla="*/ 2147483647 w 531"/>
                    <a:gd name="T29" fmla="*/ 2147483647 h 305"/>
                    <a:gd name="T30" fmla="*/ 2147483647 w 531"/>
                    <a:gd name="T31" fmla="*/ 2147483647 h 305"/>
                    <a:gd name="T32" fmla="*/ 2147483647 w 531"/>
                    <a:gd name="T33" fmla="*/ 2147483647 h 305"/>
                    <a:gd name="T34" fmla="*/ 2147483647 w 531"/>
                    <a:gd name="T35" fmla="*/ 2147483647 h 305"/>
                    <a:gd name="T36" fmla="*/ 2147483647 w 531"/>
                    <a:gd name="T37" fmla="*/ 2147483647 h 305"/>
                    <a:gd name="T38" fmla="*/ 2147483647 w 531"/>
                    <a:gd name="T39" fmla="*/ 2147483647 h 305"/>
                    <a:gd name="T40" fmla="*/ 2147483647 w 531"/>
                    <a:gd name="T41" fmla="*/ 2147483647 h 305"/>
                    <a:gd name="T42" fmla="*/ 2147483647 w 531"/>
                    <a:gd name="T43" fmla="*/ 2147483647 h 305"/>
                    <a:gd name="T44" fmla="*/ 2147483647 w 531"/>
                    <a:gd name="T45" fmla="*/ 2147483647 h 305"/>
                    <a:gd name="T46" fmla="*/ 2147483647 w 531"/>
                    <a:gd name="T47" fmla="*/ 2147483647 h 305"/>
                    <a:gd name="T48" fmla="*/ 2147483647 w 531"/>
                    <a:gd name="T49" fmla="*/ 2147483647 h 305"/>
                    <a:gd name="T50" fmla="*/ 2147483647 w 531"/>
                    <a:gd name="T51" fmla="*/ 2147483647 h 305"/>
                    <a:gd name="T52" fmla="*/ 2147483647 w 531"/>
                    <a:gd name="T53" fmla="*/ 2147483647 h 305"/>
                    <a:gd name="T54" fmla="*/ 2147483647 w 531"/>
                    <a:gd name="T55" fmla="*/ 2147483647 h 305"/>
                    <a:gd name="T56" fmla="*/ 2147483647 w 531"/>
                    <a:gd name="T57" fmla="*/ 2147483647 h 305"/>
                    <a:gd name="T58" fmla="*/ 2147483647 w 531"/>
                    <a:gd name="T59" fmla="*/ 2147483647 h 305"/>
                    <a:gd name="T60" fmla="*/ 2147483647 w 531"/>
                    <a:gd name="T61" fmla="*/ 2147483647 h 305"/>
                    <a:gd name="T62" fmla="*/ 2147483647 w 531"/>
                    <a:gd name="T63" fmla="*/ 2147483647 h 305"/>
                    <a:gd name="T64" fmla="*/ 2147483647 w 531"/>
                    <a:gd name="T65" fmla="*/ 2147483647 h 305"/>
                    <a:gd name="T66" fmla="*/ 2147483647 w 531"/>
                    <a:gd name="T67" fmla="*/ 2147483647 h 305"/>
                    <a:gd name="T68" fmla="*/ 2147483647 w 531"/>
                    <a:gd name="T69" fmla="*/ 2147483647 h 305"/>
                    <a:gd name="T70" fmla="*/ 2147483647 w 531"/>
                    <a:gd name="T71" fmla="*/ 2147483647 h 305"/>
                    <a:gd name="T72" fmla="*/ 2147483647 w 531"/>
                    <a:gd name="T73" fmla="*/ 2147483647 h 305"/>
                    <a:gd name="T74" fmla="*/ 2147483647 w 531"/>
                    <a:gd name="T75" fmla="*/ 2147483647 h 305"/>
                    <a:gd name="T76" fmla="*/ 2147483647 w 531"/>
                    <a:gd name="T77" fmla="*/ 2147483647 h 305"/>
                    <a:gd name="T78" fmla="*/ 2147483647 w 531"/>
                    <a:gd name="T79" fmla="*/ 2147483647 h 305"/>
                    <a:gd name="T80" fmla="*/ 2147483647 w 531"/>
                    <a:gd name="T81" fmla="*/ 2147483647 h 305"/>
                    <a:gd name="T82" fmla="*/ 2147483647 w 531"/>
                    <a:gd name="T83" fmla="*/ 2147483647 h 305"/>
                    <a:gd name="T84" fmla="*/ 2147483647 w 531"/>
                    <a:gd name="T85" fmla="*/ 2147483647 h 305"/>
                    <a:gd name="T86" fmla="*/ 2147483647 w 531"/>
                    <a:gd name="T87" fmla="*/ 2147483647 h 305"/>
                    <a:gd name="T88" fmla="*/ 2147483647 w 531"/>
                    <a:gd name="T89" fmla="*/ 2147483647 h 305"/>
                    <a:gd name="T90" fmla="*/ 2147483647 w 531"/>
                    <a:gd name="T91" fmla="*/ 2147483647 h 305"/>
                    <a:gd name="T92" fmla="*/ 2147483647 w 531"/>
                    <a:gd name="T93" fmla="*/ 2147483647 h 305"/>
                    <a:gd name="T94" fmla="*/ 2147483647 w 531"/>
                    <a:gd name="T95" fmla="*/ 2147483647 h 305"/>
                    <a:gd name="T96" fmla="*/ 2147483647 w 531"/>
                    <a:gd name="T97" fmla="*/ 2147483647 h 305"/>
                    <a:gd name="T98" fmla="*/ 2147483647 w 531"/>
                    <a:gd name="T99" fmla="*/ 2147483647 h 305"/>
                    <a:gd name="T100" fmla="*/ 2147483647 w 531"/>
                    <a:gd name="T101" fmla="*/ 2147483647 h 305"/>
                    <a:gd name="T102" fmla="*/ 2147483647 w 531"/>
                    <a:gd name="T103" fmla="*/ 2147483647 h 305"/>
                    <a:gd name="T104" fmla="*/ 2147483647 w 531"/>
                    <a:gd name="T105" fmla="*/ 2147483647 h 305"/>
                    <a:gd name="T106" fmla="*/ 2147483647 w 531"/>
                    <a:gd name="T107" fmla="*/ 2147483647 h 305"/>
                    <a:gd name="T108" fmla="*/ 2147483647 w 531"/>
                    <a:gd name="T109" fmla="*/ 2147483647 h 305"/>
                    <a:gd name="T110" fmla="*/ 2147483647 w 531"/>
                    <a:gd name="T111" fmla="*/ 2147483647 h 305"/>
                    <a:gd name="T112" fmla="*/ 2147483647 w 531"/>
                    <a:gd name="T113" fmla="*/ 2147483647 h 305"/>
                    <a:gd name="T114" fmla="*/ 2147483647 w 531"/>
                    <a:gd name="T115" fmla="*/ 2147483647 h 305"/>
                    <a:gd name="T116" fmla="*/ 2147483647 w 531"/>
                    <a:gd name="T117" fmla="*/ 2147483647 h 305"/>
                    <a:gd name="T118" fmla="*/ 2147483647 w 531"/>
                    <a:gd name="T119" fmla="*/ 2147483647 h 305"/>
                    <a:gd name="T120" fmla="*/ 2147483647 w 531"/>
                    <a:gd name="T121" fmla="*/ 2147483647 h 305"/>
                    <a:gd name="T122" fmla="*/ 2147483647 w 531"/>
                    <a:gd name="T123" fmla="*/ 2147483647 h 305"/>
                    <a:gd name="T124" fmla="*/ 2147483647 w 531"/>
                    <a:gd name="T125" fmla="*/ 2147483647 h 30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31"/>
                    <a:gd name="T190" fmla="*/ 0 h 305"/>
                    <a:gd name="T191" fmla="*/ 531 w 531"/>
                    <a:gd name="T192" fmla="*/ 305 h 305"/>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31" h="305">
                      <a:moveTo>
                        <a:pt x="71" y="220"/>
                      </a:moveTo>
                      <a:lnTo>
                        <a:pt x="69" y="216"/>
                      </a:lnTo>
                      <a:lnTo>
                        <a:pt x="66" y="207"/>
                      </a:lnTo>
                      <a:lnTo>
                        <a:pt x="59" y="202"/>
                      </a:lnTo>
                      <a:lnTo>
                        <a:pt x="56" y="202"/>
                      </a:lnTo>
                      <a:lnTo>
                        <a:pt x="53" y="202"/>
                      </a:lnTo>
                      <a:lnTo>
                        <a:pt x="49" y="197"/>
                      </a:lnTo>
                      <a:lnTo>
                        <a:pt x="44" y="195"/>
                      </a:lnTo>
                      <a:lnTo>
                        <a:pt x="39" y="195"/>
                      </a:lnTo>
                      <a:lnTo>
                        <a:pt x="37" y="185"/>
                      </a:lnTo>
                      <a:lnTo>
                        <a:pt x="31" y="178"/>
                      </a:lnTo>
                      <a:lnTo>
                        <a:pt x="28" y="173"/>
                      </a:lnTo>
                      <a:lnTo>
                        <a:pt x="27" y="167"/>
                      </a:lnTo>
                      <a:lnTo>
                        <a:pt x="24" y="164"/>
                      </a:lnTo>
                      <a:lnTo>
                        <a:pt x="23" y="157"/>
                      </a:lnTo>
                      <a:lnTo>
                        <a:pt x="25" y="153"/>
                      </a:lnTo>
                      <a:lnTo>
                        <a:pt x="23" y="151"/>
                      </a:lnTo>
                      <a:lnTo>
                        <a:pt x="17" y="150"/>
                      </a:lnTo>
                      <a:lnTo>
                        <a:pt x="15" y="141"/>
                      </a:lnTo>
                      <a:lnTo>
                        <a:pt x="8" y="136"/>
                      </a:lnTo>
                      <a:lnTo>
                        <a:pt x="8" y="128"/>
                      </a:lnTo>
                      <a:lnTo>
                        <a:pt x="4" y="122"/>
                      </a:lnTo>
                      <a:lnTo>
                        <a:pt x="6" y="115"/>
                      </a:lnTo>
                      <a:lnTo>
                        <a:pt x="6" y="105"/>
                      </a:lnTo>
                      <a:lnTo>
                        <a:pt x="3" y="92"/>
                      </a:lnTo>
                      <a:lnTo>
                        <a:pt x="2" y="82"/>
                      </a:lnTo>
                      <a:lnTo>
                        <a:pt x="6" y="68"/>
                      </a:lnTo>
                      <a:lnTo>
                        <a:pt x="6" y="49"/>
                      </a:lnTo>
                      <a:lnTo>
                        <a:pt x="8" y="37"/>
                      </a:lnTo>
                      <a:lnTo>
                        <a:pt x="6" y="26"/>
                      </a:lnTo>
                      <a:lnTo>
                        <a:pt x="0" y="13"/>
                      </a:lnTo>
                      <a:lnTo>
                        <a:pt x="1" y="9"/>
                      </a:lnTo>
                      <a:lnTo>
                        <a:pt x="6" y="9"/>
                      </a:lnTo>
                      <a:lnTo>
                        <a:pt x="12" y="11"/>
                      </a:lnTo>
                      <a:lnTo>
                        <a:pt x="21" y="11"/>
                      </a:lnTo>
                      <a:lnTo>
                        <a:pt x="20" y="22"/>
                      </a:lnTo>
                      <a:lnTo>
                        <a:pt x="23" y="22"/>
                      </a:lnTo>
                      <a:lnTo>
                        <a:pt x="25" y="16"/>
                      </a:lnTo>
                      <a:lnTo>
                        <a:pt x="22" y="9"/>
                      </a:lnTo>
                      <a:lnTo>
                        <a:pt x="21" y="0"/>
                      </a:lnTo>
                      <a:lnTo>
                        <a:pt x="278" y="0"/>
                      </a:lnTo>
                      <a:lnTo>
                        <a:pt x="286" y="6"/>
                      </a:lnTo>
                      <a:lnTo>
                        <a:pt x="298" y="8"/>
                      </a:lnTo>
                      <a:lnTo>
                        <a:pt x="306" y="12"/>
                      </a:lnTo>
                      <a:lnTo>
                        <a:pt x="317" y="11"/>
                      </a:lnTo>
                      <a:lnTo>
                        <a:pt x="325" y="14"/>
                      </a:lnTo>
                      <a:lnTo>
                        <a:pt x="342" y="12"/>
                      </a:lnTo>
                      <a:lnTo>
                        <a:pt x="371" y="29"/>
                      </a:lnTo>
                      <a:lnTo>
                        <a:pt x="378" y="43"/>
                      </a:lnTo>
                      <a:lnTo>
                        <a:pt x="395" y="62"/>
                      </a:lnTo>
                      <a:lnTo>
                        <a:pt x="395" y="75"/>
                      </a:lnTo>
                      <a:lnTo>
                        <a:pt x="390" y="93"/>
                      </a:lnTo>
                      <a:lnTo>
                        <a:pt x="393" y="102"/>
                      </a:lnTo>
                      <a:lnTo>
                        <a:pt x="420" y="87"/>
                      </a:lnTo>
                      <a:lnTo>
                        <a:pt x="423" y="79"/>
                      </a:lnTo>
                      <a:lnTo>
                        <a:pt x="447" y="69"/>
                      </a:lnTo>
                      <a:lnTo>
                        <a:pt x="459" y="59"/>
                      </a:lnTo>
                      <a:lnTo>
                        <a:pt x="464" y="54"/>
                      </a:lnTo>
                      <a:lnTo>
                        <a:pt x="473" y="54"/>
                      </a:lnTo>
                      <a:lnTo>
                        <a:pt x="478" y="55"/>
                      </a:lnTo>
                      <a:lnTo>
                        <a:pt x="494" y="52"/>
                      </a:lnTo>
                      <a:lnTo>
                        <a:pt x="508" y="26"/>
                      </a:lnTo>
                      <a:lnTo>
                        <a:pt x="513" y="23"/>
                      </a:lnTo>
                      <a:lnTo>
                        <a:pt x="524" y="28"/>
                      </a:lnTo>
                      <a:lnTo>
                        <a:pt x="524" y="41"/>
                      </a:lnTo>
                      <a:lnTo>
                        <a:pt x="530" y="51"/>
                      </a:lnTo>
                      <a:lnTo>
                        <a:pt x="531" y="61"/>
                      </a:lnTo>
                      <a:lnTo>
                        <a:pt x="523" y="66"/>
                      </a:lnTo>
                      <a:lnTo>
                        <a:pt x="519" y="67"/>
                      </a:lnTo>
                      <a:lnTo>
                        <a:pt x="517" y="65"/>
                      </a:lnTo>
                      <a:lnTo>
                        <a:pt x="516" y="66"/>
                      </a:lnTo>
                      <a:lnTo>
                        <a:pt x="514" y="70"/>
                      </a:lnTo>
                      <a:lnTo>
                        <a:pt x="513" y="73"/>
                      </a:lnTo>
                      <a:lnTo>
                        <a:pt x="504" y="73"/>
                      </a:lnTo>
                      <a:lnTo>
                        <a:pt x="503" y="76"/>
                      </a:lnTo>
                      <a:lnTo>
                        <a:pt x="500" y="82"/>
                      </a:lnTo>
                      <a:lnTo>
                        <a:pt x="499" y="85"/>
                      </a:lnTo>
                      <a:lnTo>
                        <a:pt x="494" y="94"/>
                      </a:lnTo>
                      <a:lnTo>
                        <a:pt x="498" y="97"/>
                      </a:lnTo>
                      <a:lnTo>
                        <a:pt x="498" y="101"/>
                      </a:lnTo>
                      <a:lnTo>
                        <a:pt x="502" y="103"/>
                      </a:lnTo>
                      <a:lnTo>
                        <a:pt x="499" y="107"/>
                      </a:lnTo>
                      <a:lnTo>
                        <a:pt x="494" y="108"/>
                      </a:lnTo>
                      <a:lnTo>
                        <a:pt x="491" y="105"/>
                      </a:lnTo>
                      <a:lnTo>
                        <a:pt x="486" y="108"/>
                      </a:lnTo>
                      <a:lnTo>
                        <a:pt x="481" y="110"/>
                      </a:lnTo>
                      <a:lnTo>
                        <a:pt x="477" y="107"/>
                      </a:lnTo>
                      <a:lnTo>
                        <a:pt x="474" y="108"/>
                      </a:lnTo>
                      <a:lnTo>
                        <a:pt x="472" y="113"/>
                      </a:lnTo>
                      <a:lnTo>
                        <a:pt x="468" y="115"/>
                      </a:lnTo>
                      <a:lnTo>
                        <a:pt x="470" y="116"/>
                      </a:lnTo>
                      <a:lnTo>
                        <a:pt x="471" y="121"/>
                      </a:lnTo>
                      <a:lnTo>
                        <a:pt x="467" y="127"/>
                      </a:lnTo>
                      <a:lnTo>
                        <a:pt x="465" y="133"/>
                      </a:lnTo>
                      <a:lnTo>
                        <a:pt x="460" y="138"/>
                      </a:lnTo>
                      <a:lnTo>
                        <a:pt x="457" y="135"/>
                      </a:lnTo>
                      <a:lnTo>
                        <a:pt x="455" y="136"/>
                      </a:lnTo>
                      <a:lnTo>
                        <a:pt x="458" y="142"/>
                      </a:lnTo>
                      <a:lnTo>
                        <a:pt x="457" y="151"/>
                      </a:lnTo>
                      <a:lnTo>
                        <a:pt x="453" y="159"/>
                      </a:lnTo>
                      <a:lnTo>
                        <a:pt x="451" y="158"/>
                      </a:lnTo>
                      <a:lnTo>
                        <a:pt x="449" y="151"/>
                      </a:lnTo>
                      <a:lnTo>
                        <a:pt x="448" y="141"/>
                      </a:lnTo>
                      <a:lnTo>
                        <a:pt x="449" y="133"/>
                      </a:lnTo>
                      <a:lnTo>
                        <a:pt x="444" y="134"/>
                      </a:lnTo>
                      <a:lnTo>
                        <a:pt x="442" y="140"/>
                      </a:lnTo>
                      <a:lnTo>
                        <a:pt x="445" y="148"/>
                      </a:lnTo>
                      <a:lnTo>
                        <a:pt x="445" y="162"/>
                      </a:lnTo>
                      <a:lnTo>
                        <a:pt x="448" y="168"/>
                      </a:lnTo>
                      <a:lnTo>
                        <a:pt x="449" y="172"/>
                      </a:lnTo>
                      <a:lnTo>
                        <a:pt x="446" y="176"/>
                      </a:lnTo>
                      <a:lnTo>
                        <a:pt x="450" y="180"/>
                      </a:lnTo>
                      <a:lnTo>
                        <a:pt x="449" y="183"/>
                      </a:lnTo>
                      <a:lnTo>
                        <a:pt x="443" y="187"/>
                      </a:lnTo>
                      <a:lnTo>
                        <a:pt x="442" y="193"/>
                      </a:lnTo>
                      <a:lnTo>
                        <a:pt x="438" y="197"/>
                      </a:lnTo>
                      <a:lnTo>
                        <a:pt x="433" y="203"/>
                      </a:lnTo>
                      <a:lnTo>
                        <a:pt x="426" y="205"/>
                      </a:lnTo>
                      <a:lnTo>
                        <a:pt x="413" y="220"/>
                      </a:lnTo>
                      <a:lnTo>
                        <a:pt x="409" y="220"/>
                      </a:lnTo>
                      <a:lnTo>
                        <a:pt x="408" y="225"/>
                      </a:lnTo>
                      <a:lnTo>
                        <a:pt x="402" y="236"/>
                      </a:lnTo>
                      <a:lnTo>
                        <a:pt x="402" y="247"/>
                      </a:lnTo>
                      <a:lnTo>
                        <a:pt x="406" y="255"/>
                      </a:lnTo>
                      <a:lnTo>
                        <a:pt x="410" y="270"/>
                      </a:lnTo>
                      <a:lnTo>
                        <a:pt x="414" y="287"/>
                      </a:lnTo>
                      <a:lnTo>
                        <a:pt x="412" y="303"/>
                      </a:lnTo>
                      <a:lnTo>
                        <a:pt x="407" y="305"/>
                      </a:lnTo>
                      <a:lnTo>
                        <a:pt x="404" y="304"/>
                      </a:lnTo>
                      <a:lnTo>
                        <a:pt x="401" y="296"/>
                      </a:lnTo>
                      <a:lnTo>
                        <a:pt x="395" y="289"/>
                      </a:lnTo>
                      <a:lnTo>
                        <a:pt x="394" y="282"/>
                      </a:lnTo>
                      <a:lnTo>
                        <a:pt x="391" y="277"/>
                      </a:lnTo>
                      <a:lnTo>
                        <a:pt x="391" y="268"/>
                      </a:lnTo>
                      <a:lnTo>
                        <a:pt x="392" y="266"/>
                      </a:lnTo>
                      <a:lnTo>
                        <a:pt x="392" y="262"/>
                      </a:lnTo>
                      <a:lnTo>
                        <a:pt x="389" y="258"/>
                      </a:lnTo>
                      <a:lnTo>
                        <a:pt x="384" y="251"/>
                      </a:lnTo>
                      <a:lnTo>
                        <a:pt x="379" y="248"/>
                      </a:lnTo>
                      <a:lnTo>
                        <a:pt x="375" y="249"/>
                      </a:lnTo>
                      <a:lnTo>
                        <a:pt x="373" y="252"/>
                      </a:lnTo>
                      <a:lnTo>
                        <a:pt x="369" y="251"/>
                      </a:lnTo>
                      <a:lnTo>
                        <a:pt x="367" y="247"/>
                      </a:lnTo>
                      <a:lnTo>
                        <a:pt x="362" y="244"/>
                      </a:lnTo>
                      <a:lnTo>
                        <a:pt x="356" y="244"/>
                      </a:lnTo>
                      <a:lnTo>
                        <a:pt x="347" y="246"/>
                      </a:lnTo>
                      <a:lnTo>
                        <a:pt x="345" y="244"/>
                      </a:lnTo>
                      <a:lnTo>
                        <a:pt x="336" y="247"/>
                      </a:lnTo>
                      <a:lnTo>
                        <a:pt x="330" y="248"/>
                      </a:lnTo>
                      <a:lnTo>
                        <a:pt x="329" y="253"/>
                      </a:lnTo>
                      <a:lnTo>
                        <a:pt x="333" y="258"/>
                      </a:lnTo>
                      <a:lnTo>
                        <a:pt x="333" y="261"/>
                      </a:lnTo>
                      <a:lnTo>
                        <a:pt x="329" y="261"/>
                      </a:lnTo>
                      <a:lnTo>
                        <a:pt x="322" y="257"/>
                      </a:lnTo>
                      <a:lnTo>
                        <a:pt x="317" y="259"/>
                      </a:lnTo>
                      <a:lnTo>
                        <a:pt x="309" y="252"/>
                      </a:lnTo>
                      <a:lnTo>
                        <a:pt x="304" y="253"/>
                      </a:lnTo>
                      <a:lnTo>
                        <a:pt x="295" y="251"/>
                      </a:lnTo>
                      <a:lnTo>
                        <a:pt x="289" y="251"/>
                      </a:lnTo>
                      <a:lnTo>
                        <a:pt x="282" y="255"/>
                      </a:lnTo>
                      <a:lnTo>
                        <a:pt x="278" y="259"/>
                      </a:lnTo>
                      <a:lnTo>
                        <a:pt x="268" y="262"/>
                      </a:lnTo>
                      <a:lnTo>
                        <a:pt x="259" y="274"/>
                      </a:lnTo>
                      <a:lnTo>
                        <a:pt x="258" y="278"/>
                      </a:lnTo>
                      <a:lnTo>
                        <a:pt x="255" y="283"/>
                      </a:lnTo>
                      <a:lnTo>
                        <a:pt x="256" y="290"/>
                      </a:lnTo>
                      <a:lnTo>
                        <a:pt x="256" y="294"/>
                      </a:lnTo>
                      <a:lnTo>
                        <a:pt x="247" y="292"/>
                      </a:lnTo>
                      <a:lnTo>
                        <a:pt x="237" y="283"/>
                      </a:lnTo>
                      <a:lnTo>
                        <a:pt x="235" y="277"/>
                      </a:lnTo>
                      <a:lnTo>
                        <a:pt x="223" y="256"/>
                      </a:lnTo>
                      <a:lnTo>
                        <a:pt x="209" y="248"/>
                      </a:lnTo>
                      <a:lnTo>
                        <a:pt x="204" y="253"/>
                      </a:lnTo>
                      <a:lnTo>
                        <a:pt x="205" y="258"/>
                      </a:lnTo>
                      <a:lnTo>
                        <a:pt x="203" y="260"/>
                      </a:lnTo>
                      <a:lnTo>
                        <a:pt x="196" y="257"/>
                      </a:lnTo>
                      <a:lnTo>
                        <a:pt x="189" y="250"/>
                      </a:lnTo>
                      <a:lnTo>
                        <a:pt x="188" y="241"/>
                      </a:lnTo>
                      <a:lnTo>
                        <a:pt x="185" y="237"/>
                      </a:lnTo>
                      <a:lnTo>
                        <a:pt x="182" y="237"/>
                      </a:lnTo>
                      <a:lnTo>
                        <a:pt x="173" y="228"/>
                      </a:lnTo>
                      <a:lnTo>
                        <a:pt x="164" y="226"/>
                      </a:lnTo>
                      <a:lnTo>
                        <a:pt x="156" y="226"/>
                      </a:lnTo>
                      <a:lnTo>
                        <a:pt x="154" y="232"/>
                      </a:lnTo>
                      <a:lnTo>
                        <a:pt x="145" y="234"/>
                      </a:lnTo>
                      <a:lnTo>
                        <a:pt x="125" y="234"/>
                      </a:lnTo>
                      <a:lnTo>
                        <a:pt x="120" y="233"/>
                      </a:lnTo>
                      <a:lnTo>
                        <a:pt x="107" y="224"/>
                      </a:lnTo>
                      <a:lnTo>
                        <a:pt x="93" y="217"/>
                      </a:lnTo>
                      <a:lnTo>
                        <a:pt x="77" y="218"/>
                      </a:lnTo>
                      <a:lnTo>
                        <a:pt x="71" y="220"/>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grpSp>
              <p:nvGrpSpPr>
                <p:cNvPr id="2256" name="Group 16"/>
                <p:cNvGrpSpPr>
                  <a:grpSpLocks/>
                </p:cNvGrpSpPr>
                <p:nvPr/>
              </p:nvGrpSpPr>
              <p:grpSpPr bwMode="auto">
                <a:xfrm>
                  <a:off x="461" y="1521"/>
                  <a:ext cx="1393" cy="989"/>
                  <a:chOff x="461" y="1521"/>
                  <a:chExt cx="1393" cy="989"/>
                </a:xfrm>
              </p:grpSpPr>
              <p:sp>
                <p:nvSpPr>
                  <p:cNvPr id="2257" name="Freeform 12"/>
                  <p:cNvSpPr>
                    <a:spLocks/>
                  </p:cNvSpPr>
                  <p:nvPr/>
                </p:nvSpPr>
                <p:spPr bwMode="gray">
                  <a:xfrm>
                    <a:off x="850" y="1847"/>
                    <a:ext cx="974" cy="663"/>
                  </a:xfrm>
                  <a:custGeom>
                    <a:avLst/>
                    <a:gdLst>
                      <a:gd name="T0" fmla="*/ 2147483647 w 791"/>
                      <a:gd name="T1" fmla="*/ 2147483647 h 539"/>
                      <a:gd name="T2" fmla="*/ 2147483647 w 791"/>
                      <a:gd name="T3" fmla="*/ 2147483647 h 539"/>
                      <a:gd name="T4" fmla="*/ 2147483647 w 791"/>
                      <a:gd name="T5" fmla="*/ 2147483647 h 539"/>
                      <a:gd name="T6" fmla="*/ 2147483647 w 791"/>
                      <a:gd name="T7" fmla="*/ 2147483647 h 539"/>
                      <a:gd name="T8" fmla="*/ 2147483647 w 791"/>
                      <a:gd name="T9" fmla="*/ 2147483647 h 539"/>
                      <a:gd name="T10" fmla="*/ 2147483647 w 791"/>
                      <a:gd name="T11" fmla="*/ 2147483647 h 539"/>
                      <a:gd name="T12" fmla="*/ 2147483647 w 791"/>
                      <a:gd name="T13" fmla="*/ 2147483647 h 539"/>
                      <a:gd name="T14" fmla="*/ 2147483647 w 791"/>
                      <a:gd name="T15" fmla="*/ 2147483647 h 539"/>
                      <a:gd name="T16" fmla="*/ 2147483647 w 791"/>
                      <a:gd name="T17" fmla="*/ 2147483647 h 539"/>
                      <a:gd name="T18" fmla="*/ 2147483647 w 791"/>
                      <a:gd name="T19" fmla="*/ 2147483647 h 539"/>
                      <a:gd name="T20" fmla="*/ 2147483647 w 791"/>
                      <a:gd name="T21" fmla="*/ 2147483647 h 539"/>
                      <a:gd name="T22" fmla="*/ 2147483647 w 791"/>
                      <a:gd name="T23" fmla="*/ 2147483647 h 539"/>
                      <a:gd name="T24" fmla="*/ 2147483647 w 791"/>
                      <a:gd name="T25" fmla="*/ 2147483647 h 539"/>
                      <a:gd name="T26" fmla="*/ 2147483647 w 791"/>
                      <a:gd name="T27" fmla="*/ 2147483647 h 539"/>
                      <a:gd name="T28" fmla="*/ 2147483647 w 791"/>
                      <a:gd name="T29" fmla="*/ 2147483647 h 539"/>
                      <a:gd name="T30" fmla="*/ 2147483647 w 791"/>
                      <a:gd name="T31" fmla="*/ 2147483647 h 539"/>
                      <a:gd name="T32" fmla="*/ 2147483647 w 791"/>
                      <a:gd name="T33" fmla="*/ 2147483647 h 539"/>
                      <a:gd name="T34" fmla="*/ 2147483647 w 791"/>
                      <a:gd name="T35" fmla="*/ 2147483647 h 539"/>
                      <a:gd name="T36" fmla="*/ 2147483647 w 791"/>
                      <a:gd name="T37" fmla="*/ 2147483647 h 539"/>
                      <a:gd name="T38" fmla="*/ 2147483647 w 791"/>
                      <a:gd name="T39" fmla="*/ 2147483647 h 539"/>
                      <a:gd name="T40" fmla="*/ 2147483647 w 791"/>
                      <a:gd name="T41" fmla="*/ 2147483647 h 539"/>
                      <a:gd name="T42" fmla="*/ 2147483647 w 791"/>
                      <a:gd name="T43" fmla="*/ 2147483647 h 539"/>
                      <a:gd name="T44" fmla="*/ 2147483647 w 791"/>
                      <a:gd name="T45" fmla="*/ 2147483647 h 539"/>
                      <a:gd name="T46" fmla="*/ 2147483647 w 791"/>
                      <a:gd name="T47" fmla="*/ 2147483647 h 539"/>
                      <a:gd name="T48" fmla="*/ 2147483647 w 791"/>
                      <a:gd name="T49" fmla="*/ 2147483647 h 539"/>
                      <a:gd name="T50" fmla="*/ 2147483647 w 791"/>
                      <a:gd name="T51" fmla="*/ 2147483647 h 539"/>
                      <a:gd name="T52" fmla="*/ 2147483647 w 791"/>
                      <a:gd name="T53" fmla="*/ 2147483647 h 539"/>
                      <a:gd name="T54" fmla="*/ 2147483647 w 791"/>
                      <a:gd name="T55" fmla="*/ 2147483647 h 539"/>
                      <a:gd name="T56" fmla="*/ 2147483647 w 791"/>
                      <a:gd name="T57" fmla="*/ 2147483647 h 539"/>
                      <a:gd name="T58" fmla="*/ 2147483647 w 791"/>
                      <a:gd name="T59" fmla="*/ 2147483647 h 539"/>
                      <a:gd name="T60" fmla="*/ 2147483647 w 791"/>
                      <a:gd name="T61" fmla="*/ 2147483647 h 539"/>
                      <a:gd name="T62" fmla="*/ 2147483647 w 791"/>
                      <a:gd name="T63" fmla="*/ 2147483647 h 539"/>
                      <a:gd name="T64" fmla="*/ 2147483647 w 791"/>
                      <a:gd name="T65" fmla="*/ 2147483647 h 539"/>
                      <a:gd name="T66" fmla="*/ 2147483647 w 791"/>
                      <a:gd name="T67" fmla="*/ 2147483647 h 539"/>
                      <a:gd name="T68" fmla="*/ 2147483647 w 791"/>
                      <a:gd name="T69" fmla="*/ 2147483647 h 539"/>
                      <a:gd name="T70" fmla="*/ 2147483647 w 791"/>
                      <a:gd name="T71" fmla="*/ 2147483647 h 539"/>
                      <a:gd name="T72" fmla="*/ 2147483647 w 791"/>
                      <a:gd name="T73" fmla="*/ 2147483647 h 539"/>
                      <a:gd name="T74" fmla="*/ 2147483647 w 791"/>
                      <a:gd name="T75" fmla="*/ 2147483647 h 539"/>
                      <a:gd name="T76" fmla="*/ 2147483647 w 791"/>
                      <a:gd name="T77" fmla="*/ 2147483647 h 539"/>
                      <a:gd name="T78" fmla="*/ 2147483647 w 791"/>
                      <a:gd name="T79" fmla="*/ 2147483647 h 539"/>
                      <a:gd name="T80" fmla="*/ 2147483647 w 791"/>
                      <a:gd name="T81" fmla="*/ 2147483647 h 539"/>
                      <a:gd name="T82" fmla="*/ 2147483647 w 791"/>
                      <a:gd name="T83" fmla="*/ 2147483647 h 539"/>
                      <a:gd name="T84" fmla="*/ 2147483647 w 791"/>
                      <a:gd name="T85" fmla="*/ 2147483647 h 539"/>
                      <a:gd name="T86" fmla="*/ 2147483647 w 791"/>
                      <a:gd name="T87" fmla="*/ 2147483647 h 539"/>
                      <a:gd name="T88" fmla="*/ 2147483647 w 791"/>
                      <a:gd name="T89" fmla="*/ 2147483647 h 539"/>
                      <a:gd name="T90" fmla="*/ 2147483647 w 791"/>
                      <a:gd name="T91" fmla="*/ 2147483647 h 539"/>
                      <a:gd name="T92" fmla="*/ 2147483647 w 791"/>
                      <a:gd name="T93" fmla="*/ 2147483647 h 539"/>
                      <a:gd name="T94" fmla="*/ 2147483647 w 791"/>
                      <a:gd name="T95" fmla="*/ 2147483647 h 539"/>
                      <a:gd name="T96" fmla="*/ 2147483647 w 791"/>
                      <a:gd name="T97" fmla="*/ 2147483647 h 539"/>
                      <a:gd name="T98" fmla="*/ 2147483647 w 791"/>
                      <a:gd name="T99" fmla="*/ 2147483647 h 539"/>
                      <a:gd name="T100" fmla="*/ 2147483647 w 791"/>
                      <a:gd name="T101" fmla="*/ 2147483647 h 539"/>
                      <a:gd name="T102" fmla="*/ 2147483647 w 791"/>
                      <a:gd name="T103" fmla="*/ 2147483647 h 539"/>
                      <a:gd name="T104" fmla="*/ 2147483647 w 791"/>
                      <a:gd name="T105" fmla="*/ 2147483647 h 539"/>
                      <a:gd name="T106" fmla="*/ 2147483647 w 791"/>
                      <a:gd name="T107" fmla="*/ 2147483647 h 539"/>
                      <a:gd name="T108" fmla="*/ 2147483647 w 791"/>
                      <a:gd name="T109" fmla="*/ 2147483647 h 539"/>
                      <a:gd name="T110" fmla="*/ 2147483647 w 791"/>
                      <a:gd name="T111" fmla="*/ 2147483647 h 539"/>
                      <a:gd name="T112" fmla="*/ 2147483647 w 791"/>
                      <a:gd name="T113" fmla="*/ 2147483647 h 539"/>
                      <a:gd name="T114" fmla="*/ 2147483647 w 791"/>
                      <a:gd name="T115" fmla="*/ 2147483647 h 539"/>
                      <a:gd name="T116" fmla="*/ 2147483647 w 791"/>
                      <a:gd name="T117" fmla="*/ 2147483647 h 539"/>
                      <a:gd name="T118" fmla="*/ 2147483647 w 791"/>
                      <a:gd name="T119" fmla="*/ 2147483647 h 53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791"/>
                      <a:gd name="T181" fmla="*/ 0 h 539"/>
                      <a:gd name="T182" fmla="*/ 791 w 791"/>
                      <a:gd name="T183" fmla="*/ 539 h 53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791" h="539">
                        <a:moveTo>
                          <a:pt x="174" y="437"/>
                        </a:moveTo>
                        <a:lnTo>
                          <a:pt x="169" y="434"/>
                        </a:lnTo>
                        <a:lnTo>
                          <a:pt x="164" y="426"/>
                        </a:lnTo>
                        <a:lnTo>
                          <a:pt x="161" y="426"/>
                        </a:lnTo>
                        <a:lnTo>
                          <a:pt x="159" y="421"/>
                        </a:lnTo>
                        <a:lnTo>
                          <a:pt x="153" y="419"/>
                        </a:lnTo>
                        <a:lnTo>
                          <a:pt x="150" y="413"/>
                        </a:lnTo>
                        <a:lnTo>
                          <a:pt x="146" y="411"/>
                        </a:lnTo>
                        <a:lnTo>
                          <a:pt x="140" y="411"/>
                        </a:lnTo>
                        <a:lnTo>
                          <a:pt x="136" y="405"/>
                        </a:lnTo>
                        <a:lnTo>
                          <a:pt x="128" y="403"/>
                        </a:lnTo>
                        <a:lnTo>
                          <a:pt x="123" y="399"/>
                        </a:lnTo>
                        <a:lnTo>
                          <a:pt x="122" y="391"/>
                        </a:lnTo>
                        <a:lnTo>
                          <a:pt x="122" y="383"/>
                        </a:lnTo>
                        <a:lnTo>
                          <a:pt x="120" y="379"/>
                        </a:lnTo>
                        <a:lnTo>
                          <a:pt x="119" y="374"/>
                        </a:lnTo>
                        <a:lnTo>
                          <a:pt x="115" y="375"/>
                        </a:lnTo>
                        <a:lnTo>
                          <a:pt x="110" y="374"/>
                        </a:lnTo>
                        <a:lnTo>
                          <a:pt x="110" y="369"/>
                        </a:lnTo>
                        <a:lnTo>
                          <a:pt x="113" y="367"/>
                        </a:lnTo>
                        <a:lnTo>
                          <a:pt x="112" y="360"/>
                        </a:lnTo>
                        <a:lnTo>
                          <a:pt x="109" y="360"/>
                        </a:lnTo>
                        <a:lnTo>
                          <a:pt x="107" y="363"/>
                        </a:lnTo>
                        <a:lnTo>
                          <a:pt x="103" y="360"/>
                        </a:lnTo>
                        <a:lnTo>
                          <a:pt x="101" y="355"/>
                        </a:lnTo>
                        <a:lnTo>
                          <a:pt x="100" y="346"/>
                        </a:lnTo>
                        <a:lnTo>
                          <a:pt x="101" y="340"/>
                        </a:lnTo>
                        <a:lnTo>
                          <a:pt x="103" y="336"/>
                        </a:lnTo>
                        <a:lnTo>
                          <a:pt x="102" y="328"/>
                        </a:lnTo>
                        <a:lnTo>
                          <a:pt x="104" y="319"/>
                        </a:lnTo>
                        <a:lnTo>
                          <a:pt x="92" y="310"/>
                        </a:lnTo>
                        <a:lnTo>
                          <a:pt x="85" y="303"/>
                        </a:lnTo>
                        <a:lnTo>
                          <a:pt x="73" y="273"/>
                        </a:lnTo>
                        <a:lnTo>
                          <a:pt x="67" y="268"/>
                        </a:lnTo>
                        <a:lnTo>
                          <a:pt x="60" y="255"/>
                        </a:lnTo>
                        <a:lnTo>
                          <a:pt x="53" y="249"/>
                        </a:lnTo>
                        <a:lnTo>
                          <a:pt x="46" y="251"/>
                        </a:lnTo>
                        <a:lnTo>
                          <a:pt x="39" y="260"/>
                        </a:lnTo>
                        <a:lnTo>
                          <a:pt x="35" y="260"/>
                        </a:lnTo>
                        <a:lnTo>
                          <a:pt x="21" y="237"/>
                        </a:lnTo>
                        <a:lnTo>
                          <a:pt x="17" y="231"/>
                        </a:lnTo>
                        <a:lnTo>
                          <a:pt x="13" y="234"/>
                        </a:lnTo>
                        <a:lnTo>
                          <a:pt x="11" y="240"/>
                        </a:lnTo>
                        <a:lnTo>
                          <a:pt x="0" y="233"/>
                        </a:lnTo>
                        <a:lnTo>
                          <a:pt x="0" y="45"/>
                        </a:lnTo>
                        <a:lnTo>
                          <a:pt x="3" y="45"/>
                        </a:lnTo>
                        <a:lnTo>
                          <a:pt x="5" y="46"/>
                        </a:lnTo>
                        <a:lnTo>
                          <a:pt x="17" y="46"/>
                        </a:lnTo>
                        <a:lnTo>
                          <a:pt x="24" y="51"/>
                        </a:lnTo>
                        <a:lnTo>
                          <a:pt x="32" y="55"/>
                        </a:lnTo>
                        <a:lnTo>
                          <a:pt x="39" y="55"/>
                        </a:lnTo>
                        <a:lnTo>
                          <a:pt x="45" y="58"/>
                        </a:lnTo>
                        <a:lnTo>
                          <a:pt x="54" y="60"/>
                        </a:lnTo>
                        <a:lnTo>
                          <a:pt x="56" y="59"/>
                        </a:lnTo>
                        <a:lnTo>
                          <a:pt x="56" y="57"/>
                        </a:lnTo>
                        <a:lnTo>
                          <a:pt x="50" y="55"/>
                        </a:lnTo>
                        <a:lnTo>
                          <a:pt x="48" y="52"/>
                        </a:lnTo>
                        <a:lnTo>
                          <a:pt x="53" y="49"/>
                        </a:lnTo>
                        <a:lnTo>
                          <a:pt x="56" y="49"/>
                        </a:lnTo>
                        <a:lnTo>
                          <a:pt x="61" y="44"/>
                        </a:lnTo>
                        <a:lnTo>
                          <a:pt x="68" y="45"/>
                        </a:lnTo>
                        <a:lnTo>
                          <a:pt x="67" y="47"/>
                        </a:lnTo>
                        <a:lnTo>
                          <a:pt x="73" y="47"/>
                        </a:lnTo>
                        <a:lnTo>
                          <a:pt x="74" y="45"/>
                        </a:lnTo>
                        <a:lnTo>
                          <a:pt x="81" y="42"/>
                        </a:lnTo>
                        <a:lnTo>
                          <a:pt x="86" y="42"/>
                        </a:lnTo>
                        <a:lnTo>
                          <a:pt x="91" y="38"/>
                        </a:lnTo>
                        <a:lnTo>
                          <a:pt x="94" y="38"/>
                        </a:lnTo>
                        <a:lnTo>
                          <a:pt x="99" y="35"/>
                        </a:lnTo>
                        <a:lnTo>
                          <a:pt x="101" y="36"/>
                        </a:lnTo>
                        <a:lnTo>
                          <a:pt x="106" y="35"/>
                        </a:lnTo>
                        <a:lnTo>
                          <a:pt x="106" y="37"/>
                        </a:lnTo>
                        <a:lnTo>
                          <a:pt x="94" y="43"/>
                        </a:lnTo>
                        <a:lnTo>
                          <a:pt x="89" y="43"/>
                        </a:lnTo>
                        <a:lnTo>
                          <a:pt x="81" y="47"/>
                        </a:lnTo>
                        <a:lnTo>
                          <a:pt x="80" y="50"/>
                        </a:lnTo>
                        <a:lnTo>
                          <a:pt x="75" y="52"/>
                        </a:lnTo>
                        <a:lnTo>
                          <a:pt x="75" y="53"/>
                        </a:lnTo>
                        <a:lnTo>
                          <a:pt x="72" y="55"/>
                        </a:lnTo>
                        <a:lnTo>
                          <a:pt x="73" y="58"/>
                        </a:lnTo>
                        <a:lnTo>
                          <a:pt x="79" y="57"/>
                        </a:lnTo>
                        <a:lnTo>
                          <a:pt x="81" y="53"/>
                        </a:lnTo>
                        <a:lnTo>
                          <a:pt x="92" y="47"/>
                        </a:lnTo>
                        <a:lnTo>
                          <a:pt x="94" y="48"/>
                        </a:lnTo>
                        <a:lnTo>
                          <a:pt x="99" y="43"/>
                        </a:lnTo>
                        <a:lnTo>
                          <a:pt x="109" y="40"/>
                        </a:lnTo>
                        <a:lnTo>
                          <a:pt x="113" y="38"/>
                        </a:lnTo>
                        <a:lnTo>
                          <a:pt x="113" y="41"/>
                        </a:lnTo>
                        <a:lnTo>
                          <a:pt x="119" y="37"/>
                        </a:lnTo>
                        <a:lnTo>
                          <a:pt x="119" y="33"/>
                        </a:lnTo>
                        <a:lnTo>
                          <a:pt x="122" y="33"/>
                        </a:lnTo>
                        <a:lnTo>
                          <a:pt x="123" y="32"/>
                        </a:lnTo>
                        <a:lnTo>
                          <a:pt x="120" y="30"/>
                        </a:lnTo>
                        <a:lnTo>
                          <a:pt x="120" y="26"/>
                        </a:lnTo>
                        <a:lnTo>
                          <a:pt x="132" y="35"/>
                        </a:lnTo>
                        <a:lnTo>
                          <a:pt x="132" y="41"/>
                        </a:lnTo>
                        <a:lnTo>
                          <a:pt x="140" y="47"/>
                        </a:lnTo>
                        <a:lnTo>
                          <a:pt x="145" y="49"/>
                        </a:lnTo>
                        <a:lnTo>
                          <a:pt x="146" y="43"/>
                        </a:lnTo>
                        <a:lnTo>
                          <a:pt x="148" y="43"/>
                        </a:lnTo>
                        <a:lnTo>
                          <a:pt x="147" y="37"/>
                        </a:lnTo>
                        <a:lnTo>
                          <a:pt x="155" y="34"/>
                        </a:lnTo>
                        <a:lnTo>
                          <a:pt x="156" y="38"/>
                        </a:lnTo>
                        <a:lnTo>
                          <a:pt x="154" y="39"/>
                        </a:lnTo>
                        <a:lnTo>
                          <a:pt x="153" y="41"/>
                        </a:lnTo>
                        <a:lnTo>
                          <a:pt x="158" y="43"/>
                        </a:lnTo>
                        <a:lnTo>
                          <a:pt x="155" y="47"/>
                        </a:lnTo>
                        <a:lnTo>
                          <a:pt x="155" y="48"/>
                        </a:lnTo>
                        <a:lnTo>
                          <a:pt x="162" y="49"/>
                        </a:lnTo>
                        <a:lnTo>
                          <a:pt x="168" y="44"/>
                        </a:lnTo>
                        <a:lnTo>
                          <a:pt x="168" y="40"/>
                        </a:lnTo>
                        <a:lnTo>
                          <a:pt x="178" y="39"/>
                        </a:lnTo>
                        <a:lnTo>
                          <a:pt x="193" y="48"/>
                        </a:lnTo>
                        <a:lnTo>
                          <a:pt x="197" y="48"/>
                        </a:lnTo>
                        <a:lnTo>
                          <a:pt x="206" y="50"/>
                        </a:lnTo>
                        <a:lnTo>
                          <a:pt x="215" y="54"/>
                        </a:lnTo>
                        <a:lnTo>
                          <a:pt x="220" y="54"/>
                        </a:lnTo>
                        <a:lnTo>
                          <a:pt x="226" y="55"/>
                        </a:lnTo>
                        <a:lnTo>
                          <a:pt x="232" y="55"/>
                        </a:lnTo>
                        <a:lnTo>
                          <a:pt x="233" y="54"/>
                        </a:lnTo>
                        <a:lnTo>
                          <a:pt x="239" y="54"/>
                        </a:lnTo>
                        <a:lnTo>
                          <a:pt x="253" y="64"/>
                        </a:lnTo>
                        <a:lnTo>
                          <a:pt x="245" y="66"/>
                        </a:lnTo>
                        <a:lnTo>
                          <a:pt x="244" y="67"/>
                        </a:lnTo>
                        <a:lnTo>
                          <a:pt x="240" y="69"/>
                        </a:lnTo>
                        <a:lnTo>
                          <a:pt x="238" y="71"/>
                        </a:lnTo>
                        <a:lnTo>
                          <a:pt x="240" y="73"/>
                        </a:lnTo>
                        <a:lnTo>
                          <a:pt x="249" y="74"/>
                        </a:lnTo>
                        <a:lnTo>
                          <a:pt x="253" y="75"/>
                        </a:lnTo>
                        <a:lnTo>
                          <a:pt x="268" y="76"/>
                        </a:lnTo>
                        <a:lnTo>
                          <a:pt x="276" y="75"/>
                        </a:lnTo>
                        <a:lnTo>
                          <a:pt x="288" y="71"/>
                        </a:lnTo>
                        <a:lnTo>
                          <a:pt x="291" y="73"/>
                        </a:lnTo>
                        <a:lnTo>
                          <a:pt x="296" y="74"/>
                        </a:lnTo>
                        <a:lnTo>
                          <a:pt x="300" y="78"/>
                        </a:lnTo>
                        <a:lnTo>
                          <a:pt x="302" y="78"/>
                        </a:lnTo>
                        <a:lnTo>
                          <a:pt x="307" y="82"/>
                        </a:lnTo>
                        <a:lnTo>
                          <a:pt x="304" y="86"/>
                        </a:lnTo>
                        <a:lnTo>
                          <a:pt x="306" y="89"/>
                        </a:lnTo>
                        <a:lnTo>
                          <a:pt x="312" y="92"/>
                        </a:lnTo>
                        <a:lnTo>
                          <a:pt x="312" y="87"/>
                        </a:lnTo>
                        <a:lnTo>
                          <a:pt x="316" y="85"/>
                        </a:lnTo>
                        <a:lnTo>
                          <a:pt x="312" y="82"/>
                        </a:lnTo>
                        <a:lnTo>
                          <a:pt x="308" y="75"/>
                        </a:lnTo>
                        <a:lnTo>
                          <a:pt x="310" y="70"/>
                        </a:lnTo>
                        <a:lnTo>
                          <a:pt x="318" y="70"/>
                        </a:lnTo>
                        <a:lnTo>
                          <a:pt x="326" y="64"/>
                        </a:lnTo>
                        <a:lnTo>
                          <a:pt x="326" y="62"/>
                        </a:lnTo>
                        <a:lnTo>
                          <a:pt x="329" y="61"/>
                        </a:lnTo>
                        <a:lnTo>
                          <a:pt x="331" y="62"/>
                        </a:lnTo>
                        <a:lnTo>
                          <a:pt x="332" y="64"/>
                        </a:lnTo>
                        <a:lnTo>
                          <a:pt x="339" y="69"/>
                        </a:lnTo>
                        <a:lnTo>
                          <a:pt x="343" y="69"/>
                        </a:lnTo>
                        <a:lnTo>
                          <a:pt x="352" y="69"/>
                        </a:lnTo>
                        <a:lnTo>
                          <a:pt x="355" y="73"/>
                        </a:lnTo>
                        <a:lnTo>
                          <a:pt x="364" y="75"/>
                        </a:lnTo>
                        <a:lnTo>
                          <a:pt x="367" y="73"/>
                        </a:lnTo>
                        <a:lnTo>
                          <a:pt x="372" y="74"/>
                        </a:lnTo>
                        <a:lnTo>
                          <a:pt x="383" y="72"/>
                        </a:lnTo>
                        <a:lnTo>
                          <a:pt x="388" y="74"/>
                        </a:lnTo>
                        <a:lnTo>
                          <a:pt x="392" y="74"/>
                        </a:lnTo>
                        <a:lnTo>
                          <a:pt x="395" y="64"/>
                        </a:lnTo>
                        <a:lnTo>
                          <a:pt x="401" y="64"/>
                        </a:lnTo>
                        <a:lnTo>
                          <a:pt x="404" y="62"/>
                        </a:lnTo>
                        <a:lnTo>
                          <a:pt x="408" y="64"/>
                        </a:lnTo>
                        <a:lnTo>
                          <a:pt x="415" y="67"/>
                        </a:lnTo>
                        <a:lnTo>
                          <a:pt x="419" y="68"/>
                        </a:lnTo>
                        <a:lnTo>
                          <a:pt x="419" y="72"/>
                        </a:lnTo>
                        <a:lnTo>
                          <a:pt x="416" y="74"/>
                        </a:lnTo>
                        <a:lnTo>
                          <a:pt x="417" y="79"/>
                        </a:lnTo>
                        <a:lnTo>
                          <a:pt x="425" y="81"/>
                        </a:lnTo>
                        <a:lnTo>
                          <a:pt x="427" y="78"/>
                        </a:lnTo>
                        <a:lnTo>
                          <a:pt x="422" y="73"/>
                        </a:lnTo>
                        <a:lnTo>
                          <a:pt x="423" y="70"/>
                        </a:lnTo>
                        <a:lnTo>
                          <a:pt x="428" y="68"/>
                        </a:lnTo>
                        <a:lnTo>
                          <a:pt x="432" y="68"/>
                        </a:lnTo>
                        <a:lnTo>
                          <a:pt x="436" y="65"/>
                        </a:lnTo>
                        <a:lnTo>
                          <a:pt x="440" y="62"/>
                        </a:lnTo>
                        <a:lnTo>
                          <a:pt x="443" y="58"/>
                        </a:lnTo>
                        <a:lnTo>
                          <a:pt x="440" y="55"/>
                        </a:lnTo>
                        <a:lnTo>
                          <a:pt x="438" y="56"/>
                        </a:lnTo>
                        <a:lnTo>
                          <a:pt x="434" y="58"/>
                        </a:lnTo>
                        <a:lnTo>
                          <a:pt x="431" y="56"/>
                        </a:lnTo>
                        <a:lnTo>
                          <a:pt x="434" y="49"/>
                        </a:lnTo>
                        <a:lnTo>
                          <a:pt x="441" y="46"/>
                        </a:lnTo>
                        <a:lnTo>
                          <a:pt x="440" y="44"/>
                        </a:lnTo>
                        <a:lnTo>
                          <a:pt x="436" y="45"/>
                        </a:lnTo>
                        <a:lnTo>
                          <a:pt x="431" y="44"/>
                        </a:lnTo>
                        <a:lnTo>
                          <a:pt x="430" y="41"/>
                        </a:lnTo>
                        <a:lnTo>
                          <a:pt x="427" y="41"/>
                        </a:lnTo>
                        <a:lnTo>
                          <a:pt x="423" y="40"/>
                        </a:lnTo>
                        <a:lnTo>
                          <a:pt x="417" y="37"/>
                        </a:lnTo>
                        <a:lnTo>
                          <a:pt x="413" y="34"/>
                        </a:lnTo>
                        <a:lnTo>
                          <a:pt x="415" y="26"/>
                        </a:lnTo>
                        <a:lnTo>
                          <a:pt x="419" y="26"/>
                        </a:lnTo>
                        <a:lnTo>
                          <a:pt x="419" y="24"/>
                        </a:lnTo>
                        <a:lnTo>
                          <a:pt x="417" y="24"/>
                        </a:lnTo>
                        <a:lnTo>
                          <a:pt x="413" y="21"/>
                        </a:lnTo>
                        <a:lnTo>
                          <a:pt x="417" y="11"/>
                        </a:lnTo>
                        <a:lnTo>
                          <a:pt x="419" y="10"/>
                        </a:lnTo>
                        <a:lnTo>
                          <a:pt x="421" y="11"/>
                        </a:lnTo>
                        <a:lnTo>
                          <a:pt x="425" y="8"/>
                        </a:lnTo>
                        <a:lnTo>
                          <a:pt x="421" y="6"/>
                        </a:lnTo>
                        <a:lnTo>
                          <a:pt x="424" y="3"/>
                        </a:lnTo>
                        <a:lnTo>
                          <a:pt x="427" y="3"/>
                        </a:lnTo>
                        <a:lnTo>
                          <a:pt x="429" y="0"/>
                        </a:lnTo>
                        <a:lnTo>
                          <a:pt x="433" y="1"/>
                        </a:lnTo>
                        <a:lnTo>
                          <a:pt x="436" y="3"/>
                        </a:lnTo>
                        <a:lnTo>
                          <a:pt x="440" y="4"/>
                        </a:lnTo>
                        <a:lnTo>
                          <a:pt x="445" y="5"/>
                        </a:lnTo>
                        <a:lnTo>
                          <a:pt x="447" y="10"/>
                        </a:lnTo>
                        <a:lnTo>
                          <a:pt x="449" y="11"/>
                        </a:lnTo>
                        <a:lnTo>
                          <a:pt x="449" y="20"/>
                        </a:lnTo>
                        <a:lnTo>
                          <a:pt x="460" y="30"/>
                        </a:lnTo>
                        <a:lnTo>
                          <a:pt x="460" y="34"/>
                        </a:lnTo>
                        <a:lnTo>
                          <a:pt x="455" y="34"/>
                        </a:lnTo>
                        <a:lnTo>
                          <a:pt x="453" y="34"/>
                        </a:lnTo>
                        <a:lnTo>
                          <a:pt x="454" y="37"/>
                        </a:lnTo>
                        <a:lnTo>
                          <a:pt x="451" y="40"/>
                        </a:lnTo>
                        <a:lnTo>
                          <a:pt x="458" y="44"/>
                        </a:lnTo>
                        <a:lnTo>
                          <a:pt x="465" y="43"/>
                        </a:lnTo>
                        <a:lnTo>
                          <a:pt x="470" y="46"/>
                        </a:lnTo>
                        <a:lnTo>
                          <a:pt x="471" y="48"/>
                        </a:lnTo>
                        <a:lnTo>
                          <a:pt x="466" y="48"/>
                        </a:lnTo>
                        <a:lnTo>
                          <a:pt x="464" y="50"/>
                        </a:lnTo>
                        <a:lnTo>
                          <a:pt x="471" y="55"/>
                        </a:lnTo>
                        <a:lnTo>
                          <a:pt x="471" y="63"/>
                        </a:lnTo>
                        <a:lnTo>
                          <a:pt x="473" y="65"/>
                        </a:lnTo>
                        <a:lnTo>
                          <a:pt x="477" y="64"/>
                        </a:lnTo>
                        <a:lnTo>
                          <a:pt x="478" y="58"/>
                        </a:lnTo>
                        <a:lnTo>
                          <a:pt x="478" y="54"/>
                        </a:lnTo>
                        <a:lnTo>
                          <a:pt x="483" y="51"/>
                        </a:lnTo>
                        <a:lnTo>
                          <a:pt x="485" y="53"/>
                        </a:lnTo>
                        <a:lnTo>
                          <a:pt x="494" y="58"/>
                        </a:lnTo>
                        <a:lnTo>
                          <a:pt x="496" y="62"/>
                        </a:lnTo>
                        <a:lnTo>
                          <a:pt x="497" y="65"/>
                        </a:lnTo>
                        <a:lnTo>
                          <a:pt x="492" y="66"/>
                        </a:lnTo>
                        <a:lnTo>
                          <a:pt x="491" y="75"/>
                        </a:lnTo>
                        <a:lnTo>
                          <a:pt x="500" y="83"/>
                        </a:lnTo>
                        <a:lnTo>
                          <a:pt x="502" y="83"/>
                        </a:lnTo>
                        <a:lnTo>
                          <a:pt x="502" y="79"/>
                        </a:lnTo>
                        <a:lnTo>
                          <a:pt x="507" y="78"/>
                        </a:lnTo>
                        <a:lnTo>
                          <a:pt x="509" y="75"/>
                        </a:lnTo>
                        <a:lnTo>
                          <a:pt x="513" y="69"/>
                        </a:lnTo>
                        <a:lnTo>
                          <a:pt x="515" y="63"/>
                        </a:lnTo>
                        <a:lnTo>
                          <a:pt x="516" y="58"/>
                        </a:lnTo>
                        <a:lnTo>
                          <a:pt x="521" y="55"/>
                        </a:lnTo>
                        <a:lnTo>
                          <a:pt x="521" y="52"/>
                        </a:lnTo>
                        <a:lnTo>
                          <a:pt x="519" y="51"/>
                        </a:lnTo>
                        <a:lnTo>
                          <a:pt x="519" y="41"/>
                        </a:lnTo>
                        <a:lnTo>
                          <a:pt x="521" y="40"/>
                        </a:lnTo>
                        <a:lnTo>
                          <a:pt x="527" y="39"/>
                        </a:lnTo>
                        <a:lnTo>
                          <a:pt x="531" y="41"/>
                        </a:lnTo>
                        <a:lnTo>
                          <a:pt x="536" y="42"/>
                        </a:lnTo>
                        <a:lnTo>
                          <a:pt x="544" y="42"/>
                        </a:lnTo>
                        <a:lnTo>
                          <a:pt x="547" y="43"/>
                        </a:lnTo>
                        <a:lnTo>
                          <a:pt x="544" y="45"/>
                        </a:lnTo>
                        <a:lnTo>
                          <a:pt x="546" y="47"/>
                        </a:lnTo>
                        <a:lnTo>
                          <a:pt x="549" y="49"/>
                        </a:lnTo>
                        <a:lnTo>
                          <a:pt x="553" y="49"/>
                        </a:lnTo>
                        <a:lnTo>
                          <a:pt x="554" y="52"/>
                        </a:lnTo>
                        <a:lnTo>
                          <a:pt x="551" y="56"/>
                        </a:lnTo>
                        <a:lnTo>
                          <a:pt x="555" y="59"/>
                        </a:lnTo>
                        <a:lnTo>
                          <a:pt x="553" y="64"/>
                        </a:lnTo>
                        <a:lnTo>
                          <a:pt x="548" y="64"/>
                        </a:lnTo>
                        <a:lnTo>
                          <a:pt x="546" y="65"/>
                        </a:lnTo>
                        <a:lnTo>
                          <a:pt x="548" y="70"/>
                        </a:lnTo>
                        <a:lnTo>
                          <a:pt x="552" y="72"/>
                        </a:lnTo>
                        <a:lnTo>
                          <a:pt x="557" y="78"/>
                        </a:lnTo>
                        <a:lnTo>
                          <a:pt x="552" y="85"/>
                        </a:lnTo>
                        <a:lnTo>
                          <a:pt x="552" y="89"/>
                        </a:lnTo>
                        <a:lnTo>
                          <a:pt x="544" y="92"/>
                        </a:lnTo>
                        <a:lnTo>
                          <a:pt x="540" y="95"/>
                        </a:lnTo>
                        <a:lnTo>
                          <a:pt x="535" y="94"/>
                        </a:lnTo>
                        <a:lnTo>
                          <a:pt x="532" y="90"/>
                        </a:lnTo>
                        <a:lnTo>
                          <a:pt x="529" y="88"/>
                        </a:lnTo>
                        <a:lnTo>
                          <a:pt x="525" y="87"/>
                        </a:lnTo>
                        <a:lnTo>
                          <a:pt x="523" y="88"/>
                        </a:lnTo>
                        <a:lnTo>
                          <a:pt x="525" y="90"/>
                        </a:lnTo>
                        <a:lnTo>
                          <a:pt x="531" y="95"/>
                        </a:lnTo>
                        <a:lnTo>
                          <a:pt x="531" y="99"/>
                        </a:lnTo>
                        <a:lnTo>
                          <a:pt x="525" y="101"/>
                        </a:lnTo>
                        <a:lnTo>
                          <a:pt x="521" y="101"/>
                        </a:lnTo>
                        <a:lnTo>
                          <a:pt x="517" y="99"/>
                        </a:lnTo>
                        <a:lnTo>
                          <a:pt x="515" y="94"/>
                        </a:lnTo>
                        <a:lnTo>
                          <a:pt x="508" y="94"/>
                        </a:lnTo>
                        <a:lnTo>
                          <a:pt x="507" y="98"/>
                        </a:lnTo>
                        <a:lnTo>
                          <a:pt x="510" y="101"/>
                        </a:lnTo>
                        <a:lnTo>
                          <a:pt x="514" y="101"/>
                        </a:lnTo>
                        <a:lnTo>
                          <a:pt x="513" y="109"/>
                        </a:lnTo>
                        <a:lnTo>
                          <a:pt x="506" y="115"/>
                        </a:lnTo>
                        <a:lnTo>
                          <a:pt x="500" y="121"/>
                        </a:lnTo>
                        <a:lnTo>
                          <a:pt x="492" y="120"/>
                        </a:lnTo>
                        <a:lnTo>
                          <a:pt x="485" y="113"/>
                        </a:lnTo>
                        <a:lnTo>
                          <a:pt x="477" y="110"/>
                        </a:lnTo>
                        <a:lnTo>
                          <a:pt x="474" y="112"/>
                        </a:lnTo>
                        <a:lnTo>
                          <a:pt x="478" y="115"/>
                        </a:lnTo>
                        <a:lnTo>
                          <a:pt x="487" y="124"/>
                        </a:lnTo>
                        <a:lnTo>
                          <a:pt x="496" y="125"/>
                        </a:lnTo>
                        <a:lnTo>
                          <a:pt x="499" y="127"/>
                        </a:lnTo>
                        <a:lnTo>
                          <a:pt x="501" y="131"/>
                        </a:lnTo>
                        <a:lnTo>
                          <a:pt x="499" y="139"/>
                        </a:lnTo>
                        <a:lnTo>
                          <a:pt x="498" y="144"/>
                        </a:lnTo>
                        <a:lnTo>
                          <a:pt x="493" y="149"/>
                        </a:lnTo>
                        <a:lnTo>
                          <a:pt x="489" y="157"/>
                        </a:lnTo>
                        <a:lnTo>
                          <a:pt x="482" y="158"/>
                        </a:lnTo>
                        <a:lnTo>
                          <a:pt x="479" y="155"/>
                        </a:lnTo>
                        <a:lnTo>
                          <a:pt x="474" y="162"/>
                        </a:lnTo>
                        <a:lnTo>
                          <a:pt x="468" y="162"/>
                        </a:lnTo>
                        <a:lnTo>
                          <a:pt x="465" y="161"/>
                        </a:lnTo>
                        <a:lnTo>
                          <a:pt x="461" y="162"/>
                        </a:lnTo>
                        <a:lnTo>
                          <a:pt x="466" y="167"/>
                        </a:lnTo>
                        <a:lnTo>
                          <a:pt x="470" y="172"/>
                        </a:lnTo>
                        <a:lnTo>
                          <a:pt x="470" y="176"/>
                        </a:lnTo>
                        <a:lnTo>
                          <a:pt x="462" y="179"/>
                        </a:lnTo>
                        <a:lnTo>
                          <a:pt x="458" y="179"/>
                        </a:lnTo>
                        <a:lnTo>
                          <a:pt x="456" y="177"/>
                        </a:lnTo>
                        <a:lnTo>
                          <a:pt x="454" y="180"/>
                        </a:lnTo>
                        <a:lnTo>
                          <a:pt x="456" y="188"/>
                        </a:lnTo>
                        <a:lnTo>
                          <a:pt x="450" y="190"/>
                        </a:lnTo>
                        <a:lnTo>
                          <a:pt x="448" y="197"/>
                        </a:lnTo>
                        <a:lnTo>
                          <a:pt x="444" y="198"/>
                        </a:lnTo>
                        <a:lnTo>
                          <a:pt x="443" y="203"/>
                        </a:lnTo>
                        <a:lnTo>
                          <a:pt x="438" y="208"/>
                        </a:lnTo>
                        <a:lnTo>
                          <a:pt x="436" y="219"/>
                        </a:lnTo>
                        <a:lnTo>
                          <a:pt x="431" y="227"/>
                        </a:lnTo>
                        <a:lnTo>
                          <a:pt x="430" y="243"/>
                        </a:lnTo>
                        <a:lnTo>
                          <a:pt x="430" y="245"/>
                        </a:lnTo>
                        <a:lnTo>
                          <a:pt x="430" y="256"/>
                        </a:lnTo>
                        <a:lnTo>
                          <a:pt x="436" y="263"/>
                        </a:lnTo>
                        <a:lnTo>
                          <a:pt x="443" y="264"/>
                        </a:lnTo>
                        <a:lnTo>
                          <a:pt x="447" y="266"/>
                        </a:lnTo>
                        <a:lnTo>
                          <a:pt x="450" y="281"/>
                        </a:lnTo>
                        <a:lnTo>
                          <a:pt x="454" y="288"/>
                        </a:lnTo>
                        <a:lnTo>
                          <a:pt x="452" y="296"/>
                        </a:lnTo>
                        <a:lnTo>
                          <a:pt x="452" y="298"/>
                        </a:lnTo>
                        <a:lnTo>
                          <a:pt x="461" y="294"/>
                        </a:lnTo>
                        <a:lnTo>
                          <a:pt x="468" y="294"/>
                        </a:lnTo>
                        <a:lnTo>
                          <a:pt x="471" y="296"/>
                        </a:lnTo>
                        <a:lnTo>
                          <a:pt x="475" y="296"/>
                        </a:lnTo>
                        <a:lnTo>
                          <a:pt x="485" y="303"/>
                        </a:lnTo>
                        <a:lnTo>
                          <a:pt x="490" y="307"/>
                        </a:lnTo>
                        <a:lnTo>
                          <a:pt x="493" y="307"/>
                        </a:lnTo>
                        <a:lnTo>
                          <a:pt x="495" y="308"/>
                        </a:lnTo>
                        <a:lnTo>
                          <a:pt x="496" y="315"/>
                        </a:lnTo>
                        <a:lnTo>
                          <a:pt x="502" y="319"/>
                        </a:lnTo>
                        <a:lnTo>
                          <a:pt x="511" y="320"/>
                        </a:lnTo>
                        <a:lnTo>
                          <a:pt x="516" y="327"/>
                        </a:lnTo>
                        <a:lnTo>
                          <a:pt x="523" y="327"/>
                        </a:lnTo>
                        <a:lnTo>
                          <a:pt x="527" y="330"/>
                        </a:lnTo>
                        <a:lnTo>
                          <a:pt x="535" y="331"/>
                        </a:lnTo>
                        <a:lnTo>
                          <a:pt x="543" y="329"/>
                        </a:lnTo>
                        <a:lnTo>
                          <a:pt x="548" y="333"/>
                        </a:lnTo>
                        <a:lnTo>
                          <a:pt x="547" y="347"/>
                        </a:lnTo>
                        <a:lnTo>
                          <a:pt x="549" y="354"/>
                        </a:lnTo>
                        <a:lnTo>
                          <a:pt x="548" y="367"/>
                        </a:lnTo>
                        <a:lnTo>
                          <a:pt x="546" y="370"/>
                        </a:lnTo>
                        <a:lnTo>
                          <a:pt x="546" y="374"/>
                        </a:lnTo>
                        <a:lnTo>
                          <a:pt x="552" y="380"/>
                        </a:lnTo>
                        <a:lnTo>
                          <a:pt x="552" y="383"/>
                        </a:lnTo>
                        <a:lnTo>
                          <a:pt x="557" y="385"/>
                        </a:lnTo>
                        <a:lnTo>
                          <a:pt x="562" y="393"/>
                        </a:lnTo>
                        <a:lnTo>
                          <a:pt x="561" y="397"/>
                        </a:lnTo>
                        <a:lnTo>
                          <a:pt x="566" y="397"/>
                        </a:lnTo>
                        <a:lnTo>
                          <a:pt x="569" y="398"/>
                        </a:lnTo>
                        <a:lnTo>
                          <a:pt x="571" y="392"/>
                        </a:lnTo>
                        <a:lnTo>
                          <a:pt x="575" y="396"/>
                        </a:lnTo>
                        <a:lnTo>
                          <a:pt x="576" y="390"/>
                        </a:lnTo>
                        <a:lnTo>
                          <a:pt x="580" y="384"/>
                        </a:lnTo>
                        <a:lnTo>
                          <a:pt x="581" y="379"/>
                        </a:lnTo>
                        <a:lnTo>
                          <a:pt x="578" y="375"/>
                        </a:lnTo>
                        <a:lnTo>
                          <a:pt x="576" y="369"/>
                        </a:lnTo>
                        <a:lnTo>
                          <a:pt x="576" y="358"/>
                        </a:lnTo>
                        <a:lnTo>
                          <a:pt x="574" y="349"/>
                        </a:lnTo>
                        <a:lnTo>
                          <a:pt x="570" y="343"/>
                        </a:lnTo>
                        <a:lnTo>
                          <a:pt x="572" y="339"/>
                        </a:lnTo>
                        <a:lnTo>
                          <a:pt x="578" y="339"/>
                        </a:lnTo>
                        <a:lnTo>
                          <a:pt x="578" y="335"/>
                        </a:lnTo>
                        <a:lnTo>
                          <a:pt x="583" y="333"/>
                        </a:lnTo>
                        <a:lnTo>
                          <a:pt x="588" y="327"/>
                        </a:lnTo>
                        <a:lnTo>
                          <a:pt x="590" y="324"/>
                        </a:lnTo>
                        <a:lnTo>
                          <a:pt x="595" y="319"/>
                        </a:lnTo>
                        <a:lnTo>
                          <a:pt x="598" y="302"/>
                        </a:lnTo>
                        <a:lnTo>
                          <a:pt x="594" y="284"/>
                        </a:lnTo>
                        <a:lnTo>
                          <a:pt x="587" y="276"/>
                        </a:lnTo>
                        <a:lnTo>
                          <a:pt x="580" y="268"/>
                        </a:lnTo>
                        <a:lnTo>
                          <a:pt x="579" y="262"/>
                        </a:lnTo>
                        <a:lnTo>
                          <a:pt x="583" y="257"/>
                        </a:lnTo>
                        <a:lnTo>
                          <a:pt x="583" y="253"/>
                        </a:lnTo>
                        <a:lnTo>
                          <a:pt x="588" y="247"/>
                        </a:lnTo>
                        <a:lnTo>
                          <a:pt x="590" y="240"/>
                        </a:lnTo>
                        <a:lnTo>
                          <a:pt x="588" y="235"/>
                        </a:lnTo>
                        <a:lnTo>
                          <a:pt x="586" y="228"/>
                        </a:lnTo>
                        <a:lnTo>
                          <a:pt x="583" y="223"/>
                        </a:lnTo>
                        <a:lnTo>
                          <a:pt x="581" y="219"/>
                        </a:lnTo>
                        <a:lnTo>
                          <a:pt x="584" y="219"/>
                        </a:lnTo>
                        <a:lnTo>
                          <a:pt x="588" y="216"/>
                        </a:lnTo>
                        <a:lnTo>
                          <a:pt x="588" y="209"/>
                        </a:lnTo>
                        <a:lnTo>
                          <a:pt x="583" y="202"/>
                        </a:lnTo>
                        <a:lnTo>
                          <a:pt x="583" y="189"/>
                        </a:lnTo>
                        <a:lnTo>
                          <a:pt x="586" y="187"/>
                        </a:lnTo>
                        <a:lnTo>
                          <a:pt x="592" y="187"/>
                        </a:lnTo>
                        <a:lnTo>
                          <a:pt x="594" y="189"/>
                        </a:lnTo>
                        <a:lnTo>
                          <a:pt x="601" y="194"/>
                        </a:lnTo>
                        <a:lnTo>
                          <a:pt x="609" y="195"/>
                        </a:lnTo>
                        <a:lnTo>
                          <a:pt x="613" y="195"/>
                        </a:lnTo>
                        <a:lnTo>
                          <a:pt x="615" y="191"/>
                        </a:lnTo>
                        <a:lnTo>
                          <a:pt x="623" y="190"/>
                        </a:lnTo>
                        <a:lnTo>
                          <a:pt x="628" y="193"/>
                        </a:lnTo>
                        <a:lnTo>
                          <a:pt x="630" y="197"/>
                        </a:lnTo>
                        <a:lnTo>
                          <a:pt x="635" y="199"/>
                        </a:lnTo>
                        <a:lnTo>
                          <a:pt x="638" y="206"/>
                        </a:lnTo>
                        <a:lnTo>
                          <a:pt x="642" y="207"/>
                        </a:lnTo>
                        <a:lnTo>
                          <a:pt x="641" y="212"/>
                        </a:lnTo>
                        <a:lnTo>
                          <a:pt x="644" y="217"/>
                        </a:lnTo>
                        <a:lnTo>
                          <a:pt x="654" y="218"/>
                        </a:lnTo>
                        <a:lnTo>
                          <a:pt x="657" y="220"/>
                        </a:lnTo>
                        <a:lnTo>
                          <a:pt x="660" y="219"/>
                        </a:lnTo>
                        <a:lnTo>
                          <a:pt x="664" y="220"/>
                        </a:lnTo>
                        <a:lnTo>
                          <a:pt x="664" y="225"/>
                        </a:lnTo>
                        <a:lnTo>
                          <a:pt x="661" y="228"/>
                        </a:lnTo>
                        <a:lnTo>
                          <a:pt x="661" y="237"/>
                        </a:lnTo>
                        <a:lnTo>
                          <a:pt x="657" y="241"/>
                        </a:lnTo>
                        <a:lnTo>
                          <a:pt x="661" y="245"/>
                        </a:lnTo>
                        <a:lnTo>
                          <a:pt x="662" y="250"/>
                        </a:lnTo>
                        <a:lnTo>
                          <a:pt x="660" y="251"/>
                        </a:lnTo>
                        <a:lnTo>
                          <a:pt x="658" y="252"/>
                        </a:lnTo>
                        <a:lnTo>
                          <a:pt x="657" y="252"/>
                        </a:lnTo>
                        <a:lnTo>
                          <a:pt x="656" y="252"/>
                        </a:lnTo>
                        <a:lnTo>
                          <a:pt x="657" y="253"/>
                        </a:lnTo>
                        <a:lnTo>
                          <a:pt x="658" y="255"/>
                        </a:lnTo>
                        <a:lnTo>
                          <a:pt x="662" y="255"/>
                        </a:lnTo>
                        <a:lnTo>
                          <a:pt x="664" y="257"/>
                        </a:lnTo>
                        <a:lnTo>
                          <a:pt x="662" y="260"/>
                        </a:lnTo>
                        <a:lnTo>
                          <a:pt x="655" y="264"/>
                        </a:lnTo>
                        <a:lnTo>
                          <a:pt x="656" y="266"/>
                        </a:lnTo>
                        <a:lnTo>
                          <a:pt x="662" y="265"/>
                        </a:lnTo>
                        <a:lnTo>
                          <a:pt x="667" y="260"/>
                        </a:lnTo>
                        <a:lnTo>
                          <a:pt x="675" y="269"/>
                        </a:lnTo>
                        <a:lnTo>
                          <a:pt x="675" y="274"/>
                        </a:lnTo>
                        <a:lnTo>
                          <a:pt x="680" y="278"/>
                        </a:lnTo>
                        <a:lnTo>
                          <a:pt x="683" y="273"/>
                        </a:lnTo>
                        <a:lnTo>
                          <a:pt x="687" y="271"/>
                        </a:lnTo>
                        <a:lnTo>
                          <a:pt x="687" y="265"/>
                        </a:lnTo>
                        <a:lnTo>
                          <a:pt x="690" y="264"/>
                        </a:lnTo>
                        <a:lnTo>
                          <a:pt x="693" y="265"/>
                        </a:lnTo>
                        <a:lnTo>
                          <a:pt x="694" y="268"/>
                        </a:lnTo>
                        <a:lnTo>
                          <a:pt x="696" y="265"/>
                        </a:lnTo>
                        <a:lnTo>
                          <a:pt x="701" y="253"/>
                        </a:lnTo>
                        <a:lnTo>
                          <a:pt x="700" y="245"/>
                        </a:lnTo>
                        <a:lnTo>
                          <a:pt x="703" y="242"/>
                        </a:lnTo>
                        <a:lnTo>
                          <a:pt x="703" y="238"/>
                        </a:lnTo>
                        <a:lnTo>
                          <a:pt x="706" y="232"/>
                        </a:lnTo>
                        <a:lnTo>
                          <a:pt x="709" y="234"/>
                        </a:lnTo>
                        <a:lnTo>
                          <a:pt x="711" y="243"/>
                        </a:lnTo>
                        <a:lnTo>
                          <a:pt x="715" y="247"/>
                        </a:lnTo>
                        <a:lnTo>
                          <a:pt x="718" y="259"/>
                        </a:lnTo>
                        <a:lnTo>
                          <a:pt x="721" y="259"/>
                        </a:lnTo>
                        <a:lnTo>
                          <a:pt x="721" y="268"/>
                        </a:lnTo>
                        <a:lnTo>
                          <a:pt x="726" y="271"/>
                        </a:lnTo>
                        <a:lnTo>
                          <a:pt x="725" y="278"/>
                        </a:lnTo>
                        <a:lnTo>
                          <a:pt x="731" y="284"/>
                        </a:lnTo>
                        <a:lnTo>
                          <a:pt x="733" y="295"/>
                        </a:lnTo>
                        <a:lnTo>
                          <a:pt x="737" y="296"/>
                        </a:lnTo>
                        <a:lnTo>
                          <a:pt x="738" y="301"/>
                        </a:lnTo>
                        <a:lnTo>
                          <a:pt x="733" y="304"/>
                        </a:lnTo>
                        <a:lnTo>
                          <a:pt x="734" y="312"/>
                        </a:lnTo>
                        <a:lnTo>
                          <a:pt x="739" y="314"/>
                        </a:lnTo>
                        <a:lnTo>
                          <a:pt x="739" y="316"/>
                        </a:lnTo>
                        <a:lnTo>
                          <a:pt x="743" y="318"/>
                        </a:lnTo>
                        <a:lnTo>
                          <a:pt x="748" y="326"/>
                        </a:lnTo>
                        <a:lnTo>
                          <a:pt x="748" y="331"/>
                        </a:lnTo>
                        <a:lnTo>
                          <a:pt x="753" y="335"/>
                        </a:lnTo>
                        <a:lnTo>
                          <a:pt x="757" y="333"/>
                        </a:lnTo>
                        <a:lnTo>
                          <a:pt x="764" y="336"/>
                        </a:lnTo>
                        <a:lnTo>
                          <a:pt x="768" y="339"/>
                        </a:lnTo>
                        <a:lnTo>
                          <a:pt x="776" y="341"/>
                        </a:lnTo>
                        <a:lnTo>
                          <a:pt x="775" y="345"/>
                        </a:lnTo>
                        <a:lnTo>
                          <a:pt x="766" y="348"/>
                        </a:lnTo>
                        <a:lnTo>
                          <a:pt x="755" y="355"/>
                        </a:lnTo>
                        <a:lnTo>
                          <a:pt x="749" y="359"/>
                        </a:lnTo>
                        <a:lnTo>
                          <a:pt x="745" y="358"/>
                        </a:lnTo>
                        <a:lnTo>
                          <a:pt x="746" y="364"/>
                        </a:lnTo>
                        <a:lnTo>
                          <a:pt x="751" y="365"/>
                        </a:lnTo>
                        <a:lnTo>
                          <a:pt x="758" y="358"/>
                        </a:lnTo>
                        <a:lnTo>
                          <a:pt x="761" y="358"/>
                        </a:lnTo>
                        <a:lnTo>
                          <a:pt x="762" y="356"/>
                        </a:lnTo>
                        <a:lnTo>
                          <a:pt x="770" y="350"/>
                        </a:lnTo>
                        <a:lnTo>
                          <a:pt x="775" y="351"/>
                        </a:lnTo>
                        <a:lnTo>
                          <a:pt x="774" y="358"/>
                        </a:lnTo>
                        <a:lnTo>
                          <a:pt x="774" y="361"/>
                        </a:lnTo>
                        <a:lnTo>
                          <a:pt x="780" y="356"/>
                        </a:lnTo>
                        <a:lnTo>
                          <a:pt x="788" y="360"/>
                        </a:lnTo>
                        <a:lnTo>
                          <a:pt x="790" y="369"/>
                        </a:lnTo>
                        <a:lnTo>
                          <a:pt x="787" y="375"/>
                        </a:lnTo>
                        <a:lnTo>
                          <a:pt x="791" y="382"/>
                        </a:lnTo>
                        <a:lnTo>
                          <a:pt x="789" y="387"/>
                        </a:lnTo>
                        <a:lnTo>
                          <a:pt x="787" y="387"/>
                        </a:lnTo>
                        <a:lnTo>
                          <a:pt x="780" y="394"/>
                        </a:lnTo>
                        <a:lnTo>
                          <a:pt x="769" y="396"/>
                        </a:lnTo>
                        <a:lnTo>
                          <a:pt x="762" y="400"/>
                        </a:lnTo>
                        <a:lnTo>
                          <a:pt x="756" y="413"/>
                        </a:lnTo>
                        <a:lnTo>
                          <a:pt x="750" y="417"/>
                        </a:lnTo>
                        <a:lnTo>
                          <a:pt x="740" y="417"/>
                        </a:lnTo>
                        <a:lnTo>
                          <a:pt x="734" y="416"/>
                        </a:lnTo>
                        <a:lnTo>
                          <a:pt x="726" y="417"/>
                        </a:lnTo>
                        <a:lnTo>
                          <a:pt x="721" y="414"/>
                        </a:lnTo>
                        <a:lnTo>
                          <a:pt x="714" y="416"/>
                        </a:lnTo>
                        <a:lnTo>
                          <a:pt x="700" y="418"/>
                        </a:lnTo>
                        <a:lnTo>
                          <a:pt x="698" y="416"/>
                        </a:lnTo>
                        <a:lnTo>
                          <a:pt x="692" y="416"/>
                        </a:lnTo>
                        <a:lnTo>
                          <a:pt x="687" y="423"/>
                        </a:lnTo>
                        <a:lnTo>
                          <a:pt x="683" y="426"/>
                        </a:lnTo>
                        <a:lnTo>
                          <a:pt x="682" y="430"/>
                        </a:lnTo>
                        <a:lnTo>
                          <a:pt x="670" y="433"/>
                        </a:lnTo>
                        <a:lnTo>
                          <a:pt x="665" y="443"/>
                        </a:lnTo>
                        <a:lnTo>
                          <a:pt x="658" y="449"/>
                        </a:lnTo>
                        <a:lnTo>
                          <a:pt x="656" y="452"/>
                        </a:lnTo>
                        <a:lnTo>
                          <a:pt x="648" y="459"/>
                        </a:lnTo>
                        <a:lnTo>
                          <a:pt x="647" y="468"/>
                        </a:lnTo>
                        <a:lnTo>
                          <a:pt x="649" y="469"/>
                        </a:lnTo>
                        <a:lnTo>
                          <a:pt x="654" y="463"/>
                        </a:lnTo>
                        <a:lnTo>
                          <a:pt x="658" y="461"/>
                        </a:lnTo>
                        <a:lnTo>
                          <a:pt x="658" y="457"/>
                        </a:lnTo>
                        <a:lnTo>
                          <a:pt x="669" y="446"/>
                        </a:lnTo>
                        <a:lnTo>
                          <a:pt x="671" y="446"/>
                        </a:lnTo>
                        <a:lnTo>
                          <a:pt x="677" y="439"/>
                        </a:lnTo>
                        <a:lnTo>
                          <a:pt x="686" y="436"/>
                        </a:lnTo>
                        <a:lnTo>
                          <a:pt x="690" y="430"/>
                        </a:lnTo>
                        <a:lnTo>
                          <a:pt x="701" y="429"/>
                        </a:lnTo>
                        <a:lnTo>
                          <a:pt x="708" y="436"/>
                        </a:lnTo>
                        <a:lnTo>
                          <a:pt x="710" y="437"/>
                        </a:lnTo>
                        <a:lnTo>
                          <a:pt x="711" y="441"/>
                        </a:lnTo>
                        <a:lnTo>
                          <a:pt x="703" y="449"/>
                        </a:lnTo>
                        <a:lnTo>
                          <a:pt x="699" y="446"/>
                        </a:lnTo>
                        <a:lnTo>
                          <a:pt x="693" y="445"/>
                        </a:lnTo>
                        <a:lnTo>
                          <a:pt x="689" y="448"/>
                        </a:lnTo>
                        <a:lnTo>
                          <a:pt x="689" y="450"/>
                        </a:lnTo>
                        <a:lnTo>
                          <a:pt x="695" y="452"/>
                        </a:lnTo>
                        <a:lnTo>
                          <a:pt x="699" y="455"/>
                        </a:lnTo>
                        <a:lnTo>
                          <a:pt x="705" y="453"/>
                        </a:lnTo>
                        <a:lnTo>
                          <a:pt x="705" y="458"/>
                        </a:lnTo>
                        <a:lnTo>
                          <a:pt x="703" y="461"/>
                        </a:lnTo>
                        <a:lnTo>
                          <a:pt x="704" y="471"/>
                        </a:lnTo>
                        <a:lnTo>
                          <a:pt x="714" y="478"/>
                        </a:lnTo>
                        <a:lnTo>
                          <a:pt x="716" y="481"/>
                        </a:lnTo>
                        <a:lnTo>
                          <a:pt x="721" y="485"/>
                        </a:lnTo>
                        <a:lnTo>
                          <a:pt x="727" y="485"/>
                        </a:lnTo>
                        <a:lnTo>
                          <a:pt x="732" y="483"/>
                        </a:lnTo>
                        <a:lnTo>
                          <a:pt x="733" y="487"/>
                        </a:lnTo>
                        <a:lnTo>
                          <a:pt x="737" y="486"/>
                        </a:lnTo>
                        <a:lnTo>
                          <a:pt x="737" y="492"/>
                        </a:lnTo>
                        <a:lnTo>
                          <a:pt x="732" y="497"/>
                        </a:lnTo>
                        <a:lnTo>
                          <a:pt x="727" y="497"/>
                        </a:lnTo>
                        <a:lnTo>
                          <a:pt x="722" y="498"/>
                        </a:lnTo>
                        <a:lnTo>
                          <a:pt x="720" y="501"/>
                        </a:lnTo>
                        <a:lnTo>
                          <a:pt x="718" y="500"/>
                        </a:lnTo>
                        <a:lnTo>
                          <a:pt x="715" y="497"/>
                        </a:lnTo>
                        <a:lnTo>
                          <a:pt x="707" y="507"/>
                        </a:lnTo>
                        <a:lnTo>
                          <a:pt x="706" y="510"/>
                        </a:lnTo>
                        <a:lnTo>
                          <a:pt x="702" y="513"/>
                        </a:lnTo>
                        <a:lnTo>
                          <a:pt x="697" y="514"/>
                        </a:lnTo>
                        <a:lnTo>
                          <a:pt x="693" y="510"/>
                        </a:lnTo>
                        <a:lnTo>
                          <a:pt x="695" y="502"/>
                        </a:lnTo>
                        <a:lnTo>
                          <a:pt x="698" y="501"/>
                        </a:lnTo>
                        <a:lnTo>
                          <a:pt x="704" y="493"/>
                        </a:lnTo>
                        <a:lnTo>
                          <a:pt x="708" y="493"/>
                        </a:lnTo>
                        <a:lnTo>
                          <a:pt x="711" y="489"/>
                        </a:lnTo>
                        <a:lnTo>
                          <a:pt x="711" y="487"/>
                        </a:lnTo>
                        <a:lnTo>
                          <a:pt x="709" y="488"/>
                        </a:lnTo>
                        <a:lnTo>
                          <a:pt x="707" y="487"/>
                        </a:lnTo>
                        <a:lnTo>
                          <a:pt x="708" y="484"/>
                        </a:lnTo>
                        <a:lnTo>
                          <a:pt x="706" y="482"/>
                        </a:lnTo>
                        <a:lnTo>
                          <a:pt x="701" y="486"/>
                        </a:lnTo>
                        <a:lnTo>
                          <a:pt x="696" y="490"/>
                        </a:lnTo>
                        <a:lnTo>
                          <a:pt x="690" y="491"/>
                        </a:lnTo>
                        <a:lnTo>
                          <a:pt x="687" y="496"/>
                        </a:lnTo>
                        <a:lnTo>
                          <a:pt x="683" y="498"/>
                        </a:lnTo>
                        <a:lnTo>
                          <a:pt x="682" y="488"/>
                        </a:lnTo>
                        <a:lnTo>
                          <a:pt x="676" y="478"/>
                        </a:lnTo>
                        <a:lnTo>
                          <a:pt x="676" y="465"/>
                        </a:lnTo>
                        <a:lnTo>
                          <a:pt x="665" y="460"/>
                        </a:lnTo>
                        <a:lnTo>
                          <a:pt x="660" y="463"/>
                        </a:lnTo>
                        <a:lnTo>
                          <a:pt x="647" y="489"/>
                        </a:lnTo>
                        <a:lnTo>
                          <a:pt x="630" y="492"/>
                        </a:lnTo>
                        <a:lnTo>
                          <a:pt x="625" y="491"/>
                        </a:lnTo>
                        <a:lnTo>
                          <a:pt x="616" y="491"/>
                        </a:lnTo>
                        <a:lnTo>
                          <a:pt x="611" y="496"/>
                        </a:lnTo>
                        <a:lnTo>
                          <a:pt x="599" y="507"/>
                        </a:lnTo>
                        <a:lnTo>
                          <a:pt x="575" y="516"/>
                        </a:lnTo>
                        <a:lnTo>
                          <a:pt x="572" y="524"/>
                        </a:lnTo>
                        <a:lnTo>
                          <a:pt x="546" y="539"/>
                        </a:lnTo>
                        <a:lnTo>
                          <a:pt x="543" y="530"/>
                        </a:lnTo>
                        <a:lnTo>
                          <a:pt x="548" y="512"/>
                        </a:lnTo>
                        <a:lnTo>
                          <a:pt x="547" y="499"/>
                        </a:lnTo>
                        <a:lnTo>
                          <a:pt x="530" y="480"/>
                        </a:lnTo>
                        <a:lnTo>
                          <a:pt x="523" y="466"/>
                        </a:lnTo>
                        <a:lnTo>
                          <a:pt x="494" y="449"/>
                        </a:lnTo>
                        <a:lnTo>
                          <a:pt x="477" y="451"/>
                        </a:lnTo>
                        <a:lnTo>
                          <a:pt x="470" y="449"/>
                        </a:lnTo>
                        <a:lnTo>
                          <a:pt x="458" y="449"/>
                        </a:lnTo>
                        <a:lnTo>
                          <a:pt x="450" y="445"/>
                        </a:lnTo>
                        <a:lnTo>
                          <a:pt x="438" y="443"/>
                        </a:lnTo>
                        <a:lnTo>
                          <a:pt x="430" y="437"/>
                        </a:lnTo>
                        <a:lnTo>
                          <a:pt x="174" y="437"/>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58" name="Freeform 13"/>
                  <p:cNvSpPr>
                    <a:spLocks noEditPoints="1"/>
                  </p:cNvSpPr>
                  <p:nvPr/>
                </p:nvSpPr>
                <p:spPr bwMode="gray">
                  <a:xfrm>
                    <a:off x="1239" y="1789"/>
                    <a:ext cx="190" cy="55"/>
                  </a:xfrm>
                  <a:custGeom>
                    <a:avLst/>
                    <a:gdLst>
                      <a:gd name="T0" fmla="*/ 2147483647 w 155"/>
                      <a:gd name="T1" fmla="*/ 2147483647 h 45"/>
                      <a:gd name="T2" fmla="*/ 2147483647 w 155"/>
                      <a:gd name="T3" fmla="*/ 2147483647 h 45"/>
                      <a:gd name="T4" fmla="*/ 2147483647 w 155"/>
                      <a:gd name="T5" fmla="*/ 2147483647 h 45"/>
                      <a:gd name="T6" fmla="*/ 2147483647 w 155"/>
                      <a:gd name="T7" fmla="*/ 2147483647 h 45"/>
                      <a:gd name="T8" fmla="*/ 2147483647 w 155"/>
                      <a:gd name="T9" fmla="*/ 2147483647 h 45"/>
                      <a:gd name="T10" fmla="*/ 2147483647 w 155"/>
                      <a:gd name="T11" fmla="*/ 2147483647 h 45"/>
                      <a:gd name="T12" fmla="*/ 2147483647 w 155"/>
                      <a:gd name="T13" fmla="*/ 2147483647 h 45"/>
                      <a:gd name="T14" fmla="*/ 0 w 155"/>
                      <a:gd name="T15" fmla="*/ 2147483647 h 45"/>
                      <a:gd name="T16" fmla="*/ 2147483647 w 155"/>
                      <a:gd name="T17" fmla="*/ 2147483647 h 45"/>
                      <a:gd name="T18" fmla="*/ 2147483647 w 155"/>
                      <a:gd name="T19" fmla="*/ 2147483647 h 45"/>
                      <a:gd name="T20" fmla="*/ 2147483647 w 155"/>
                      <a:gd name="T21" fmla="*/ 2147483647 h 45"/>
                      <a:gd name="T22" fmla="*/ 2147483647 w 155"/>
                      <a:gd name="T23" fmla="*/ 2147483647 h 45"/>
                      <a:gd name="T24" fmla="*/ 2147483647 w 155"/>
                      <a:gd name="T25" fmla="*/ 2147483647 h 45"/>
                      <a:gd name="T26" fmla="*/ 2147483647 w 155"/>
                      <a:gd name="T27" fmla="*/ 2147483647 h 45"/>
                      <a:gd name="T28" fmla="*/ 2147483647 w 155"/>
                      <a:gd name="T29" fmla="*/ 2147483647 h 45"/>
                      <a:gd name="T30" fmla="*/ 2147483647 w 155"/>
                      <a:gd name="T31" fmla="*/ 2147483647 h 45"/>
                      <a:gd name="T32" fmla="*/ 2147483647 w 155"/>
                      <a:gd name="T33" fmla="*/ 2147483647 h 45"/>
                      <a:gd name="T34" fmla="*/ 2147483647 w 155"/>
                      <a:gd name="T35" fmla="*/ 2147483647 h 45"/>
                      <a:gd name="T36" fmla="*/ 2147483647 w 155"/>
                      <a:gd name="T37" fmla="*/ 2147483647 h 45"/>
                      <a:gd name="T38" fmla="*/ 2147483647 w 155"/>
                      <a:gd name="T39" fmla="*/ 2147483647 h 45"/>
                      <a:gd name="T40" fmla="*/ 2147483647 w 155"/>
                      <a:gd name="T41" fmla="*/ 2147483647 h 45"/>
                      <a:gd name="T42" fmla="*/ 2147483647 w 155"/>
                      <a:gd name="T43" fmla="*/ 2147483647 h 45"/>
                      <a:gd name="T44" fmla="*/ 2147483647 w 155"/>
                      <a:gd name="T45" fmla="*/ 2147483647 h 45"/>
                      <a:gd name="T46" fmla="*/ 2147483647 w 155"/>
                      <a:gd name="T47" fmla="*/ 2147483647 h 45"/>
                      <a:gd name="T48" fmla="*/ 2147483647 w 155"/>
                      <a:gd name="T49" fmla="*/ 2147483647 h 45"/>
                      <a:gd name="T50" fmla="*/ 2147483647 w 155"/>
                      <a:gd name="T51" fmla="*/ 2147483647 h 45"/>
                      <a:gd name="T52" fmla="*/ 2147483647 w 155"/>
                      <a:gd name="T53" fmla="*/ 0 h 45"/>
                      <a:gd name="T54" fmla="*/ 2147483647 w 155"/>
                      <a:gd name="T55" fmla="*/ 2147483647 h 45"/>
                      <a:gd name="T56" fmla="*/ 2147483647 w 155"/>
                      <a:gd name="T57" fmla="*/ 2147483647 h 45"/>
                      <a:gd name="T58" fmla="*/ 2147483647 w 155"/>
                      <a:gd name="T59" fmla="*/ 2147483647 h 45"/>
                      <a:gd name="T60" fmla="*/ 2147483647 w 155"/>
                      <a:gd name="T61" fmla="*/ 2147483647 h 45"/>
                      <a:gd name="T62" fmla="*/ 2147483647 w 155"/>
                      <a:gd name="T63" fmla="*/ 2147483647 h 45"/>
                      <a:gd name="T64" fmla="*/ 2147483647 w 155"/>
                      <a:gd name="T65" fmla="*/ 2147483647 h 45"/>
                      <a:gd name="T66" fmla="*/ 2147483647 w 155"/>
                      <a:gd name="T67" fmla="*/ 2147483647 h 4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55"/>
                      <a:gd name="T103" fmla="*/ 0 h 45"/>
                      <a:gd name="T104" fmla="*/ 155 w 155"/>
                      <a:gd name="T105" fmla="*/ 45 h 4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55" h="45">
                        <a:moveTo>
                          <a:pt x="3" y="11"/>
                        </a:moveTo>
                        <a:lnTo>
                          <a:pt x="15" y="10"/>
                        </a:lnTo>
                        <a:lnTo>
                          <a:pt x="21" y="12"/>
                        </a:lnTo>
                        <a:lnTo>
                          <a:pt x="23" y="14"/>
                        </a:lnTo>
                        <a:lnTo>
                          <a:pt x="19" y="24"/>
                        </a:lnTo>
                        <a:lnTo>
                          <a:pt x="16" y="24"/>
                        </a:lnTo>
                        <a:lnTo>
                          <a:pt x="8" y="19"/>
                        </a:lnTo>
                        <a:lnTo>
                          <a:pt x="0" y="16"/>
                        </a:lnTo>
                        <a:lnTo>
                          <a:pt x="3" y="11"/>
                        </a:lnTo>
                        <a:close/>
                        <a:moveTo>
                          <a:pt x="128" y="30"/>
                        </a:moveTo>
                        <a:lnTo>
                          <a:pt x="123" y="29"/>
                        </a:lnTo>
                        <a:lnTo>
                          <a:pt x="119" y="30"/>
                        </a:lnTo>
                        <a:lnTo>
                          <a:pt x="125" y="36"/>
                        </a:lnTo>
                        <a:lnTo>
                          <a:pt x="119" y="45"/>
                        </a:lnTo>
                        <a:lnTo>
                          <a:pt x="114" y="45"/>
                        </a:lnTo>
                        <a:lnTo>
                          <a:pt x="111" y="45"/>
                        </a:lnTo>
                        <a:lnTo>
                          <a:pt x="110" y="35"/>
                        </a:lnTo>
                        <a:lnTo>
                          <a:pt x="106" y="28"/>
                        </a:lnTo>
                        <a:lnTo>
                          <a:pt x="107" y="26"/>
                        </a:lnTo>
                        <a:lnTo>
                          <a:pt x="106" y="10"/>
                        </a:lnTo>
                        <a:lnTo>
                          <a:pt x="109" y="9"/>
                        </a:lnTo>
                        <a:lnTo>
                          <a:pt x="113" y="10"/>
                        </a:lnTo>
                        <a:lnTo>
                          <a:pt x="113" y="8"/>
                        </a:lnTo>
                        <a:lnTo>
                          <a:pt x="108" y="5"/>
                        </a:lnTo>
                        <a:lnTo>
                          <a:pt x="116" y="1"/>
                        </a:lnTo>
                        <a:lnTo>
                          <a:pt x="122" y="2"/>
                        </a:lnTo>
                        <a:lnTo>
                          <a:pt x="131" y="0"/>
                        </a:lnTo>
                        <a:lnTo>
                          <a:pt x="138" y="4"/>
                        </a:lnTo>
                        <a:lnTo>
                          <a:pt x="142" y="3"/>
                        </a:lnTo>
                        <a:lnTo>
                          <a:pt x="155" y="4"/>
                        </a:lnTo>
                        <a:lnTo>
                          <a:pt x="155" y="9"/>
                        </a:lnTo>
                        <a:lnTo>
                          <a:pt x="139" y="31"/>
                        </a:lnTo>
                        <a:lnTo>
                          <a:pt x="134" y="30"/>
                        </a:lnTo>
                        <a:lnTo>
                          <a:pt x="128" y="30"/>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59" name="Freeform 16"/>
                  <p:cNvSpPr>
                    <a:spLocks/>
                  </p:cNvSpPr>
                  <p:nvPr/>
                </p:nvSpPr>
                <p:spPr bwMode="gray">
                  <a:xfrm>
                    <a:off x="549" y="2138"/>
                    <a:ext cx="19" cy="16"/>
                  </a:xfrm>
                  <a:custGeom>
                    <a:avLst/>
                    <a:gdLst>
                      <a:gd name="T0" fmla="*/ 2147483647 w 16"/>
                      <a:gd name="T1" fmla="*/ 0 h 13"/>
                      <a:gd name="T2" fmla="*/ 2147483647 w 16"/>
                      <a:gd name="T3" fmla="*/ 2147483647 h 13"/>
                      <a:gd name="T4" fmla="*/ 2147483647 w 16"/>
                      <a:gd name="T5" fmla="*/ 2147483647 h 13"/>
                      <a:gd name="T6" fmla="*/ 2147483647 w 16"/>
                      <a:gd name="T7" fmla="*/ 2147483647 h 13"/>
                      <a:gd name="T8" fmla="*/ 2147483647 w 16"/>
                      <a:gd name="T9" fmla="*/ 2147483647 h 13"/>
                      <a:gd name="T10" fmla="*/ 2147483647 w 16"/>
                      <a:gd name="T11" fmla="*/ 2147483647 h 13"/>
                      <a:gd name="T12" fmla="*/ 2147483647 w 16"/>
                      <a:gd name="T13" fmla="*/ 2147483647 h 13"/>
                      <a:gd name="T14" fmla="*/ 0 w 16"/>
                      <a:gd name="T15" fmla="*/ 2147483647 h 13"/>
                      <a:gd name="T16" fmla="*/ 2147483647 w 16"/>
                      <a:gd name="T17" fmla="*/ 2147483647 h 13"/>
                      <a:gd name="T18" fmla="*/ 2147483647 w 16"/>
                      <a:gd name="T19" fmla="*/ 0 h 1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6"/>
                      <a:gd name="T31" fmla="*/ 0 h 13"/>
                      <a:gd name="T32" fmla="*/ 16 w 16"/>
                      <a:gd name="T33" fmla="*/ 13 h 1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6" h="13">
                        <a:moveTo>
                          <a:pt x="10" y="0"/>
                        </a:moveTo>
                        <a:lnTo>
                          <a:pt x="16" y="3"/>
                        </a:lnTo>
                        <a:lnTo>
                          <a:pt x="16" y="10"/>
                        </a:lnTo>
                        <a:lnTo>
                          <a:pt x="13" y="11"/>
                        </a:lnTo>
                        <a:lnTo>
                          <a:pt x="9" y="13"/>
                        </a:lnTo>
                        <a:lnTo>
                          <a:pt x="4" y="8"/>
                        </a:lnTo>
                        <a:lnTo>
                          <a:pt x="1" y="7"/>
                        </a:lnTo>
                        <a:lnTo>
                          <a:pt x="0" y="3"/>
                        </a:lnTo>
                        <a:lnTo>
                          <a:pt x="6" y="2"/>
                        </a:lnTo>
                        <a:lnTo>
                          <a:pt x="10" y="0"/>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60" name="Freeform 20"/>
                  <p:cNvSpPr>
                    <a:spLocks/>
                  </p:cNvSpPr>
                  <p:nvPr/>
                </p:nvSpPr>
                <p:spPr bwMode="gray">
                  <a:xfrm>
                    <a:off x="603" y="1960"/>
                    <a:ext cx="8" cy="8"/>
                  </a:xfrm>
                  <a:custGeom>
                    <a:avLst/>
                    <a:gdLst>
                      <a:gd name="T0" fmla="*/ 2147483647 w 6"/>
                      <a:gd name="T1" fmla="*/ 0 h 6"/>
                      <a:gd name="T2" fmla="*/ 2147483647 w 6"/>
                      <a:gd name="T3" fmla="*/ 2147483647 h 6"/>
                      <a:gd name="T4" fmla="*/ 2147483647 w 6"/>
                      <a:gd name="T5" fmla="*/ 2147483647 h 6"/>
                      <a:gd name="T6" fmla="*/ 2147483647 w 6"/>
                      <a:gd name="T7" fmla="*/ 2147483647 h 6"/>
                      <a:gd name="T8" fmla="*/ 0 w 6"/>
                      <a:gd name="T9" fmla="*/ 2147483647 h 6"/>
                      <a:gd name="T10" fmla="*/ 2147483647 w 6"/>
                      <a:gd name="T11" fmla="*/ 0 h 6"/>
                      <a:gd name="T12" fmla="*/ 0 60000 65536"/>
                      <a:gd name="T13" fmla="*/ 0 60000 65536"/>
                      <a:gd name="T14" fmla="*/ 0 60000 65536"/>
                      <a:gd name="T15" fmla="*/ 0 60000 65536"/>
                      <a:gd name="T16" fmla="*/ 0 60000 65536"/>
                      <a:gd name="T17" fmla="*/ 0 60000 65536"/>
                      <a:gd name="T18" fmla="*/ 0 w 6"/>
                      <a:gd name="T19" fmla="*/ 0 h 6"/>
                      <a:gd name="T20" fmla="*/ 6 w 6"/>
                      <a:gd name="T21" fmla="*/ 6 h 6"/>
                    </a:gdLst>
                    <a:ahLst/>
                    <a:cxnLst>
                      <a:cxn ang="T12">
                        <a:pos x="T0" y="T1"/>
                      </a:cxn>
                      <a:cxn ang="T13">
                        <a:pos x="T2" y="T3"/>
                      </a:cxn>
                      <a:cxn ang="T14">
                        <a:pos x="T4" y="T5"/>
                      </a:cxn>
                      <a:cxn ang="T15">
                        <a:pos x="T6" y="T7"/>
                      </a:cxn>
                      <a:cxn ang="T16">
                        <a:pos x="T8" y="T9"/>
                      </a:cxn>
                      <a:cxn ang="T17">
                        <a:pos x="T10" y="T11"/>
                      </a:cxn>
                    </a:cxnLst>
                    <a:rect l="T18" t="T19" r="T20" b="T21"/>
                    <a:pathLst>
                      <a:path w="6" h="6">
                        <a:moveTo>
                          <a:pt x="4" y="0"/>
                        </a:moveTo>
                        <a:lnTo>
                          <a:pt x="4" y="2"/>
                        </a:lnTo>
                        <a:lnTo>
                          <a:pt x="6" y="4"/>
                        </a:lnTo>
                        <a:lnTo>
                          <a:pt x="5" y="6"/>
                        </a:lnTo>
                        <a:lnTo>
                          <a:pt x="0" y="1"/>
                        </a:lnTo>
                        <a:lnTo>
                          <a:pt x="4" y="0"/>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61" name="Freeform 21"/>
                  <p:cNvSpPr>
                    <a:spLocks/>
                  </p:cNvSpPr>
                  <p:nvPr/>
                </p:nvSpPr>
                <p:spPr bwMode="gray">
                  <a:xfrm>
                    <a:off x="551" y="2287"/>
                    <a:ext cx="11" cy="10"/>
                  </a:xfrm>
                  <a:custGeom>
                    <a:avLst/>
                    <a:gdLst>
                      <a:gd name="T0" fmla="*/ 2147483647 w 9"/>
                      <a:gd name="T1" fmla="*/ 2147483647 h 8"/>
                      <a:gd name="T2" fmla="*/ 2147483647 w 9"/>
                      <a:gd name="T3" fmla="*/ 2147483647 h 8"/>
                      <a:gd name="T4" fmla="*/ 0 w 9"/>
                      <a:gd name="T5" fmla="*/ 2147483647 h 8"/>
                      <a:gd name="T6" fmla="*/ 0 w 9"/>
                      <a:gd name="T7" fmla="*/ 2147483647 h 8"/>
                      <a:gd name="T8" fmla="*/ 2147483647 w 9"/>
                      <a:gd name="T9" fmla="*/ 0 h 8"/>
                      <a:gd name="T10" fmla="*/ 2147483647 w 9"/>
                      <a:gd name="T11" fmla="*/ 2147483647 h 8"/>
                      <a:gd name="T12" fmla="*/ 2147483647 w 9"/>
                      <a:gd name="T13" fmla="*/ 2147483647 h 8"/>
                      <a:gd name="T14" fmla="*/ 0 60000 65536"/>
                      <a:gd name="T15" fmla="*/ 0 60000 65536"/>
                      <a:gd name="T16" fmla="*/ 0 60000 65536"/>
                      <a:gd name="T17" fmla="*/ 0 60000 65536"/>
                      <a:gd name="T18" fmla="*/ 0 60000 65536"/>
                      <a:gd name="T19" fmla="*/ 0 60000 65536"/>
                      <a:gd name="T20" fmla="*/ 0 60000 65536"/>
                      <a:gd name="T21" fmla="*/ 0 w 9"/>
                      <a:gd name="T22" fmla="*/ 0 h 8"/>
                      <a:gd name="T23" fmla="*/ 9 w 9"/>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 h="8">
                        <a:moveTo>
                          <a:pt x="9" y="3"/>
                        </a:moveTo>
                        <a:lnTo>
                          <a:pt x="3" y="8"/>
                        </a:lnTo>
                        <a:lnTo>
                          <a:pt x="0" y="8"/>
                        </a:lnTo>
                        <a:lnTo>
                          <a:pt x="0" y="6"/>
                        </a:lnTo>
                        <a:lnTo>
                          <a:pt x="7" y="0"/>
                        </a:lnTo>
                        <a:lnTo>
                          <a:pt x="9" y="1"/>
                        </a:lnTo>
                        <a:lnTo>
                          <a:pt x="9" y="3"/>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62" name="Freeform 22"/>
                  <p:cNvSpPr>
                    <a:spLocks/>
                  </p:cNvSpPr>
                  <p:nvPr/>
                </p:nvSpPr>
                <p:spPr bwMode="gray">
                  <a:xfrm>
                    <a:off x="534" y="2294"/>
                    <a:ext cx="12" cy="12"/>
                  </a:xfrm>
                  <a:custGeom>
                    <a:avLst/>
                    <a:gdLst>
                      <a:gd name="T0" fmla="*/ 2147483647 w 10"/>
                      <a:gd name="T1" fmla="*/ 2147483647 h 10"/>
                      <a:gd name="T2" fmla="*/ 2147483647 w 10"/>
                      <a:gd name="T3" fmla="*/ 2147483647 h 10"/>
                      <a:gd name="T4" fmla="*/ 0 w 10"/>
                      <a:gd name="T5" fmla="*/ 2147483647 h 10"/>
                      <a:gd name="T6" fmla="*/ 2147483647 w 10"/>
                      <a:gd name="T7" fmla="*/ 2147483647 h 10"/>
                      <a:gd name="T8" fmla="*/ 2147483647 w 10"/>
                      <a:gd name="T9" fmla="*/ 2147483647 h 10"/>
                      <a:gd name="T10" fmla="*/ 2147483647 w 10"/>
                      <a:gd name="T11" fmla="*/ 0 h 10"/>
                      <a:gd name="T12" fmla="*/ 2147483647 w 10"/>
                      <a:gd name="T13" fmla="*/ 2147483647 h 10"/>
                      <a:gd name="T14" fmla="*/ 0 60000 65536"/>
                      <a:gd name="T15" fmla="*/ 0 60000 65536"/>
                      <a:gd name="T16" fmla="*/ 0 60000 65536"/>
                      <a:gd name="T17" fmla="*/ 0 60000 65536"/>
                      <a:gd name="T18" fmla="*/ 0 60000 65536"/>
                      <a:gd name="T19" fmla="*/ 0 60000 65536"/>
                      <a:gd name="T20" fmla="*/ 0 60000 65536"/>
                      <a:gd name="T21" fmla="*/ 0 w 10"/>
                      <a:gd name="T22" fmla="*/ 0 h 10"/>
                      <a:gd name="T23" fmla="*/ 10 w 10"/>
                      <a:gd name="T24" fmla="*/ 10 h 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 h="10">
                        <a:moveTo>
                          <a:pt x="10" y="1"/>
                        </a:moveTo>
                        <a:lnTo>
                          <a:pt x="1" y="10"/>
                        </a:lnTo>
                        <a:lnTo>
                          <a:pt x="0" y="9"/>
                        </a:lnTo>
                        <a:lnTo>
                          <a:pt x="2" y="5"/>
                        </a:lnTo>
                        <a:lnTo>
                          <a:pt x="3" y="1"/>
                        </a:lnTo>
                        <a:lnTo>
                          <a:pt x="7" y="0"/>
                        </a:lnTo>
                        <a:lnTo>
                          <a:pt x="10" y="1"/>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63" name="Freeform 23"/>
                  <p:cNvSpPr>
                    <a:spLocks/>
                  </p:cNvSpPr>
                  <p:nvPr/>
                </p:nvSpPr>
                <p:spPr bwMode="gray">
                  <a:xfrm>
                    <a:off x="461" y="2317"/>
                    <a:ext cx="12" cy="11"/>
                  </a:xfrm>
                  <a:custGeom>
                    <a:avLst/>
                    <a:gdLst>
                      <a:gd name="T0" fmla="*/ 2147483647 w 10"/>
                      <a:gd name="T1" fmla="*/ 2147483647 h 8"/>
                      <a:gd name="T2" fmla="*/ 2147483647 w 10"/>
                      <a:gd name="T3" fmla="*/ 2147483647 h 8"/>
                      <a:gd name="T4" fmla="*/ 2147483647 w 10"/>
                      <a:gd name="T5" fmla="*/ 2147483647 h 8"/>
                      <a:gd name="T6" fmla="*/ 0 w 10"/>
                      <a:gd name="T7" fmla="*/ 2147483647 h 8"/>
                      <a:gd name="T8" fmla="*/ 2147483647 w 10"/>
                      <a:gd name="T9" fmla="*/ 2147483647 h 8"/>
                      <a:gd name="T10" fmla="*/ 2147483647 w 10"/>
                      <a:gd name="T11" fmla="*/ 2147483647 h 8"/>
                      <a:gd name="T12" fmla="*/ 2147483647 w 10"/>
                      <a:gd name="T13" fmla="*/ 0 h 8"/>
                      <a:gd name="T14" fmla="*/ 2147483647 w 10"/>
                      <a:gd name="T15" fmla="*/ 2147483647 h 8"/>
                      <a:gd name="T16" fmla="*/ 0 60000 65536"/>
                      <a:gd name="T17" fmla="*/ 0 60000 65536"/>
                      <a:gd name="T18" fmla="*/ 0 60000 65536"/>
                      <a:gd name="T19" fmla="*/ 0 60000 65536"/>
                      <a:gd name="T20" fmla="*/ 0 60000 65536"/>
                      <a:gd name="T21" fmla="*/ 0 60000 65536"/>
                      <a:gd name="T22" fmla="*/ 0 60000 65536"/>
                      <a:gd name="T23" fmla="*/ 0 60000 65536"/>
                      <a:gd name="T24" fmla="*/ 0 w 10"/>
                      <a:gd name="T25" fmla="*/ 0 h 8"/>
                      <a:gd name="T26" fmla="*/ 10 w 10"/>
                      <a:gd name="T27" fmla="*/ 8 h 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 h="8">
                        <a:moveTo>
                          <a:pt x="10" y="1"/>
                        </a:moveTo>
                        <a:lnTo>
                          <a:pt x="10" y="3"/>
                        </a:lnTo>
                        <a:lnTo>
                          <a:pt x="3" y="8"/>
                        </a:lnTo>
                        <a:lnTo>
                          <a:pt x="0" y="7"/>
                        </a:lnTo>
                        <a:lnTo>
                          <a:pt x="1" y="5"/>
                        </a:lnTo>
                        <a:lnTo>
                          <a:pt x="7" y="1"/>
                        </a:lnTo>
                        <a:lnTo>
                          <a:pt x="8" y="0"/>
                        </a:lnTo>
                        <a:lnTo>
                          <a:pt x="10" y="1"/>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64" name="Freeform 24"/>
                  <p:cNvSpPr>
                    <a:spLocks/>
                  </p:cNvSpPr>
                  <p:nvPr/>
                </p:nvSpPr>
                <p:spPr bwMode="gray">
                  <a:xfrm>
                    <a:off x="473" y="2324"/>
                    <a:ext cx="10" cy="2"/>
                  </a:xfrm>
                  <a:custGeom>
                    <a:avLst/>
                    <a:gdLst>
                      <a:gd name="T0" fmla="*/ 0 w 8"/>
                      <a:gd name="T1" fmla="*/ 2147483647 h 2"/>
                      <a:gd name="T2" fmla="*/ 2147483647 w 8"/>
                      <a:gd name="T3" fmla="*/ 0 h 2"/>
                      <a:gd name="T4" fmla="*/ 2147483647 w 8"/>
                      <a:gd name="T5" fmla="*/ 0 h 2"/>
                      <a:gd name="T6" fmla="*/ 2147483647 w 8"/>
                      <a:gd name="T7" fmla="*/ 2147483647 h 2"/>
                      <a:gd name="T8" fmla="*/ 0 w 8"/>
                      <a:gd name="T9" fmla="*/ 2147483647 h 2"/>
                      <a:gd name="T10" fmla="*/ 0 60000 65536"/>
                      <a:gd name="T11" fmla="*/ 0 60000 65536"/>
                      <a:gd name="T12" fmla="*/ 0 60000 65536"/>
                      <a:gd name="T13" fmla="*/ 0 60000 65536"/>
                      <a:gd name="T14" fmla="*/ 0 60000 65536"/>
                      <a:gd name="T15" fmla="*/ 0 w 8"/>
                      <a:gd name="T16" fmla="*/ 0 h 2"/>
                      <a:gd name="T17" fmla="*/ 8 w 8"/>
                      <a:gd name="T18" fmla="*/ 2 h 2"/>
                    </a:gdLst>
                    <a:ahLst/>
                    <a:cxnLst>
                      <a:cxn ang="T10">
                        <a:pos x="T0" y="T1"/>
                      </a:cxn>
                      <a:cxn ang="T11">
                        <a:pos x="T2" y="T3"/>
                      </a:cxn>
                      <a:cxn ang="T12">
                        <a:pos x="T4" y="T5"/>
                      </a:cxn>
                      <a:cxn ang="T13">
                        <a:pos x="T6" y="T7"/>
                      </a:cxn>
                      <a:cxn ang="T14">
                        <a:pos x="T8" y="T9"/>
                      </a:cxn>
                    </a:cxnLst>
                    <a:rect l="T15" t="T16" r="T17" b="T18"/>
                    <a:pathLst>
                      <a:path w="8" h="2">
                        <a:moveTo>
                          <a:pt x="0" y="2"/>
                        </a:moveTo>
                        <a:lnTo>
                          <a:pt x="1" y="0"/>
                        </a:lnTo>
                        <a:lnTo>
                          <a:pt x="8" y="0"/>
                        </a:lnTo>
                        <a:lnTo>
                          <a:pt x="8" y="2"/>
                        </a:lnTo>
                        <a:lnTo>
                          <a:pt x="0" y="2"/>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65" name="Freeform 25"/>
                  <p:cNvSpPr>
                    <a:spLocks/>
                  </p:cNvSpPr>
                  <p:nvPr/>
                </p:nvSpPr>
                <p:spPr bwMode="gray">
                  <a:xfrm>
                    <a:off x="624" y="2255"/>
                    <a:ext cx="6" cy="6"/>
                  </a:xfrm>
                  <a:custGeom>
                    <a:avLst/>
                    <a:gdLst>
                      <a:gd name="T0" fmla="*/ 2147483647 w 4"/>
                      <a:gd name="T1" fmla="*/ 2147483647 h 5"/>
                      <a:gd name="T2" fmla="*/ 0 w 4"/>
                      <a:gd name="T3" fmla="*/ 2147483647 h 5"/>
                      <a:gd name="T4" fmla="*/ 2147483647 w 4"/>
                      <a:gd name="T5" fmla="*/ 0 h 5"/>
                      <a:gd name="T6" fmla="*/ 2147483647 w 4"/>
                      <a:gd name="T7" fmla="*/ 2147483647 h 5"/>
                      <a:gd name="T8" fmla="*/ 2147483647 w 4"/>
                      <a:gd name="T9" fmla="*/ 2147483647 h 5"/>
                      <a:gd name="T10" fmla="*/ 0 60000 65536"/>
                      <a:gd name="T11" fmla="*/ 0 60000 65536"/>
                      <a:gd name="T12" fmla="*/ 0 60000 65536"/>
                      <a:gd name="T13" fmla="*/ 0 60000 65536"/>
                      <a:gd name="T14" fmla="*/ 0 60000 65536"/>
                      <a:gd name="T15" fmla="*/ 0 w 4"/>
                      <a:gd name="T16" fmla="*/ 0 h 5"/>
                      <a:gd name="T17" fmla="*/ 4 w 4"/>
                      <a:gd name="T18" fmla="*/ 5 h 5"/>
                    </a:gdLst>
                    <a:ahLst/>
                    <a:cxnLst>
                      <a:cxn ang="T10">
                        <a:pos x="T0" y="T1"/>
                      </a:cxn>
                      <a:cxn ang="T11">
                        <a:pos x="T2" y="T3"/>
                      </a:cxn>
                      <a:cxn ang="T12">
                        <a:pos x="T4" y="T5"/>
                      </a:cxn>
                      <a:cxn ang="T13">
                        <a:pos x="T6" y="T7"/>
                      </a:cxn>
                      <a:cxn ang="T14">
                        <a:pos x="T8" y="T9"/>
                      </a:cxn>
                    </a:cxnLst>
                    <a:rect l="T15" t="T16" r="T17" b="T18"/>
                    <a:pathLst>
                      <a:path w="4" h="5">
                        <a:moveTo>
                          <a:pt x="1" y="5"/>
                        </a:moveTo>
                        <a:lnTo>
                          <a:pt x="0" y="1"/>
                        </a:lnTo>
                        <a:lnTo>
                          <a:pt x="2" y="0"/>
                        </a:lnTo>
                        <a:lnTo>
                          <a:pt x="4" y="2"/>
                        </a:lnTo>
                        <a:lnTo>
                          <a:pt x="1" y="5"/>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66" name="Freeform 26"/>
                  <p:cNvSpPr>
                    <a:spLocks/>
                  </p:cNvSpPr>
                  <p:nvPr/>
                </p:nvSpPr>
                <p:spPr bwMode="gray">
                  <a:xfrm>
                    <a:off x="632" y="2259"/>
                    <a:ext cx="4" cy="5"/>
                  </a:xfrm>
                  <a:custGeom>
                    <a:avLst/>
                    <a:gdLst>
                      <a:gd name="T0" fmla="*/ 0 w 4"/>
                      <a:gd name="T1" fmla="*/ 2147483647 h 5"/>
                      <a:gd name="T2" fmla="*/ 2147483647 w 4"/>
                      <a:gd name="T3" fmla="*/ 0 h 5"/>
                      <a:gd name="T4" fmla="*/ 2147483647 w 4"/>
                      <a:gd name="T5" fmla="*/ 2147483647 h 5"/>
                      <a:gd name="T6" fmla="*/ 2147483647 w 4"/>
                      <a:gd name="T7" fmla="*/ 2147483647 h 5"/>
                      <a:gd name="T8" fmla="*/ 0 w 4"/>
                      <a:gd name="T9" fmla="*/ 2147483647 h 5"/>
                      <a:gd name="T10" fmla="*/ 0 60000 65536"/>
                      <a:gd name="T11" fmla="*/ 0 60000 65536"/>
                      <a:gd name="T12" fmla="*/ 0 60000 65536"/>
                      <a:gd name="T13" fmla="*/ 0 60000 65536"/>
                      <a:gd name="T14" fmla="*/ 0 60000 65536"/>
                      <a:gd name="T15" fmla="*/ 0 w 4"/>
                      <a:gd name="T16" fmla="*/ 0 h 5"/>
                      <a:gd name="T17" fmla="*/ 4 w 4"/>
                      <a:gd name="T18" fmla="*/ 5 h 5"/>
                    </a:gdLst>
                    <a:ahLst/>
                    <a:cxnLst>
                      <a:cxn ang="T10">
                        <a:pos x="T0" y="T1"/>
                      </a:cxn>
                      <a:cxn ang="T11">
                        <a:pos x="T2" y="T3"/>
                      </a:cxn>
                      <a:cxn ang="T12">
                        <a:pos x="T4" y="T5"/>
                      </a:cxn>
                      <a:cxn ang="T13">
                        <a:pos x="T6" y="T7"/>
                      </a:cxn>
                      <a:cxn ang="T14">
                        <a:pos x="T8" y="T9"/>
                      </a:cxn>
                    </a:cxnLst>
                    <a:rect l="T15" t="T16" r="T17" b="T18"/>
                    <a:pathLst>
                      <a:path w="4" h="5">
                        <a:moveTo>
                          <a:pt x="0" y="2"/>
                        </a:moveTo>
                        <a:lnTo>
                          <a:pt x="2" y="0"/>
                        </a:lnTo>
                        <a:lnTo>
                          <a:pt x="4" y="1"/>
                        </a:lnTo>
                        <a:lnTo>
                          <a:pt x="1" y="5"/>
                        </a:lnTo>
                        <a:lnTo>
                          <a:pt x="0" y="2"/>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67" name="Freeform 31"/>
                  <p:cNvSpPr>
                    <a:spLocks/>
                  </p:cNvSpPr>
                  <p:nvPr/>
                </p:nvSpPr>
                <p:spPr bwMode="gray">
                  <a:xfrm>
                    <a:off x="772" y="2138"/>
                    <a:ext cx="11" cy="12"/>
                  </a:xfrm>
                  <a:custGeom>
                    <a:avLst/>
                    <a:gdLst>
                      <a:gd name="T0" fmla="*/ 2147483647 w 9"/>
                      <a:gd name="T1" fmla="*/ 0 h 10"/>
                      <a:gd name="T2" fmla="*/ 2147483647 w 9"/>
                      <a:gd name="T3" fmla="*/ 2147483647 h 10"/>
                      <a:gd name="T4" fmla="*/ 2147483647 w 9"/>
                      <a:gd name="T5" fmla="*/ 2147483647 h 10"/>
                      <a:gd name="T6" fmla="*/ 0 w 9"/>
                      <a:gd name="T7" fmla="*/ 2147483647 h 10"/>
                      <a:gd name="T8" fmla="*/ 0 w 9"/>
                      <a:gd name="T9" fmla="*/ 2147483647 h 10"/>
                      <a:gd name="T10" fmla="*/ 2147483647 w 9"/>
                      <a:gd name="T11" fmla="*/ 0 h 10"/>
                      <a:gd name="T12" fmla="*/ 2147483647 w 9"/>
                      <a:gd name="T13" fmla="*/ 0 h 10"/>
                      <a:gd name="T14" fmla="*/ 0 60000 65536"/>
                      <a:gd name="T15" fmla="*/ 0 60000 65536"/>
                      <a:gd name="T16" fmla="*/ 0 60000 65536"/>
                      <a:gd name="T17" fmla="*/ 0 60000 65536"/>
                      <a:gd name="T18" fmla="*/ 0 60000 65536"/>
                      <a:gd name="T19" fmla="*/ 0 60000 65536"/>
                      <a:gd name="T20" fmla="*/ 0 60000 65536"/>
                      <a:gd name="T21" fmla="*/ 0 w 9"/>
                      <a:gd name="T22" fmla="*/ 0 h 10"/>
                      <a:gd name="T23" fmla="*/ 9 w 9"/>
                      <a:gd name="T24" fmla="*/ 10 h 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 h="10">
                        <a:moveTo>
                          <a:pt x="9" y="0"/>
                        </a:moveTo>
                        <a:lnTo>
                          <a:pt x="9" y="3"/>
                        </a:lnTo>
                        <a:lnTo>
                          <a:pt x="4" y="10"/>
                        </a:lnTo>
                        <a:lnTo>
                          <a:pt x="0" y="10"/>
                        </a:lnTo>
                        <a:lnTo>
                          <a:pt x="0" y="8"/>
                        </a:lnTo>
                        <a:lnTo>
                          <a:pt x="6" y="0"/>
                        </a:lnTo>
                        <a:lnTo>
                          <a:pt x="9" y="0"/>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68" name="Freeform 32"/>
                  <p:cNvSpPr>
                    <a:spLocks/>
                  </p:cNvSpPr>
                  <p:nvPr/>
                </p:nvSpPr>
                <p:spPr bwMode="gray">
                  <a:xfrm>
                    <a:off x="785" y="2132"/>
                    <a:ext cx="7" cy="7"/>
                  </a:xfrm>
                  <a:custGeom>
                    <a:avLst/>
                    <a:gdLst>
                      <a:gd name="T0" fmla="*/ 0 w 5"/>
                      <a:gd name="T1" fmla="*/ 2147483647 h 6"/>
                      <a:gd name="T2" fmla="*/ 0 w 5"/>
                      <a:gd name="T3" fmla="*/ 2147483647 h 6"/>
                      <a:gd name="T4" fmla="*/ 2147483647 w 5"/>
                      <a:gd name="T5" fmla="*/ 0 h 6"/>
                      <a:gd name="T6" fmla="*/ 2147483647 w 5"/>
                      <a:gd name="T7" fmla="*/ 2147483647 h 6"/>
                      <a:gd name="T8" fmla="*/ 2147483647 w 5"/>
                      <a:gd name="T9" fmla="*/ 2147483647 h 6"/>
                      <a:gd name="T10" fmla="*/ 0 w 5"/>
                      <a:gd name="T11" fmla="*/ 2147483647 h 6"/>
                      <a:gd name="T12" fmla="*/ 0 60000 65536"/>
                      <a:gd name="T13" fmla="*/ 0 60000 65536"/>
                      <a:gd name="T14" fmla="*/ 0 60000 65536"/>
                      <a:gd name="T15" fmla="*/ 0 60000 65536"/>
                      <a:gd name="T16" fmla="*/ 0 60000 65536"/>
                      <a:gd name="T17" fmla="*/ 0 60000 65536"/>
                      <a:gd name="T18" fmla="*/ 0 w 5"/>
                      <a:gd name="T19" fmla="*/ 0 h 6"/>
                      <a:gd name="T20" fmla="*/ 5 w 5"/>
                      <a:gd name="T21" fmla="*/ 6 h 6"/>
                    </a:gdLst>
                    <a:ahLst/>
                    <a:cxnLst>
                      <a:cxn ang="T12">
                        <a:pos x="T0" y="T1"/>
                      </a:cxn>
                      <a:cxn ang="T13">
                        <a:pos x="T2" y="T3"/>
                      </a:cxn>
                      <a:cxn ang="T14">
                        <a:pos x="T4" y="T5"/>
                      </a:cxn>
                      <a:cxn ang="T15">
                        <a:pos x="T6" y="T7"/>
                      </a:cxn>
                      <a:cxn ang="T16">
                        <a:pos x="T8" y="T9"/>
                      </a:cxn>
                      <a:cxn ang="T17">
                        <a:pos x="T10" y="T11"/>
                      </a:cxn>
                    </a:cxnLst>
                    <a:rect l="T18" t="T19" r="T20" b="T21"/>
                    <a:pathLst>
                      <a:path w="5" h="6">
                        <a:moveTo>
                          <a:pt x="0" y="3"/>
                        </a:moveTo>
                        <a:lnTo>
                          <a:pt x="0" y="1"/>
                        </a:lnTo>
                        <a:lnTo>
                          <a:pt x="5" y="0"/>
                        </a:lnTo>
                        <a:lnTo>
                          <a:pt x="5" y="4"/>
                        </a:lnTo>
                        <a:lnTo>
                          <a:pt x="2" y="6"/>
                        </a:lnTo>
                        <a:lnTo>
                          <a:pt x="0" y="3"/>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69" name="Freeform 33"/>
                  <p:cNvSpPr>
                    <a:spLocks/>
                  </p:cNvSpPr>
                  <p:nvPr/>
                </p:nvSpPr>
                <p:spPr bwMode="gray">
                  <a:xfrm>
                    <a:off x="711" y="2184"/>
                    <a:ext cx="16" cy="9"/>
                  </a:xfrm>
                  <a:custGeom>
                    <a:avLst/>
                    <a:gdLst>
                      <a:gd name="T0" fmla="*/ 0 w 13"/>
                      <a:gd name="T1" fmla="*/ 2147483647 h 7"/>
                      <a:gd name="T2" fmla="*/ 0 w 13"/>
                      <a:gd name="T3" fmla="*/ 2147483647 h 7"/>
                      <a:gd name="T4" fmla="*/ 2147483647 w 13"/>
                      <a:gd name="T5" fmla="*/ 0 h 7"/>
                      <a:gd name="T6" fmla="*/ 2147483647 w 13"/>
                      <a:gd name="T7" fmla="*/ 0 h 7"/>
                      <a:gd name="T8" fmla="*/ 2147483647 w 13"/>
                      <a:gd name="T9" fmla="*/ 2147483647 h 7"/>
                      <a:gd name="T10" fmla="*/ 2147483647 w 13"/>
                      <a:gd name="T11" fmla="*/ 2147483647 h 7"/>
                      <a:gd name="T12" fmla="*/ 0 w 13"/>
                      <a:gd name="T13" fmla="*/ 2147483647 h 7"/>
                      <a:gd name="T14" fmla="*/ 0 60000 65536"/>
                      <a:gd name="T15" fmla="*/ 0 60000 65536"/>
                      <a:gd name="T16" fmla="*/ 0 60000 65536"/>
                      <a:gd name="T17" fmla="*/ 0 60000 65536"/>
                      <a:gd name="T18" fmla="*/ 0 60000 65536"/>
                      <a:gd name="T19" fmla="*/ 0 60000 65536"/>
                      <a:gd name="T20" fmla="*/ 0 60000 65536"/>
                      <a:gd name="T21" fmla="*/ 0 w 13"/>
                      <a:gd name="T22" fmla="*/ 0 h 7"/>
                      <a:gd name="T23" fmla="*/ 13 w 13"/>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 h="7">
                        <a:moveTo>
                          <a:pt x="0" y="7"/>
                        </a:moveTo>
                        <a:lnTo>
                          <a:pt x="0" y="3"/>
                        </a:lnTo>
                        <a:lnTo>
                          <a:pt x="1" y="0"/>
                        </a:lnTo>
                        <a:lnTo>
                          <a:pt x="9" y="0"/>
                        </a:lnTo>
                        <a:lnTo>
                          <a:pt x="13" y="4"/>
                        </a:lnTo>
                        <a:lnTo>
                          <a:pt x="12" y="6"/>
                        </a:lnTo>
                        <a:lnTo>
                          <a:pt x="0" y="7"/>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70" name="Freeform 34"/>
                  <p:cNvSpPr>
                    <a:spLocks/>
                  </p:cNvSpPr>
                  <p:nvPr/>
                </p:nvSpPr>
                <p:spPr bwMode="gray">
                  <a:xfrm>
                    <a:off x="693" y="2199"/>
                    <a:ext cx="31" cy="20"/>
                  </a:xfrm>
                  <a:custGeom>
                    <a:avLst/>
                    <a:gdLst>
                      <a:gd name="T0" fmla="*/ 2147483647 w 25"/>
                      <a:gd name="T1" fmla="*/ 2147483647 h 17"/>
                      <a:gd name="T2" fmla="*/ 2147483647 w 25"/>
                      <a:gd name="T3" fmla="*/ 2147483647 h 17"/>
                      <a:gd name="T4" fmla="*/ 2147483647 w 25"/>
                      <a:gd name="T5" fmla="*/ 2147483647 h 17"/>
                      <a:gd name="T6" fmla="*/ 2147483647 w 25"/>
                      <a:gd name="T7" fmla="*/ 0 h 17"/>
                      <a:gd name="T8" fmla="*/ 2147483647 w 25"/>
                      <a:gd name="T9" fmla="*/ 2147483647 h 17"/>
                      <a:gd name="T10" fmla="*/ 2147483647 w 25"/>
                      <a:gd name="T11" fmla="*/ 2147483647 h 17"/>
                      <a:gd name="T12" fmla="*/ 2147483647 w 25"/>
                      <a:gd name="T13" fmla="*/ 2147483647 h 17"/>
                      <a:gd name="T14" fmla="*/ 2147483647 w 25"/>
                      <a:gd name="T15" fmla="*/ 2147483647 h 17"/>
                      <a:gd name="T16" fmla="*/ 2147483647 w 25"/>
                      <a:gd name="T17" fmla="*/ 2147483647 h 17"/>
                      <a:gd name="T18" fmla="*/ 2147483647 w 25"/>
                      <a:gd name="T19" fmla="*/ 2147483647 h 17"/>
                      <a:gd name="T20" fmla="*/ 2147483647 w 25"/>
                      <a:gd name="T21" fmla="*/ 2147483647 h 17"/>
                      <a:gd name="T22" fmla="*/ 2147483647 w 25"/>
                      <a:gd name="T23" fmla="*/ 2147483647 h 17"/>
                      <a:gd name="T24" fmla="*/ 2147483647 w 25"/>
                      <a:gd name="T25" fmla="*/ 2147483647 h 17"/>
                      <a:gd name="T26" fmla="*/ 0 w 25"/>
                      <a:gd name="T27" fmla="*/ 2147483647 h 17"/>
                      <a:gd name="T28" fmla="*/ 2147483647 w 25"/>
                      <a:gd name="T29" fmla="*/ 2147483647 h 1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5"/>
                      <a:gd name="T46" fmla="*/ 0 h 17"/>
                      <a:gd name="T47" fmla="*/ 25 w 25"/>
                      <a:gd name="T48" fmla="*/ 17 h 1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5" h="17">
                        <a:moveTo>
                          <a:pt x="3" y="4"/>
                        </a:moveTo>
                        <a:lnTo>
                          <a:pt x="8" y="4"/>
                        </a:lnTo>
                        <a:lnTo>
                          <a:pt x="13" y="1"/>
                        </a:lnTo>
                        <a:lnTo>
                          <a:pt x="23" y="0"/>
                        </a:lnTo>
                        <a:lnTo>
                          <a:pt x="25" y="3"/>
                        </a:lnTo>
                        <a:lnTo>
                          <a:pt x="23" y="7"/>
                        </a:lnTo>
                        <a:lnTo>
                          <a:pt x="16" y="11"/>
                        </a:lnTo>
                        <a:lnTo>
                          <a:pt x="16" y="14"/>
                        </a:lnTo>
                        <a:lnTo>
                          <a:pt x="10" y="14"/>
                        </a:lnTo>
                        <a:lnTo>
                          <a:pt x="8" y="17"/>
                        </a:lnTo>
                        <a:lnTo>
                          <a:pt x="4" y="15"/>
                        </a:lnTo>
                        <a:lnTo>
                          <a:pt x="4" y="13"/>
                        </a:lnTo>
                        <a:lnTo>
                          <a:pt x="1" y="10"/>
                        </a:lnTo>
                        <a:lnTo>
                          <a:pt x="0" y="5"/>
                        </a:lnTo>
                        <a:lnTo>
                          <a:pt x="3" y="4"/>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71" name="Freeform 35"/>
                  <p:cNvSpPr>
                    <a:spLocks/>
                  </p:cNvSpPr>
                  <p:nvPr/>
                </p:nvSpPr>
                <p:spPr bwMode="gray">
                  <a:xfrm>
                    <a:off x="771" y="2133"/>
                    <a:ext cx="3" cy="5"/>
                  </a:xfrm>
                  <a:custGeom>
                    <a:avLst/>
                    <a:gdLst>
                      <a:gd name="T0" fmla="*/ 2147483647 w 3"/>
                      <a:gd name="T1" fmla="*/ 2147483647 h 4"/>
                      <a:gd name="T2" fmla="*/ 2147483647 w 3"/>
                      <a:gd name="T3" fmla="*/ 2147483647 h 4"/>
                      <a:gd name="T4" fmla="*/ 0 w 3"/>
                      <a:gd name="T5" fmla="*/ 2147483647 h 4"/>
                      <a:gd name="T6" fmla="*/ 2147483647 w 3"/>
                      <a:gd name="T7" fmla="*/ 0 h 4"/>
                      <a:gd name="T8" fmla="*/ 2147483647 w 3"/>
                      <a:gd name="T9" fmla="*/ 2147483647 h 4"/>
                      <a:gd name="T10" fmla="*/ 0 60000 65536"/>
                      <a:gd name="T11" fmla="*/ 0 60000 65536"/>
                      <a:gd name="T12" fmla="*/ 0 60000 65536"/>
                      <a:gd name="T13" fmla="*/ 0 60000 65536"/>
                      <a:gd name="T14" fmla="*/ 0 60000 65536"/>
                      <a:gd name="T15" fmla="*/ 0 w 3"/>
                      <a:gd name="T16" fmla="*/ 0 h 4"/>
                      <a:gd name="T17" fmla="*/ 3 w 3"/>
                      <a:gd name="T18" fmla="*/ 4 h 4"/>
                    </a:gdLst>
                    <a:ahLst/>
                    <a:cxnLst>
                      <a:cxn ang="T10">
                        <a:pos x="T0" y="T1"/>
                      </a:cxn>
                      <a:cxn ang="T11">
                        <a:pos x="T2" y="T3"/>
                      </a:cxn>
                      <a:cxn ang="T12">
                        <a:pos x="T4" y="T5"/>
                      </a:cxn>
                      <a:cxn ang="T13">
                        <a:pos x="T6" y="T7"/>
                      </a:cxn>
                      <a:cxn ang="T14">
                        <a:pos x="T8" y="T9"/>
                      </a:cxn>
                    </a:cxnLst>
                    <a:rect l="T15" t="T16" r="T17" b="T18"/>
                    <a:pathLst>
                      <a:path w="3" h="4">
                        <a:moveTo>
                          <a:pt x="3" y="3"/>
                        </a:moveTo>
                        <a:lnTo>
                          <a:pt x="2" y="4"/>
                        </a:lnTo>
                        <a:lnTo>
                          <a:pt x="0" y="2"/>
                        </a:lnTo>
                        <a:lnTo>
                          <a:pt x="2" y="0"/>
                        </a:lnTo>
                        <a:lnTo>
                          <a:pt x="3" y="3"/>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72" name="Freeform 36"/>
                  <p:cNvSpPr>
                    <a:spLocks/>
                  </p:cNvSpPr>
                  <p:nvPr/>
                </p:nvSpPr>
                <p:spPr bwMode="gray">
                  <a:xfrm>
                    <a:off x="768" y="2140"/>
                    <a:ext cx="4" cy="4"/>
                  </a:xfrm>
                  <a:custGeom>
                    <a:avLst/>
                    <a:gdLst>
                      <a:gd name="T0" fmla="*/ 2147483647 w 3"/>
                      <a:gd name="T1" fmla="*/ 2147483647 h 3"/>
                      <a:gd name="T2" fmla="*/ 2147483647 w 3"/>
                      <a:gd name="T3" fmla="*/ 2147483647 h 3"/>
                      <a:gd name="T4" fmla="*/ 0 w 3"/>
                      <a:gd name="T5" fmla="*/ 2147483647 h 3"/>
                      <a:gd name="T6" fmla="*/ 2147483647 w 3"/>
                      <a:gd name="T7" fmla="*/ 0 h 3"/>
                      <a:gd name="T8" fmla="*/ 2147483647 w 3"/>
                      <a:gd name="T9" fmla="*/ 2147483647 h 3"/>
                      <a:gd name="T10" fmla="*/ 0 60000 65536"/>
                      <a:gd name="T11" fmla="*/ 0 60000 65536"/>
                      <a:gd name="T12" fmla="*/ 0 60000 65536"/>
                      <a:gd name="T13" fmla="*/ 0 60000 65536"/>
                      <a:gd name="T14" fmla="*/ 0 60000 65536"/>
                      <a:gd name="T15" fmla="*/ 0 w 3"/>
                      <a:gd name="T16" fmla="*/ 0 h 3"/>
                      <a:gd name="T17" fmla="*/ 3 w 3"/>
                      <a:gd name="T18" fmla="*/ 3 h 3"/>
                    </a:gdLst>
                    <a:ahLst/>
                    <a:cxnLst>
                      <a:cxn ang="T10">
                        <a:pos x="T0" y="T1"/>
                      </a:cxn>
                      <a:cxn ang="T11">
                        <a:pos x="T2" y="T3"/>
                      </a:cxn>
                      <a:cxn ang="T12">
                        <a:pos x="T4" y="T5"/>
                      </a:cxn>
                      <a:cxn ang="T13">
                        <a:pos x="T6" y="T7"/>
                      </a:cxn>
                      <a:cxn ang="T14">
                        <a:pos x="T8" y="T9"/>
                      </a:cxn>
                    </a:cxnLst>
                    <a:rect l="T15" t="T16" r="T17" b="T18"/>
                    <a:pathLst>
                      <a:path w="3" h="3">
                        <a:moveTo>
                          <a:pt x="3" y="1"/>
                        </a:moveTo>
                        <a:lnTo>
                          <a:pt x="2" y="3"/>
                        </a:lnTo>
                        <a:lnTo>
                          <a:pt x="0" y="2"/>
                        </a:lnTo>
                        <a:lnTo>
                          <a:pt x="1" y="0"/>
                        </a:lnTo>
                        <a:lnTo>
                          <a:pt x="3" y="1"/>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73" name="Freeform 37"/>
                  <p:cNvSpPr>
                    <a:spLocks/>
                  </p:cNvSpPr>
                  <p:nvPr/>
                </p:nvSpPr>
                <p:spPr bwMode="gray">
                  <a:xfrm>
                    <a:off x="943" y="2278"/>
                    <a:ext cx="13" cy="19"/>
                  </a:xfrm>
                  <a:custGeom>
                    <a:avLst/>
                    <a:gdLst>
                      <a:gd name="T0" fmla="*/ 2147483647 w 11"/>
                      <a:gd name="T1" fmla="*/ 2147483647 h 15"/>
                      <a:gd name="T2" fmla="*/ 2147483647 w 11"/>
                      <a:gd name="T3" fmla="*/ 0 h 15"/>
                      <a:gd name="T4" fmla="*/ 2147483647 w 11"/>
                      <a:gd name="T5" fmla="*/ 2147483647 h 15"/>
                      <a:gd name="T6" fmla="*/ 2147483647 w 11"/>
                      <a:gd name="T7" fmla="*/ 2147483647 h 15"/>
                      <a:gd name="T8" fmla="*/ 2147483647 w 11"/>
                      <a:gd name="T9" fmla="*/ 2147483647 h 15"/>
                      <a:gd name="T10" fmla="*/ 2147483647 w 11"/>
                      <a:gd name="T11" fmla="*/ 2147483647 h 15"/>
                      <a:gd name="T12" fmla="*/ 2147483647 w 11"/>
                      <a:gd name="T13" fmla="*/ 2147483647 h 15"/>
                      <a:gd name="T14" fmla="*/ 2147483647 w 11"/>
                      <a:gd name="T15" fmla="*/ 2147483647 h 15"/>
                      <a:gd name="T16" fmla="*/ 0 w 11"/>
                      <a:gd name="T17" fmla="*/ 2147483647 h 15"/>
                      <a:gd name="T18" fmla="*/ 2147483647 w 11"/>
                      <a:gd name="T19" fmla="*/ 2147483647 h 1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
                      <a:gd name="T31" fmla="*/ 0 h 15"/>
                      <a:gd name="T32" fmla="*/ 11 w 11"/>
                      <a:gd name="T33" fmla="*/ 15 h 1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 h="15">
                        <a:moveTo>
                          <a:pt x="1" y="1"/>
                        </a:moveTo>
                        <a:lnTo>
                          <a:pt x="5" y="0"/>
                        </a:lnTo>
                        <a:lnTo>
                          <a:pt x="7" y="2"/>
                        </a:lnTo>
                        <a:lnTo>
                          <a:pt x="8" y="4"/>
                        </a:lnTo>
                        <a:lnTo>
                          <a:pt x="11" y="2"/>
                        </a:lnTo>
                        <a:lnTo>
                          <a:pt x="10" y="8"/>
                        </a:lnTo>
                        <a:lnTo>
                          <a:pt x="9" y="15"/>
                        </a:lnTo>
                        <a:lnTo>
                          <a:pt x="4" y="15"/>
                        </a:lnTo>
                        <a:lnTo>
                          <a:pt x="0" y="8"/>
                        </a:lnTo>
                        <a:lnTo>
                          <a:pt x="1" y="1"/>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74" name="Freeform 38"/>
                  <p:cNvSpPr>
                    <a:spLocks/>
                  </p:cNvSpPr>
                  <p:nvPr/>
                </p:nvSpPr>
                <p:spPr bwMode="gray">
                  <a:xfrm>
                    <a:off x="939" y="2235"/>
                    <a:ext cx="15" cy="29"/>
                  </a:xfrm>
                  <a:custGeom>
                    <a:avLst/>
                    <a:gdLst>
                      <a:gd name="T0" fmla="*/ 0 w 12"/>
                      <a:gd name="T1" fmla="*/ 0 h 23"/>
                      <a:gd name="T2" fmla="*/ 2147483647 w 12"/>
                      <a:gd name="T3" fmla="*/ 0 h 23"/>
                      <a:gd name="T4" fmla="*/ 2147483647 w 12"/>
                      <a:gd name="T5" fmla="*/ 2147483647 h 23"/>
                      <a:gd name="T6" fmla="*/ 2147483647 w 12"/>
                      <a:gd name="T7" fmla="*/ 2147483647 h 23"/>
                      <a:gd name="T8" fmla="*/ 2147483647 w 12"/>
                      <a:gd name="T9" fmla="*/ 2147483647 h 23"/>
                      <a:gd name="T10" fmla="*/ 2147483647 w 12"/>
                      <a:gd name="T11" fmla="*/ 2147483647 h 23"/>
                      <a:gd name="T12" fmla="*/ 0 w 12"/>
                      <a:gd name="T13" fmla="*/ 0 h 23"/>
                      <a:gd name="T14" fmla="*/ 0 60000 65536"/>
                      <a:gd name="T15" fmla="*/ 0 60000 65536"/>
                      <a:gd name="T16" fmla="*/ 0 60000 65536"/>
                      <a:gd name="T17" fmla="*/ 0 60000 65536"/>
                      <a:gd name="T18" fmla="*/ 0 60000 65536"/>
                      <a:gd name="T19" fmla="*/ 0 60000 65536"/>
                      <a:gd name="T20" fmla="*/ 0 60000 65536"/>
                      <a:gd name="T21" fmla="*/ 0 w 12"/>
                      <a:gd name="T22" fmla="*/ 0 h 23"/>
                      <a:gd name="T23" fmla="*/ 12 w 12"/>
                      <a:gd name="T24" fmla="*/ 23 h 2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 h="23">
                        <a:moveTo>
                          <a:pt x="0" y="0"/>
                        </a:moveTo>
                        <a:lnTo>
                          <a:pt x="2" y="0"/>
                        </a:lnTo>
                        <a:lnTo>
                          <a:pt x="8" y="8"/>
                        </a:lnTo>
                        <a:lnTo>
                          <a:pt x="12" y="21"/>
                        </a:lnTo>
                        <a:lnTo>
                          <a:pt x="11" y="23"/>
                        </a:lnTo>
                        <a:lnTo>
                          <a:pt x="1" y="11"/>
                        </a:lnTo>
                        <a:lnTo>
                          <a:pt x="0" y="0"/>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75" name="Freeform 39"/>
                  <p:cNvSpPr>
                    <a:spLocks/>
                  </p:cNvSpPr>
                  <p:nvPr/>
                </p:nvSpPr>
                <p:spPr bwMode="gray">
                  <a:xfrm>
                    <a:off x="940" y="2255"/>
                    <a:ext cx="7" cy="9"/>
                  </a:xfrm>
                  <a:custGeom>
                    <a:avLst/>
                    <a:gdLst>
                      <a:gd name="T0" fmla="*/ 2147483647 w 5"/>
                      <a:gd name="T1" fmla="*/ 0 h 8"/>
                      <a:gd name="T2" fmla="*/ 2147483647 w 5"/>
                      <a:gd name="T3" fmla="*/ 2147483647 h 8"/>
                      <a:gd name="T4" fmla="*/ 2147483647 w 5"/>
                      <a:gd name="T5" fmla="*/ 2147483647 h 8"/>
                      <a:gd name="T6" fmla="*/ 0 w 5"/>
                      <a:gd name="T7" fmla="*/ 2147483647 h 8"/>
                      <a:gd name="T8" fmla="*/ 2147483647 w 5"/>
                      <a:gd name="T9" fmla="*/ 0 h 8"/>
                      <a:gd name="T10" fmla="*/ 0 60000 65536"/>
                      <a:gd name="T11" fmla="*/ 0 60000 65536"/>
                      <a:gd name="T12" fmla="*/ 0 60000 65536"/>
                      <a:gd name="T13" fmla="*/ 0 60000 65536"/>
                      <a:gd name="T14" fmla="*/ 0 60000 65536"/>
                      <a:gd name="T15" fmla="*/ 0 w 5"/>
                      <a:gd name="T16" fmla="*/ 0 h 8"/>
                      <a:gd name="T17" fmla="*/ 5 w 5"/>
                      <a:gd name="T18" fmla="*/ 8 h 8"/>
                    </a:gdLst>
                    <a:ahLst/>
                    <a:cxnLst>
                      <a:cxn ang="T10">
                        <a:pos x="T0" y="T1"/>
                      </a:cxn>
                      <a:cxn ang="T11">
                        <a:pos x="T2" y="T3"/>
                      </a:cxn>
                      <a:cxn ang="T12">
                        <a:pos x="T4" y="T5"/>
                      </a:cxn>
                      <a:cxn ang="T13">
                        <a:pos x="T6" y="T7"/>
                      </a:cxn>
                      <a:cxn ang="T14">
                        <a:pos x="T8" y="T9"/>
                      </a:cxn>
                    </a:cxnLst>
                    <a:rect l="T15" t="T16" r="T17" b="T18"/>
                    <a:pathLst>
                      <a:path w="5" h="8">
                        <a:moveTo>
                          <a:pt x="2" y="0"/>
                        </a:moveTo>
                        <a:lnTo>
                          <a:pt x="5" y="7"/>
                        </a:lnTo>
                        <a:lnTo>
                          <a:pt x="3" y="8"/>
                        </a:lnTo>
                        <a:lnTo>
                          <a:pt x="0" y="1"/>
                        </a:lnTo>
                        <a:lnTo>
                          <a:pt x="2" y="0"/>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76" name="Freeform 40"/>
                  <p:cNvSpPr>
                    <a:spLocks/>
                  </p:cNvSpPr>
                  <p:nvPr/>
                </p:nvSpPr>
                <p:spPr bwMode="gray">
                  <a:xfrm>
                    <a:off x="928" y="2218"/>
                    <a:ext cx="4" cy="18"/>
                  </a:xfrm>
                  <a:custGeom>
                    <a:avLst/>
                    <a:gdLst>
                      <a:gd name="T0" fmla="*/ 0 w 3"/>
                      <a:gd name="T1" fmla="*/ 2147483647 h 15"/>
                      <a:gd name="T2" fmla="*/ 2147483647 w 3"/>
                      <a:gd name="T3" fmla="*/ 0 h 15"/>
                      <a:gd name="T4" fmla="*/ 2147483647 w 3"/>
                      <a:gd name="T5" fmla="*/ 2147483647 h 15"/>
                      <a:gd name="T6" fmla="*/ 2147483647 w 3"/>
                      <a:gd name="T7" fmla="*/ 2147483647 h 15"/>
                      <a:gd name="T8" fmla="*/ 2147483647 w 3"/>
                      <a:gd name="T9" fmla="*/ 2147483647 h 15"/>
                      <a:gd name="T10" fmla="*/ 0 w 3"/>
                      <a:gd name="T11" fmla="*/ 2147483647 h 15"/>
                      <a:gd name="T12" fmla="*/ 0 60000 65536"/>
                      <a:gd name="T13" fmla="*/ 0 60000 65536"/>
                      <a:gd name="T14" fmla="*/ 0 60000 65536"/>
                      <a:gd name="T15" fmla="*/ 0 60000 65536"/>
                      <a:gd name="T16" fmla="*/ 0 60000 65536"/>
                      <a:gd name="T17" fmla="*/ 0 60000 65536"/>
                      <a:gd name="T18" fmla="*/ 0 w 3"/>
                      <a:gd name="T19" fmla="*/ 0 h 15"/>
                      <a:gd name="T20" fmla="*/ 3 w 3"/>
                      <a:gd name="T21" fmla="*/ 15 h 15"/>
                    </a:gdLst>
                    <a:ahLst/>
                    <a:cxnLst>
                      <a:cxn ang="T12">
                        <a:pos x="T0" y="T1"/>
                      </a:cxn>
                      <a:cxn ang="T13">
                        <a:pos x="T2" y="T3"/>
                      </a:cxn>
                      <a:cxn ang="T14">
                        <a:pos x="T4" y="T5"/>
                      </a:cxn>
                      <a:cxn ang="T15">
                        <a:pos x="T6" y="T7"/>
                      </a:cxn>
                      <a:cxn ang="T16">
                        <a:pos x="T8" y="T9"/>
                      </a:cxn>
                      <a:cxn ang="T17">
                        <a:pos x="T10" y="T11"/>
                      </a:cxn>
                    </a:cxnLst>
                    <a:rect l="T18" t="T19" r="T20" b="T21"/>
                    <a:pathLst>
                      <a:path w="3" h="15">
                        <a:moveTo>
                          <a:pt x="0" y="2"/>
                        </a:moveTo>
                        <a:lnTo>
                          <a:pt x="2" y="0"/>
                        </a:lnTo>
                        <a:lnTo>
                          <a:pt x="3" y="2"/>
                        </a:lnTo>
                        <a:lnTo>
                          <a:pt x="3" y="15"/>
                        </a:lnTo>
                        <a:lnTo>
                          <a:pt x="2" y="14"/>
                        </a:lnTo>
                        <a:lnTo>
                          <a:pt x="0" y="2"/>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77" name="Freeform 41"/>
                  <p:cNvSpPr>
                    <a:spLocks/>
                  </p:cNvSpPr>
                  <p:nvPr/>
                </p:nvSpPr>
                <p:spPr bwMode="gray">
                  <a:xfrm>
                    <a:off x="918" y="2215"/>
                    <a:ext cx="7" cy="17"/>
                  </a:xfrm>
                  <a:custGeom>
                    <a:avLst/>
                    <a:gdLst>
                      <a:gd name="T0" fmla="*/ 2147483647 w 5"/>
                      <a:gd name="T1" fmla="*/ 0 h 13"/>
                      <a:gd name="T2" fmla="*/ 2147483647 w 5"/>
                      <a:gd name="T3" fmla="*/ 2147483647 h 13"/>
                      <a:gd name="T4" fmla="*/ 2147483647 w 5"/>
                      <a:gd name="T5" fmla="*/ 2147483647 h 13"/>
                      <a:gd name="T6" fmla="*/ 2147483647 w 5"/>
                      <a:gd name="T7" fmla="*/ 2147483647 h 13"/>
                      <a:gd name="T8" fmla="*/ 0 w 5"/>
                      <a:gd name="T9" fmla="*/ 2147483647 h 13"/>
                      <a:gd name="T10" fmla="*/ 2147483647 w 5"/>
                      <a:gd name="T11" fmla="*/ 0 h 13"/>
                      <a:gd name="T12" fmla="*/ 0 60000 65536"/>
                      <a:gd name="T13" fmla="*/ 0 60000 65536"/>
                      <a:gd name="T14" fmla="*/ 0 60000 65536"/>
                      <a:gd name="T15" fmla="*/ 0 60000 65536"/>
                      <a:gd name="T16" fmla="*/ 0 60000 65536"/>
                      <a:gd name="T17" fmla="*/ 0 60000 65536"/>
                      <a:gd name="T18" fmla="*/ 0 w 5"/>
                      <a:gd name="T19" fmla="*/ 0 h 13"/>
                      <a:gd name="T20" fmla="*/ 5 w 5"/>
                      <a:gd name="T21" fmla="*/ 13 h 13"/>
                    </a:gdLst>
                    <a:ahLst/>
                    <a:cxnLst>
                      <a:cxn ang="T12">
                        <a:pos x="T0" y="T1"/>
                      </a:cxn>
                      <a:cxn ang="T13">
                        <a:pos x="T2" y="T3"/>
                      </a:cxn>
                      <a:cxn ang="T14">
                        <a:pos x="T4" y="T5"/>
                      </a:cxn>
                      <a:cxn ang="T15">
                        <a:pos x="T6" y="T7"/>
                      </a:cxn>
                      <a:cxn ang="T16">
                        <a:pos x="T8" y="T9"/>
                      </a:cxn>
                      <a:cxn ang="T17">
                        <a:pos x="T10" y="T11"/>
                      </a:cxn>
                    </a:cxnLst>
                    <a:rect l="T18" t="T19" r="T20" b="T21"/>
                    <a:pathLst>
                      <a:path w="5" h="13">
                        <a:moveTo>
                          <a:pt x="3" y="0"/>
                        </a:moveTo>
                        <a:lnTo>
                          <a:pt x="5" y="5"/>
                        </a:lnTo>
                        <a:lnTo>
                          <a:pt x="5" y="12"/>
                        </a:lnTo>
                        <a:lnTo>
                          <a:pt x="3" y="13"/>
                        </a:lnTo>
                        <a:lnTo>
                          <a:pt x="0" y="6"/>
                        </a:lnTo>
                        <a:lnTo>
                          <a:pt x="3" y="0"/>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78" name="Freeform 42"/>
                  <p:cNvSpPr>
                    <a:spLocks/>
                  </p:cNvSpPr>
                  <p:nvPr/>
                </p:nvSpPr>
                <p:spPr bwMode="gray">
                  <a:xfrm>
                    <a:off x="926" y="2191"/>
                    <a:ext cx="6" cy="22"/>
                  </a:xfrm>
                  <a:custGeom>
                    <a:avLst/>
                    <a:gdLst>
                      <a:gd name="T0" fmla="*/ 2147483647 w 5"/>
                      <a:gd name="T1" fmla="*/ 0 h 18"/>
                      <a:gd name="T2" fmla="*/ 2147483647 w 5"/>
                      <a:gd name="T3" fmla="*/ 2147483647 h 18"/>
                      <a:gd name="T4" fmla="*/ 2147483647 w 5"/>
                      <a:gd name="T5" fmla="*/ 2147483647 h 18"/>
                      <a:gd name="T6" fmla="*/ 2147483647 w 5"/>
                      <a:gd name="T7" fmla="*/ 2147483647 h 18"/>
                      <a:gd name="T8" fmla="*/ 0 w 5"/>
                      <a:gd name="T9" fmla="*/ 2147483647 h 18"/>
                      <a:gd name="T10" fmla="*/ 0 w 5"/>
                      <a:gd name="T11" fmla="*/ 2147483647 h 18"/>
                      <a:gd name="T12" fmla="*/ 2147483647 w 5"/>
                      <a:gd name="T13" fmla="*/ 0 h 18"/>
                      <a:gd name="T14" fmla="*/ 0 60000 65536"/>
                      <a:gd name="T15" fmla="*/ 0 60000 65536"/>
                      <a:gd name="T16" fmla="*/ 0 60000 65536"/>
                      <a:gd name="T17" fmla="*/ 0 60000 65536"/>
                      <a:gd name="T18" fmla="*/ 0 60000 65536"/>
                      <a:gd name="T19" fmla="*/ 0 60000 65536"/>
                      <a:gd name="T20" fmla="*/ 0 60000 65536"/>
                      <a:gd name="T21" fmla="*/ 0 w 5"/>
                      <a:gd name="T22" fmla="*/ 0 h 18"/>
                      <a:gd name="T23" fmla="*/ 5 w 5"/>
                      <a:gd name="T24" fmla="*/ 18 h 1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 h="18">
                        <a:moveTo>
                          <a:pt x="1" y="0"/>
                        </a:moveTo>
                        <a:lnTo>
                          <a:pt x="5" y="5"/>
                        </a:lnTo>
                        <a:lnTo>
                          <a:pt x="5" y="16"/>
                        </a:lnTo>
                        <a:lnTo>
                          <a:pt x="3" y="18"/>
                        </a:lnTo>
                        <a:lnTo>
                          <a:pt x="0" y="18"/>
                        </a:lnTo>
                        <a:lnTo>
                          <a:pt x="0" y="2"/>
                        </a:lnTo>
                        <a:lnTo>
                          <a:pt x="1" y="0"/>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79" name="Freeform 43"/>
                  <p:cNvSpPr>
                    <a:spLocks/>
                  </p:cNvSpPr>
                  <p:nvPr/>
                </p:nvSpPr>
                <p:spPr bwMode="gray">
                  <a:xfrm>
                    <a:off x="903" y="2186"/>
                    <a:ext cx="19" cy="21"/>
                  </a:xfrm>
                  <a:custGeom>
                    <a:avLst/>
                    <a:gdLst>
                      <a:gd name="T0" fmla="*/ 2147483647 w 15"/>
                      <a:gd name="T1" fmla="*/ 2147483647 h 17"/>
                      <a:gd name="T2" fmla="*/ 2147483647 w 15"/>
                      <a:gd name="T3" fmla="*/ 2147483647 h 17"/>
                      <a:gd name="T4" fmla="*/ 0 w 15"/>
                      <a:gd name="T5" fmla="*/ 2147483647 h 17"/>
                      <a:gd name="T6" fmla="*/ 0 w 15"/>
                      <a:gd name="T7" fmla="*/ 2147483647 h 17"/>
                      <a:gd name="T8" fmla="*/ 2147483647 w 15"/>
                      <a:gd name="T9" fmla="*/ 0 h 17"/>
                      <a:gd name="T10" fmla="*/ 2147483647 w 15"/>
                      <a:gd name="T11" fmla="*/ 2147483647 h 17"/>
                      <a:gd name="T12" fmla="*/ 2147483647 w 15"/>
                      <a:gd name="T13" fmla="*/ 2147483647 h 17"/>
                      <a:gd name="T14" fmla="*/ 2147483647 w 15"/>
                      <a:gd name="T15" fmla="*/ 2147483647 h 17"/>
                      <a:gd name="T16" fmla="*/ 2147483647 w 15"/>
                      <a:gd name="T17" fmla="*/ 2147483647 h 17"/>
                      <a:gd name="T18" fmla="*/ 2147483647 w 15"/>
                      <a:gd name="T19" fmla="*/ 2147483647 h 17"/>
                      <a:gd name="T20" fmla="*/ 2147483647 w 15"/>
                      <a:gd name="T21" fmla="*/ 2147483647 h 17"/>
                      <a:gd name="T22" fmla="*/ 2147483647 w 15"/>
                      <a:gd name="T23" fmla="*/ 2147483647 h 17"/>
                      <a:gd name="T24" fmla="*/ 2147483647 w 15"/>
                      <a:gd name="T25" fmla="*/ 2147483647 h 17"/>
                      <a:gd name="T26" fmla="*/ 2147483647 w 15"/>
                      <a:gd name="T27" fmla="*/ 2147483647 h 17"/>
                      <a:gd name="T28" fmla="*/ 2147483647 w 15"/>
                      <a:gd name="T29" fmla="*/ 2147483647 h 17"/>
                      <a:gd name="T30" fmla="*/ 2147483647 w 15"/>
                      <a:gd name="T31" fmla="*/ 2147483647 h 1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5"/>
                      <a:gd name="T49" fmla="*/ 0 h 17"/>
                      <a:gd name="T50" fmla="*/ 15 w 15"/>
                      <a:gd name="T51" fmla="*/ 17 h 1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5" h="17">
                        <a:moveTo>
                          <a:pt x="6" y="16"/>
                        </a:moveTo>
                        <a:lnTo>
                          <a:pt x="3" y="12"/>
                        </a:lnTo>
                        <a:lnTo>
                          <a:pt x="0" y="6"/>
                        </a:lnTo>
                        <a:lnTo>
                          <a:pt x="0" y="4"/>
                        </a:lnTo>
                        <a:lnTo>
                          <a:pt x="7" y="0"/>
                        </a:lnTo>
                        <a:lnTo>
                          <a:pt x="11" y="3"/>
                        </a:lnTo>
                        <a:lnTo>
                          <a:pt x="15" y="4"/>
                        </a:lnTo>
                        <a:lnTo>
                          <a:pt x="15" y="6"/>
                        </a:lnTo>
                        <a:lnTo>
                          <a:pt x="11" y="5"/>
                        </a:lnTo>
                        <a:lnTo>
                          <a:pt x="11" y="8"/>
                        </a:lnTo>
                        <a:lnTo>
                          <a:pt x="14" y="12"/>
                        </a:lnTo>
                        <a:lnTo>
                          <a:pt x="12" y="14"/>
                        </a:lnTo>
                        <a:lnTo>
                          <a:pt x="8" y="9"/>
                        </a:lnTo>
                        <a:lnTo>
                          <a:pt x="7" y="10"/>
                        </a:lnTo>
                        <a:lnTo>
                          <a:pt x="8" y="17"/>
                        </a:lnTo>
                        <a:lnTo>
                          <a:pt x="6" y="16"/>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80" name="Freeform 44"/>
                  <p:cNvSpPr>
                    <a:spLocks/>
                  </p:cNvSpPr>
                  <p:nvPr/>
                </p:nvSpPr>
                <p:spPr bwMode="gray">
                  <a:xfrm>
                    <a:off x="933" y="2215"/>
                    <a:ext cx="11" cy="12"/>
                  </a:xfrm>
                  <a:custGeom>
                    <a:avLst/>
                    <a:gdLst>
                      <a:gd name="T0" fmla="*/ 2147483647 w 9"/>
                      <a:gd name="T1" fmla="*/ 2147483647 h 9"/>
                      <a:gd name="T2" fmla="*/ 0 w 9"/>
                      <a:gd name="T3" fmla="*/ 2147483647 h 9"/>
                      <a:gd name="T4" fmla="*/ 2147483647 w 9"/>
                      <a:gd name="T5" fmla="*/ 0 h 9"/>
                      <a:gd name="T6" fmla="*/ 2147483647 w 9"/>
                      <a:gd name="T7" fmla="*/ 2147483647 h 9"/>
                      <a:gd name="T8" fmla="*/ 2147483647 w 9"/>
                      <a:gd name="T9" fmla="*/ 2147483647 h 9"/>
                      <a:gd name="T10" fmla="*/ 2147483647 w 9"/>
                      <a:gd name="T11" fmla="*/ 2147483647 h 9"/>
                      <a:gd name="T12" fmla="*/ 2147483647 w 9"/>
                      <a:gd name="T13" fmla="*/ 2147483647 h 9"/>
                      <a:gd name="T14" fmla="*/ 2147483647 w 9"/>
                      <a:gd name="T15" fmla="*/ 2147483647 h 9"/>
                      <a:gd name="T16" fmla="*/ 2147483647 w 9"/>
                      <a:gd name="T17" fmla="*/ 2147483647 h 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
                      <a:gd name="T28" fmla="*/ 0 h 9"/>
                      <a:gd name="T29" fmla="*/ 9 w 9"/>
                      <a:gd name="T30" fmla="*/ 9 h 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 h="9">
                        <a:moveTo>
                          <a:pt x="3" y="9"/>
                        </a:moveTo>
                        <a:lnTo>
                          <a:pt x="0" y="2"/>
                        </a:lnTo>
                        <a:lnTo>
                          <a:pt x="2" y="0"/>
                        </a:lnTo>
                        <a:lnTo>
                          <a:pt x="6" y="2"/>
                        </a:lnTo>
                        <a:lnTo>
                          <a:pt x="9" y="5"/>
                        </a:lnTo>
                        <a:lnTo>
                          <a:pt x="9" y="7"/>
                        </a:lnTo>
                        <a:lnTo>
                          <a:pt x="5" y="5"/>
                        </a:lnTo>
                        <a:lnTo>
                          <a:pt x="6" y="8"/>
                        </a:lnTo>
                        <a:lnTo>
                          <a:pt x="3" y="9"/>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81" name="Freeform 45"/>
                  <p:cNvSpPr>
                    <a:spLocks/>
                  </p:cNvSpPr>
                  <p:nvPr/>
                </p:nvSpPr>
                <p:spPr bwMode="gray">
                  <a:xfrm>
                    <a:off x="951" y="2299"/>
                    <a:ext cx="7" cy="2"/>
                  </a:xfrm>
                  <a:custGeom>
                    <a:avLst/>
                    <a:gdLst>
                      <a:gd name="T0" fmla="*/ 0 w 5"/>
                      <a:gd name="T1" fmla="*/ 2147483647 h 2"/>
                      <a:gd name="T2" fmla="*/ 2147483647 w 5"/>
                      <a:gd name="T3" fmla="*/ 0 h 2"/>
                      <a:gd name="T4" fmla="*/ 2147483647 w 5"/>
                      <a:gd name="T5" fmla="*/ 0 h 2"/>
                      <a:gd name="T6" fmla="*/ 2147483647 w 5"/>
                      <a:gd name="T7" fmla="*/ 2147483647 h 2"/>
                      <a:gd name="T8" fmla="*/ 2147483647 w 5"/>
                      <a:gd name="T9" fmla="*/ 2147483647 h 2"/>
                      <a:gd name="T10" fmla="*/ 0 w 5"/>
                      <a:gd name="T11" fmla="*/ 2147483647 h 2"/>
                      <a:gd name="T12" fmla="*/ 0 60000 65536"/>
                      <a:gd name="T13" fmla="*/ 0 60000 65536"/>
                      <a:gd name="T14" fmla="*/ 0 60000 65536"/>
                      <a:gd name="T15" fmla="*/ 0 60000 65536"/>
                      <a:gd name="T16" fmla="*/ 0 60000 65536"/>
                      <a:gd name="T17" fmla="*/ 0 60000 65536"/>
                      <a:gd name="T18" fmla="*/ 0 w 5"/>
                      <a:gd name="T19" fmla="*/ 0 h 2"/>
                      <a:gd name="T20" fmla="*/ 5 w 5"/>
                      <a:gd name="T21" fmla="*/ 2 h 2"/>
                    </a:gdLst>
                    <a:ahLst/>
                    <a:cxnLst>
                      <a:cxn ang="T12">
                        <a:pos x="T0" y="T1"/>
                      </a:cxn>
                      <a:cxn ang="T13">
                        <a:pos x="T2" y="T3"/>
                      </a:cxn>
                      <a:cxn ang="T14">
                        <a:pos x="T4" y="T5"/>
                      </a:cxn>
                      <a:cxn ang="T15">
                        <a:pos x="T6" y="T7"/>
                      </a:cxn>
                      <a:cxn ang="T16">
                        <a:pos x="T8" y="T9"/>
                      </a:cxn>
                      <a:cxn ang="T17">
                        <a:pos x="T10" y="T11"/>
                      </a:cxn>
                    </a:cxnLst>
                    <a:rect l="T18" t="T19" r="T20" b="T21"/>
                    <a:pathLst>
                      <a:path w="5" h="2">
                        <a:moveTo>
                          <a:pt x="0" y="1"/>
                        </a:moveTo>
                        <a:lnTo>
                          <a:pt x="2" y="0"/>
                        </a:lnTo>
                        <a:lnTo>
                          <a:pt x="5" y="0"/>
                        </a:lnTo>
                        <a:lnTo>
                          <a:pt x="5" y="2"/>
                        </a:lnTo>
                        <a:lnTo>
                          <a:pt x="2" y="2"/>
                        </a:lnTo>
                        <a:lnTo>
                          <a:pt x="0" y="1"/>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82" name="Freeform 46"/>
                  <p:cNvSpPr>
                    <a:spLocks/>
                  </p:cNvSpPr>
                  <p:nvPr/>
                </p:nvSpPr>
                <p:spPr bwMode="gray">
                  <a:xfrm>
                    <a:off x="954" y="2306"/>
                    <a:ext cx="8" cy="3"/>
                  </a:xfrm>
                  <a:custGeom>
                    <a:avLst/>
                    <a:gdLst>
                      <a:gd name="T0" fmla="*/ 0 w 6"/>
                      <a:gd name="T1" fmla="*/ 2147483647 h 2"/>
                      <a:gd name="T2" fmla="*/ 2147483647 w 6"/>
                      <a:gd name="T3" fmla="*/ 0 h 2"/>
                      <a:gd name="T4" fmla="*/ 2147483647 w 6"/>
                      <a:gd name="T5" fmla="*/ 0 h 2"/>
                      <a:gd name="T6" fmla="*/ 2147483647 w 6"/>
                      <a:gd name="T7" fmla="*/ 2147483647 h 2"/>
                      <a:gd name="T8" fmla="*/ 2147483647 w 6"/>
                      <a:gd name="T9" fmla="*/ 2147483647 h 2"/>
                      <a:gd name="T10" fmla="*/ 0 w 6"/>
                      <a:gd name="T11" fmla="*/ 2147483647 h 2"/>
                      <a:gd name="T12" fmla="*/ 0 60000 65536"/>
                      <a:gd name="T13" fmla="*/ 0 60000 65536"/>
                      <a:gd name="T14" fmla="*/ 0 60000 65536"/>
                      <a:gd name="T15" fmla="*/ 0 60000 65536"/>
                      <a:gd name="T16" fmla="*/ 0 60000 65536"/>
                      <a:gd name="T17" fmla="*/ 0 60000 65536"/>
                      <a:gd name="T18" fmla="*/ 0 w 6"/>
                      <a:gd name="T19" fmla="*/ 0 h 2"/>
                      <a:gd name="T20" fmla="*/ 6 w 6"/>
                      <a:gd name="T21" fmla="*/ 2 h 2"/>
                    </a:gdLst>
                    <a:ahLst/>
                    <a:cxnLst>
                      <a:cxn ang="T12">
                        <a:pos x="T0" y="T1"/>
                      </a:cxn>
                      <a:cxn ang="T13">
                        <a:pos x="T2" y="T3"/>
                      </a:cxn>
                      <a:cxn ang="T14">
                        <a:pos x="T4" y="T5"/>
                      </a:cxn>
                      <a:cxn ang="T15">
                        <a:pos x="T6" y="T7"/>
                      </a:cxn>
                      <a:cxn ang="T16">
                        <a:pos x="T8" y="T9"/>
                      </a:cxn>
                      <a:cxn ang="T17">
                        <a:pos x="T10" y="T11"/>
                      </a:cxn>
                    </a:cxnLst>
                    <a:rect l="T18" t="T19" r="T20" b="T21"/>
                    <a:pathLst>
                      <a:path w="6" h="2">
                        <a:moveTo>
                          <a:pt x="0" y="1"/>
                        </a:moveTo>
                        <a:lnTo>
                          <a:pt x="1" y="0"/>
                        </a:lnTo>
                        <a:lnTo>
                          <a:pt x="6" y="0"/>
                        </a:lnTo>
                        <a:lnTo>
                          <a:pt x="6" y="2"/>
                        </a:lnTo>
                        <a:lnTo>
                          <a:pt x="1" y="2"/>
                        </a:lnTo>
                        <a:lnTo>
                          <a:pt x="0" y="1"/>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83" name="Freeform 47"/>
                  <p:cNvSpPr>
                    <a:spLocks/>
                  </p:cNvSpPr>
                  <p:nvPr/>
                </p:nvSpPr>
                <p:spPr bwMode="gray">
                  <a:xfrm>
                    <a:off x="962" y="2313"/>
                    <a:ext cx="3" cy="4"/>
                  </a:xfrm>
                  <a:custGeom>
                    <a:avLst/>
                    <a:gdLst>
                      <a:gd name="T0" fmla="*/ 0 w 3"/>
                      <a:gd name="T1" fmla="*/ 2147483647 h 4"/>
                      <a:gd name="T2" fmla="*/ 0 w 3"/>
                      <a:gd name="T3" fmla="*/ 0 h 4"/>
                      <a:gd name="T4" fmla="*/ 2147483647 w 3"/>
                      <a:gd name="T5" fmla="*/ 2147483647 h 4"/>
                      <a:gd name="T6" fmla="*/ 2147483647 w 3"/>
                      <a:gd name="T7" fmla="*/ 2147483647 h 4"/>
                      <a:gd name="T8" fmla="*/ 2147483647 w 3"/>
                      <a:gd name="T9" fmla="*/ 2147483647 h 4"/>
                      <a:gd name="T10" fmla="*/ 0 w 3"/>
                      <a:gd name="T11" fmla="*/ 2147483647 h 4"/>
                      <a:gd name="T12" fmla="*/ 0 60000 65536"/>
                      <a:gd name="T13" fmla="*/ 0 60000 65536"/>
                      <a:gd name="T14" fmla="*/ 0 60000 65536"/>
                      <a:gd name="T15" fmla="*/ 0 60000 65536"/>
                      <a:gd name="T16" fmla="*/ 0 60000 65536"/>
                      <a:gd name="T17" fmla="*/ 0 60000 65536"/>
                      <a:gd name="T18" fmla="*/ 0 w 3"/>
                      <a:gd name="T19" fmla="*/ 0 h 4"/>
                      <a:gd name="T20" fmla="*/ 3 w 3"/>
                      <a:gd name="T21" fmla="*/ 4 h 4"/>
                    </a:gdLst>
                    <a:ahLst/>
                    <a:cxnLst>
                      <a:cxn ang="T12">
                        <a:pos x="T0" y="T1"/>
                      </a:cxn>
                      <a:cxn ang="T13">
                        <a:pos x="T2" y="T3"/>
                      </a:cxn>
                      <a:cxn ang="T14">
                        <a:pos x="T4" y="T5"/>
                      </a:cxn>
                      <a:cxn ang="T15">
                        <a:pos x="T6" y="T7"/>
                      </a:cxn>
                      <a:cxn ang="T16">
                        <a:pos x="T8" y="T9"/>
                      </a:cxn>
                      <a:cxn ang="T17">
                        <a:pos x="T10" y="T11"/>
                      </a:cxn>
                    </a:cxnLst>
                    <a:rect l="T18" t="T19" r="T20" b="T21"/>
                    <a:pathLst>
                      <a:path w="3" h="4">
                        <a:moveTo>
                          <a:pt x="0" y="3"/>
                        </a:moveTo>
                        <a:lnTo>
                          <a:pt x="0" y="0"/>
                        </a:lnTo>
                        <a:lnTo>
                          <a:pt x="1" y="1"/>
                        </a:lnTo>
                        <a:lnTo>
                          <a:pt x="3" y="3"/>
                        </a:lnTo>
                        <a:lnTo>
                          <a:pt x="3" y="4"/>
                        </a:lnTo>
                        <a:lnTo>
                          <a:pt x="0" y="3"/>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84" name="Freeform 48"/>
                  <p:cNvSpPr>
                    <a:spLocks/>
                  </p:cNvSpPr>
                  <p:nvPr/>
                </p:nvSpPr>
                <p:spPr bwMode="gray">
                  <a:xfrm>
                    <a:off x="967" y="2281"/>
                    <a:ext cx="5" cy="3"/>
                  </a:xfrm>
                  <a:custGeom>
                    <a:avLst/>
                    <a:gdLst>
                      <a:gd name="T0" fmla="*/ 2147483647 w 4"/>
                      <a:gd name="T1" fmla="*/ 2147483647 h 3"/>
                      <a:gd name="T2" fmla="*/ 0 w 4"/>
                      <a:gd name="T3" fmla="*/ 2147483647 h 3"/>
                      <a:gd name="T4" fmla="*/ 2147483647 w 4"/>
                      <a:gd name="T5" fmla="*/ 0 h 3"/>
                      <a:gd name="T6" fmla="*/ 2147483647 w 4"/>
                      <a:gd name="T7" fmla="*/ 2147483647 h 3"/>
                      <a:gd name="T8" fmla="*/ 2147483647 w 4"/>
                      <a:gd name="T9" fmla="*/ 2147483647 h 3"/>
                      <a:gd name="T10" fmla="*/ 2147483647 w 4"/>
                      <a:gd name="T11" fmla="*/ 2147483647 h 3"/>
                      <a:gd name="T12" fmla="*/ 0 60000 65536"/>
                      <a:gd name="T13" fmla="*/ 0 60000 65536"/>
                      <a:gd name="T14" fmla="*/ 0 60000 65536"/>
                      <a:gd name="T15" fmla="*/ 0 60000 65536"/>
                      <a:gd name="T16" fmla="*/ 0 60000 65536"/>
                      <a:gd name="T17" fmla="*/ 0 60000 65536"/>
                      <a:gd name="T18" fmla="*/ 0 w 4"/>
                      <a:gd name="T19" fmla="*/ 0 h 3"/>
                      <a:gd name="T20" fmla="*/ 4 w 4"/>
                      <a:gd name="T21" fmla="*/ 3 h 3"/>
                    </a:gdLst>
                    <a:ahLst/>
                    <a:cxnLst>
                      <a:cxn ang="T12">
                        <a:pos x="T0" y="T1"/>
                      </a:cxn>
                      <a:cxn ang="T13">
                        <a:pos x="T2" y="T3"/>
                      </a:cxn>
                      <a:cxn ang="T14">
                        <a:pos x="T4" y="T5"/>
                      </a:cxn>
                      <a:cxn ang="T15">
                        <a:pos x="T6" y="T7"/>
                      </a:cxn>
                      <a:cxn ang="T16">
                        <a:pos x="T8" y="T9"/>
                      </a:cxn>
                      <a:cxn ang="T17">
                        <a:pos x="T10" y="T11"/>
                      </a:cxn>
                    </a:cxnLst>
                    <a:rect l="T18" t="T19" r="T20" b="T21"/>
                    <a:pathLst>
                      <a:path w="4" h="3">
                        <a:moveTo>
                          <a:pt x="2" y="2"/>
                        </a:moveTo>
                        <a:lnTo>
                          <a:pt x="0" y="1"/>
                        </a:lnTo>
                        <a:lnTo>
                          <a:pt x="1" y="0"/>
                        </a:lnTo>
                        <a:lnTo>
                          <a:pt x="4" y="1"/>
                        </a:lnTo>
                        <a:lnTo>
                          <a:pt x="4" y="3"/>
                        </a:lnTo>
                        <a:lnTo>
                          <a:pt x="2" y="2"/>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85" name="Freeform 49"/>
                  <p:cNvSpPr>
                    <a:spLocks/>
                  </p:cNvSpPr>
                  <p:nvPr/>
                </p:nvSpPr>
                <p:spPr bwMode="gray">
                  <a:xfrm>
                    <a:off x="972" y="2290"/>
                    <a:ext cx="9" cy="7"/>
                  </a:xfrm>
                  <a:custGeom>
                    <a:avLst/>
                    <a:gdLst>
                      <a:gd name="T0" fmla="*/ 0 w 7"/>
                      <a:gd name="T1" fmla="*/ 2147483647 h 5"/>
                      <a:gd name="T2" fmla="*/ 2147483647 w 7"/>
                      <a:gd name="T3" fmla="*/ 0 h 5"/>
                      <a:gd name="T4" fmla="*/ 2147483647 w 7"/>
                      <a:gd name="T5" fmla="*/ 2147483647 h 5"/>
                      <a:gd name="T6" fmla="*/ 2147483647 w 7"/>
                      <a:gd name="T7" fmla="*/ 2147483647 h 5"/>
                      <a:gd name="T8" fmla="*/ 2147483647 w 7"/>
                      <a:gd name="T9" fmla="*/ 2147483647 h 5"/>
                      <a:gd name="T10" fmla="*/ 0 w 7"/>
                      <a:gd name="T11" fmla="*/ 2147483647 h 5"/>
                      <a:gd name="T12" fmla="*/ 0 60000 65536"/>
                      <a:gd name="T13" fmla="*/ 0 60000 65536"/>
                      <a:gd name="T14" fmla="*/ 0 60000 65536"/>
                      <a:gd name="T15" fmla="*/ 0 60000 65536"/>
                      <a:gd name="T16" fmla="*/ 0 60000 65536"/>
                      <a:gd name="T17" fmla="*/ 0 60000 65536"/>
                      <a:gd name="T18" fmla="*/ 0 w 7"/>
                      <a:gd name="T19" fmla="*/ 0 h 5"/>
                      <a:gd name="T20" fmla="*/ 7 w 7"/>
                      <a:gd name="T21" fmla="*/ 5 h 5"/>
                    </a:gdLst>
                    <a:ahLst/>
                    <a:cxnLst>
                      <a:cxn ang="T12">
                        <a:pos x="T0" y="T1"/>
                      </a:cxn>
                      <a:cxn ang="T13">
                        <a:pos x="T2" y="T3"/>
                      </a:cxn>
                      <a:cxn ang="T14">
                        <a:pos x="T4" y="T5"/>
                      </a:cxn>
                      <a:cxn ang="T15">
                        <a:pos x="T6" y="T7"/>
                      </a:cxn>
                      <a:cxn ang="T16">
                        <a:pos x="T8" y="T9"/>
                      </a:cxn>
                      <a:cxn ang="T17">
                        <a:pos x="T10" y="T11"/>
                      </a:cxn>
                    </a:cxnLst>
                    <a:rect l="T18" t="T19" r="T20" b="T21"/>
                    <a:pathLst>
                      <a:path w="7" h="5">
                        <a:moveTo>
                          <a:pt x="0" y="2"/>
                        </a:moveTo>
                        <a:lnTo>
                          <a:pt x="1" y="0"/>
                        </a:lnTo>
                        <a:lnTo>
                          <a:pt x="3" y="2"/>
                        </a:lnTo>
                        <a:lnTo>
                          <a:pt x="7" y="4"/>
                        </a:lnTo>
                        <a:lnTo>
                          <a:pt x="4" y="5"/>
                        </a:lnTo>
                        <a:lnTo>
                          <a:pt x="0" y="2"/>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86" name="Freeform 50"/>
                  <p:cNvSpPr>
                    <a:spLocks/>
                  </p:cNvSpPr>
                  <p:nvPr/>
                </p:nvSpPr>
                <p:spPr bwMode="gray">
                  <a:xfrm>
                    <a:off x="543" y="1864"/>
                    <a:ext cx="436" cy="413"/>
                  </a:xfrm>
                  <a:custGeom>
                    <a:avLst/>
                    <a:gdLst>
                      <a:gd name="T0" fmla="*/ 2147483647 w 354"/>
                      <a:gd name="T1" fmla="*/ 2147483647 h 336"/>
                      <a:gd name="T2" fmla="*/ 2147483647 w 354"/>
                      <a:gd name="T3" fmla="*/ 2147483647 h 336"/>
                      <a:gd name="T4" fmla="*/ 2147483647 w 354"/>
                      <a:gd name="T5" fmla="*/ 2147483647 h 336"/>
                      <a:gd name="T6" fmla="*/ 2147483647 w 354"/>
                      <a:gd name="T7" fmla="*/ 2147483647 h 336"/>
                      <a:gd name="T8" fmla="*/ 2147483647 w 354"/>
                      <a:gd name="T9" fmla="*/ 2147483647 h 336"/>
                      <a:gd name="T10" fmla="*/ 2147483647 w 354"/>
                      <a:gd name="T11" fmla="*/ 2147483647 h 336"/>
                      <a:gd name="T12" fmla="*/ 2147483647 w 354"/>
                      <a:gd name="T13" fmla="*/ 2147483647 h 336"/>
                      <a:gd name="T14" fmla="*/ 2147483647 w 354"/>
                      <a:gd name="T15" fmla="*/ 2147483647 h 336"/>
                      <a:gd name="T16" fmla="*/ 2147483647 w 354"/>
                      <a:gd name="T17" fmla="*/ 2147483647 h 336"/>
                      <a:gd name="T18" fmla="*/ 2147483647 w 354"/>
                      <a:gd name="T19" fmla="*/ 2147483647 h 336"/>
                      <a:gd name="T20" fmla="*/ 2147483647 w 354"/>
                      <a:gd name="T21" fmla="*/ 2147483647 h 336"/>
                      <a:gd name="T22" fmla="*/ 2147483647 w 354"/>
                      <a:gd name="T23" fmla="*/ 2147483647 h 336"/>
                      <a:gd name="T24" fmla="*/ 2147483647 w 354"/>
                      <a:gd name="T25" fmla="*/ 2147483647 h 336"/>
                      <a:gd name="T26" fmla="*/ 2147483647 w 354"/>
                      <a:gd name="T27" fmla="*/ 2147483647 h 336"/>
                      <a:gd name="T28" fmla="*/ 2147483647 w 354"/>
                      <a:gd name="T29" fmla="*/ 2147483647 h 336"/>
                      <a:gd name="T30" fmla="*/ 2147483647 w 354"/>
                      <a:gd name="T31" fmla="*/ 2147483647 h 336"/>
                      <a:gd name="T32" fmla="*/ 2147483647 w 354"/>
                      <a:gd name="T33" fmla="*/ 2147483647 h 336"/>
                      <a:gd name="T34" fmla="*/ 2147483647 w 354"/>
                      <a:gd name="T35" fmla="*/ 2147483647 h 336"/>
                      <a:gd name="T36" fmla="*/ 2147483647 w 354"/>
                      <a:gd name="T37" fmla="*/ 2147483647 h 336"/>
                      <a:gd name="T38" fmla="*/ 2147483647 w 354"/>
                      <a:gd name="T39" fmla="*/ 2147483647 h 336"/>
                      <a:gd name="T40" fmla="*/ 2147483647 w 354"/>
                      <a:gd name="T41" fmla="*/ 2147483647 h 336"/>
                      <a:gd name="T42" fmla="*/ 2147483647 w 354"/>
                      <a:gd name="T43" fmla="*/ 2147483647 h 336"/>
                      <a:gd name="T44" fmla="*/ 2147483647 w 354"/>
                      <a:gd name="T45" fmla="*/ 2147483647 h 336"/>
                      <a:gd name="T46" fmla="*/ 2147483647 w 354"/>
                      <a:gd name="T47" fmla="*/ 2147483647 h 336"/>
                      <a:gd name="T48" fmla="*/ 2147483647 w 354"/>
                      <a:gd name="T49" fmla="*/ 2147483647 h 336"/>
                      <a:gd name="T50" fmla="*/ 2147483647 w 354"/>
                      <a:gd name="T51" fmla="*/ 2147483647 h 336"/>
                      <a:gd name="T52" fmla="*/ 2147483647 w 354"/>
                      <a:gd name="T53" fmla="*/ 2147483647 h 336"/>
                      <a:gd name="T54" fmla="*/ 2147483647 w 354"/>
                      <a:gd name="T55" fmla="*/ 2147483647 h 336"/>
                      <a:gd name="T56" fmla="*/ 2147483647 w 354"/>
                      <a:gd name="T57" fmla="*/ 2147483647 h 336"/>
                      <a:gd name="T58" fmla="*/ 2147483647 w 354"/>
                      <a:gd name="T59" fmla="*/ 2147483647 h 336"/>
                      <a:gd name="T60" fmla="*/ 2147483647 w 354"/>
                      <a:gd name="T61" fmla="*/ 2147483647 h 336"/>
                      <a:gd name="T62" fmla="*/ 2147483647 w 354"/>
                      <a:gd name="T63" fmla="*/ 2147483647 h 336"/>
                      <a:gd name="T64" fmla="*/ 2147483647 w 354"/>
                      <a:gd name="T65" fmla="*/ 2147483647 h 336"/>
                      <a:gd name="T66" fmla="*/ 2147483647 w 354"/>
                      <a:gd name="T67" fmla="*/ 2147483647 h 336"/>
                      <a:gd name="T68" fmla="*/ 2147483647 w 354"/>
                      <a:gd name="T69" fmla="*/ 2147483647 h 336"/>
                      <a:gd name="T70" fmla="*/ 2147483647 w 354"/>
                      <a:gd name="T71" fmla="*/ 2147483647 h 336"/>
                      <a:gd name="T72" fmla="*/ 2147483647 w 354"/>
                      <a:gd name="T73" fmla="*/ 2147483647 h 336"/>
                      <a:gd name="T74" fmla="*/ 2147483647 w 354"/>
                      <a:gd name="T75" fmla="*/ 2147483647 h 336"/>
                      <a:gd name="T76" fmla="*/ 2147483647 w 354"/>
                      <a:gd name="T77" fmla="*/ 2147483647 h 336"/>
                      <a:gd name="T78" fmla="*/ 2147483647 w 354"/>
                      <a:gd name="T79" fmla="*/ 2147483647 h 336"/>
                      <a:gd name="T80" fmla="*/ 2147483647 w 354"/>
                      <a:gd name="T81" fmla="*/ 2147483647 h 336"/>
                      <a:gd name="T82" fmla="*/ 2147483647 w 354"/>
                      <a:gd name="T83" fmla="*/ 2147483647 h 336"/>
                      <a:gd name="T84" fmla="*/ 2147483647 w 354"/>
                      <a:gd name="T85" fmla="*/ 2147483647 h 336"/>
                      <a:gd name="T86" fmla="*/ 2147483647 w 354"/>
                      <a:gd name="T87" fmla="*/ 2147483647 h 336"/>
                      <a:gd name="T88" fmla="*/ 2147483647 w 354"/>
                      <a:gd name="T89" fmla="*/ 2147483647 h 336"/>
                      <a:gd name="T90" fmla="*/ 2147483647 w 354"/>
                      <a:gd name="T91" fmla="*/ 2147483647 h 336"/>
                      <a:gd name="T92" fmla="*/ 2147483647 w 354"/>
                      <a:gd name="T93" fmla="*/ 2147483647 h 336"/>
                      <a:gd name="T94" fmla="*/ 2147483647 w 354"/>
                      <a:gd name="T95" fmla="*/ 2147483647 h 336"/>
                      <a:gd name="T96" fmla="*/ 2147483647 w 354"/>
                      <a:gd name="T97" fmla="*/ 2147483647 h 336"/>
                      <a:gd name="T98" fmla="*/ 2147483647 w 354"/>
                      <a:gd name="T99" fmla="*/ 2147483647 h 336"/>
                      <a:gd name="T100" fmla="*/ 2147483647 w 354"/>
                      <a:gd name="T101" fmla="*/ 2147483647 h 3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354"/>
                      <a:gd name="T154" fmla="*/ 0 h 336"/>
                      <a:gd name="T155" fmla="*/ 354 w 354"/>
                      <a:gd name="T156" fmla="*/ 336 h 3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354" h="336">
                        <a:moveTo>
                          <a:pt x="250" y="31"/>
                        </a:moveTo>
                        <a:lnTo>
                          <a:pt x="250" y="219"/>
                        </a:lnTo>
                        <a:lnTo>
                          <a:pt x="261" y="226"/>
                        </a:lnTo>
                        <a:lnTo>
                          <a:pt x="263" y="220"/>
                        </a:lnTo>
                        <a:lnTo>
                          <a:pt x="266" y="217"/>
                        </a:lnTo>
                        <a:lnTo>
                          <a:pt x="271" y="223"/>
                        </a:lnTo>
                        <a:lnTo>
                          <a:pt x="285" y="245"/>
                        </a:lnTo>
                        <a:lnTo>
                          <a:pt x="289" y="245"/>
                        </a:lnTo>
                        <a:lnTo>
                          <a:pt x="296" y="237"/>
                        </a:lnTo>
                        <a:lnTo>
                          <a:pt x="303" y="235"/>
                        </a:lnTo>
                        <a:lnTo>
                          <a:pt x="310" y="241"/>
                        </a:lnTo>
                        <a:lnTo>
                          <a:pt x="317" y="254"/>
                        </a:lnTo>
                        <a:lnTo>
                          <a:pt x="323" y="259"/>
                        </a:lnTo>
                        <a:lnTo>
                          <a:pt x="335" y="288"/>
                        </a:lnTo>
                        <a:lnTo>
                          <a:pt x="342" y="296"/>
                        </a:lnTo>
                        <a:lnTo>
                          <a:pt x="354" y="305"/>
                        </a:lnTo>
                        <a:lnTo>
                          <a:pt x="352" y="314"/>
                        </a:lnTo>
                        <a:lnTo>
                          <a:pt x="353" y="322"/>
                        </a:lnTo>
                        <a:lnTo>
                          <a:pt x="351" y="325"/>
                        </a:lnTo>
                        <a:lnTo>
                          <a:pt x="347" y="325"/>
                        </a:lnTo>
                        <a:lnTo>
                          <a:pt x="345" y="325"/>
                        </a:lnTo>
                        <a:lnTo>
                          <a:pt x="343" y="317"/>
                        </a:lnTo>
                        <a:lnTo>
                          <a:pt x="338" y="315"/>
                        </a:lnTo>
                        <a:lnTo>
                          <a:pt x="336" y="312"/>
                        </a:lnTo>
                        <a:lnTo>
                          <a:pt x="334" y="311"/>
                        </a:lnTo>
                        <a:lnTo>
                          <a:pt x="334" y="306"/>
                        </a:lnTo>
                        <a:lnTo>
                          <a:pt x="330" y="300"/>
                        </a:lnTo>
                        <a:lnTo>
                          <a:pt x="330" y="292"/>
                        </a:lnTo>
                        <a:lnTo>
                          <a:pt x="326" y="290"/>
                        </a:lnTo>
                        <a:lnTo>
                          <a:pt x="322" y="285"/>
                        </a:lnTo>
                        <a:lnTo>
                          <a:pt x="321" y="275"/>
                        </a:lnTo>
                        <a:lnTo>
                          <a:pt x="315" y="261"/>
                        </a:lnTo>
                        <a:lnTo>
                          <a:pt x="311" y="258"/>
                        </a:lnTo>
                        <a:lnTo>
                          <a:pt x="307" y="256"/>
                        </a:lnTo>
                        <a:lnTo>
                          <a:pt x="305" y="249"/>
                        </a:lnTo>
                        <a:lnTo>
                          <a:pt x="303" y="258"/>
                        </a:lnTo>
                        <a:lnTo>
                          <a:pt x="301" y="258"/>
                        </a:lnTo>
                        <a:lnTo>
                          <a:pt x="297" y="253"/>
                        </a:lnTo>
                        <a:lnTo>
                          <a:pt x="294" y="253"/>
                        </a:lnTo>
                        <a:lnTo>
                          <a:pt x="293" y="255"/>
                        </a:lnTo>
                        <a:lnTo>
                          <a:pt x="296" y="259"/>
                        </a:lnTo>
                        <a:lnTo>
                          <a:pt x="285" y="260"/>
                        </a:lnTo>
                        <a:lnTo>
                          <a:pt x="279" y="253"/>
                        </a:lnTo>
                        <a:lnTo>
                          <a:pt x="277" y="245"/>
                        </a:lnTo>
                        <a:lnTo>
                          <a:pt x="265" y="240"/>
                        </a:lnTo>
                        <a:lnTo>
                          <a:pt x="264" y="231"/>
                        </a:lnTo>
                        <a:lnTo>
                          <a:pt x="259" y="234"/>
                        </a:lnTo>
                        <a:lnTo>
                          <a:pt x="249" y="232"/>
                        </a:lnTo>
                        <a:lnTo>
                          <a:pt x="247" y="230"/>
                        </a:lnTo>
                        <a:lnTo>
                          <a:pt x="238" y="230"/>
                        </a:lnTo>
                        <a:lnTo>
                          <a:pt x="234" y="228"/>
                        </a:lnTo>
                        <a:lnTo>
                          <a:pt x="229" y="228"/>
                        </a:lnTo>
                        <a:lnTo>
                          <a:pt x="217" y="228"/>
                        </a:lnTo>
                        <a:lnTo>
                          <a:pt x="216" y="220"/>
                        </a:lnTo>
                        <a:lnTo>
                          <a:pt x="214" y="218"/>
                        </a:lnTo>
                        <a:lnTo>
                          <a:pt x="209" y="219"/>
                        </a:lnTo>
                        <a:lnTo>
                          <a:pt x="199" y="213"/>
                        </a:lnTo>
                        <a:lnTo>
                          <a:pt x="197" y="208"/>
                        </a:lnTo>
                        <a:lnTo>
                          <a:pt x="192" y="210"/>
                        </a:lnTo>
                        <a:lnTo>
                          <a:pt x="188" y="210"/>
                        </a:lnTo>
                        <a:lnTo>
                          <a:pt x="189" y="206"/>
                        </a:lnTo>
                        <a:lnTo>
                          <a:pt x="186" y="205"/>
                        </a:lnTo>
                        <a:lnTo>
                          <a:pt x="180" y="213"/>
                        </a:lnTo>
                        <a:lnTo>
                          <a:pt x="183" y="214"/>
                        </a:lnTo>
                        <a:lnTo>
                          <a:pt x="182" y="216"/>
                        </a:lnTo>
                        <a:lnTo>
                          <a:pt x="183" y="221"/>
                        </a:lnTo>
                        <a:lnTo>
                          <a:pt x="180" y="229"/>
                        </a:lnTo>
                        <a:lnTo>
                          <a:pt x="171" y="229"/>
                        </a:lnTo>
                        <a:lnTo>
                          <a:pt x="166" y="236"/>
                        </a:lnTo>
                        <a:lnTo>
                          <a:pt x="156" y="243"/>
                        </a:lnTo>
                        <a:lnTo>
                          <a:pt x="148" y="243"/>
                        </a:lnTo>
                        <a:lnTo>
                          <a:pt x="150" y="240"/>
                        </a:lnTo>
                        <a:lnTo>
                          <a:pt x="152" y="239"/>
                        </a:lnTo>
                        <a:lnTo>
                          <a:pt x="154" y="236"/>
                        </a:lnTo>
                        <a:lnTo>
                          <a:pt x="152" y="235"/>
                        </a:lnTo>
                        <a:lnTo>
                          <a:pt x="150" y="236"/>
                        </a:lnTo>
                        <a:lnTo>
                          <a:pt x="150" y="233"/>
                        </a:lnTo>
                        <a:lnTo>
                          <a:pt x="155" y="218"/>
                        </a:lnTo>
                        <a:lnTo>
                          <a:pt x="154" y="214"/>
                        </a:lnTo>
                        <a:lnTo>
                          <a:pt x="163" y="207"/>
                        </a:lnTo>
                        <a:lnTo>
                          <a:pt x="169" y="208"/>
                        </a:lnTo>
                        <a:lnTo>
                          <a:pt x="171" y="197"/>
                        </a:lnTo>
                        <a:lnTo>
                          <a:pt x="168" y="197"/>
                        </a:lnTo>
                        <a:lnTo>
                          <a:pt x="165" y="201"/>
                        </a:lnTo>
                        <a:lnTo>
                          <a:pt x="158" y="201"/>
                        </a:lnTo>
                        <a:lnTo>
                          <a:pt x="141" y="224"/>
                        </a:lnTo>
                        <a:lnTo>
                          <a:pt x="142" y="231"/>
                        </a:lnTo>
                        <a:lnTo>
                          <a:pt x="138" y="236"/>
                        </a:lnTo>
                        <a:lnTo>
                          <a:pt x="132" y="236"/>
                        </a:lnTo>
                        <a:lnTo>
                          <a:pt x="127" y="244"/>
                        </a:lnTo>
                        <a:lnTo>
                          <a:pt x="128" y="247"/>
                        </a:lnTo>
                        <a:lnTo>
                          <a:pt x="133" y="247"/>
                        </a:lnTo>
                        <a:lnTo>
                          <a:pt x="133" y="256"/>
                        </a:lnTo>
                        <a:lnTo>
                          <a:pt x="129" y="257"/>
                        </a:lnTo>
                        <a:lnTo>
                          <a:pt x="127" y="266"/>
                        </a:lnTo>
                        <a:lnTo>
                          <a:pt x="120" y="270"/>
                        </a:lnTo>
                        <a:lnTo>
                          <a:pt x="114" y="275"/>
                        </a:lnTo>
                        <a:lnTo>
                          <a:pt x="106" y="282"/>
                        </a:lnTo>
                        <a:lnTo>
                          <a:pt x="106" y="287"/>
                        </a:lnTo>
                        <a:lnTo>
                          <a:pt x="102" y="290"/>
                        </a:lnTo>
                        <a:lnTo>
                          <a:pt x="87" y="302"/>
                        </a:lnTo>
                        <a:lnTo>
                          <a:pt x="87" y="305"/>
                        </a:lnTo>
                        <a:lnTo>
                          <a:pt x="81" y="307"/>
                        </a:lnTo>
                        <a:lnTo>
                          <a:pt x="75" y="311"/>
                        </a:lnTo>
                        <a:lnTo>
                          <a:pt x="66" y="317"/>
                        </a:lnTo>
                        <a:lnTo>
                          <a:pt x="62" y="317"/>
                        </a:lnTo>
                        <a:lnTo>
                          <a:pt x="60" y="315"/>
                        </a:lnTo>
                        <a:lnTo>
                          <a:pt x="57" y="314"/>
                        </a:lnTo>
                        <a:lnTo>
                          <a:pt x="55" y="320"/>
                        </a:lnTo>
                        <a:lnTo>
                          <a:pt x="47" y="325"/>
                        </a:lnTo>
                        <a:lnTo>
                          <a:pt x="44" y="325"/>
                        </a:lnTo>
                        <a:lnTo>
                          <a:pt x="42" y="329"/>
                        </a:lnTo>
                        <a:lnTo>
                          <a:pt x="36" y="334"/>
                        </a:lnTo>
                        <a:lnTo>
                          <a:pt x="29" y="336"/>
                        </a:lnTo>
                        <a:lnTo>
                          <a:pt x="29" y="333"/>
                        </a:lnTo>
                        <a:lnTo>
                          <a:pt x="31" y="328"/>
                        </a:lnTo>
                        <a:lnTo>
                          <a:pt x="36" y="324"/>
                        </a:lnTo>
                        <a:lnTo>
                          <a:pt x="40" y="325"/>
                        </a:lnTo>
                        <a:lnTo>
                          <a:pt x="46" y="321"/>
                        </a:lnTo>
                        <a:lnTo>
                          <a:pt x="50" y="315"/>
                        </a:lnTo>
                        <a:lnTo>
                          <a:pt x="57" y="308"/>
                        </a:lnTo>
                        <a:lnTo>
                          <a:pt x="63" y="307"/>
                        </a:lnTo>
                        <a:lnTo>
                          <a:pt x="67" y="309"/>
                        </a:lnTo>
                        <a:lnTo>
                          <a:pt x="70" y="307"/>
                        </a:lnTo>
                        <a:lnTo>
                          <a:pt x="71" y="302"/>
                        </a:lnTo>
                        <a:lnTo>
                          <a:pt x="75" y="297"/>
                        </a:lnTo>
                        <a:lnTo>
                          <a:pt x="84" y="290"/>
                        </a:lnTo>
                        <a:lnTo>
                          <a:pt x="90" y="282"/>
                        </a:lnTo>
                        <a:lnTo>
                          <a:pt x="97" y="279"/>
                        </a:lnTo>
                        <a:lnTo>
                          <a:pt x="97" y="269"/>
                        </a:lnTo>
                        <a:lnTo>
                          <a:pt x="102" y="254"/>
                        </a:lnTo>
                        <a:lnTo>
                          <a:pt x="101" y="250"/>
                        </a:lnTo>
                        <a:lnTo>
                          <a:pt x="97" y="254"/>
                        </a:lnTo>
                        <a:lnTo>
                          <a:pt x="92" y="255"/>
                        </a:lnTo>
                        <a:lnTo>
                          <a:pt x="90" y="254"/>
                        </a:lnTo>
                        <a:lnTo>
                          <a:pt x="85" y="251"/>
                        </a:lnTo>
                        <a:lnTo>
                          <a:pt x="83" y="260"/>
                        </a:lnTo>
                        <a:lnTo>
                          <a:pt x="80" y="259"/>
                        </a:lnTo>
                        <a:lnTo>
                          <a:pt x="77" y="253"/>
                        </a:lnTo>
                        <a:lnTo>
                          <a:pt x="73" y="252"/>
                        </a:lnTo>
                        <a:lnTo>
                          <a:pt x="70" y="249"/>
                        </a:lnTo>
                        <a:lnTo>
                          <a:pt x="60" y="255"/>
                        </a:lnTo>
                        <a:lnTo>
                          <a:pt x="55" y="257"/>
                        </a:lnTo>
                        <a:lnTo>
                          <a:pt x="56" y="249"/>
                        </a:lnTo>
                        <a:lnTo>
                          <a:pt x="55" y="239"/>
                        </a:lnTo>
                        <a:lnTo>
                          <a:pt x="53" y="232"/>
                        </a:lnTo>
                        <a:lnTo>
                          <a:pt x="53" y="225"/>
                        </a:lnTo>
                        <a:lnTo>
                          <a:pt x="50" y="226"/>
                        </a:lnTo>
                        <a:lnTo>
                          <a:pt x="50" y="231"/>
                        </a:lnTo>
                        <a:lnTo>
                          <a:pt x="43" y="233"/>
                        </a:lnTo>
                        <a:lnTo>
                          <a:pt x="35" y="234"/>
                        </a:lnTo>
                        <a:lnTo>
                          <a:pt x="21" y="219"/>
                        </a:lnTo>
                        <a:lnTo>
                          <a:pt x="25" y="218"/>
                        </a:lnTo>
                        <a:lnTo>
                          <a:pt x="27" y="211"/>
                        </a:lnTo>
                        <a:lnTo>
                          <a:pt x="25" y="208"/>
                        </a:lnTo>
                        <a:lnTo>
                          <a:pt x="22" y="208"/>
                        </a:lnTo>
                        <a:lnTo>
                          <a:pt x="18" y="202"/>
                        </a:lnTo>
                        <a:lnTo>
                          <a:pt x="17" y="196"/>
                        </a:lnTo>
                        <a:lnTo>
                          <a:pt x="19" y="193"/>
                        </a:lnTo>
                        <a:lnTo>
                          <a:pt x="23" y="181"/>
                        </a:lnTo>
                        <a:lnTo>
                          <a:pt x="27" y="179"/>
                        </a:lnTo>
                        <a:lnTo>
                          <a:pt x="28" y="171"/>
                        </a:lnTo>
                        <a:lnTo>
                          <a:pt x="34" y="162"/>
                        </a:lnTo>
                        <a:lnTo>
                          <a:pt x="38" y="166"/>
                        </a:lnTo>
                        <a:lnTo>
                          <a:pt x="48" y="162"/>
                        </a:lnTo>
                        <a:lnTo>
                          <a:pt x="54" y="159"/>
                        </a:lnTo>
                        <a:lnTo>
                          <a:pt x="59" y="161"/>
                        </a:lnTo>
                        <a:lnTo>
                          <a:pt x="68" y="150"/>
                        </a:lnTo>
                        <a:lnTo>
                          <a:pt x="67" y="142"/>
                        </a:lnTo>
                        <a:lnTo>
                          <a:pt x="61" y="134"/>
                        </a:lnTo>
                        <a:lnTo>
                          <a:pt x="62" y="132"/>
                        </a:lnTo>
                        <a:lnTo>
                          <a:pt x="67" y="132"/>
                        </a:lnTo>
                        <a:lnTo>
                          <a:pt x="67" y="126"/>
                        </a:lnTo>
                        <a:lnTo>
                          <a:pt x="59" y="123"/>
                        </a:lnTo>
                        <a:lnTo>
                          <a:pt x="56" y="127"/>
                        </a:lnTo>
                        <a:lnTo>
                          <a:pt x="51" y="128"/>
                        </a:lnTo>
                        <a:lnTo>
                          <a:pt x="47" y="133"/>
                        </a:lnTo>
                        <a:lnTo>
                          <a:pt x="38" y="132"/>
                        </a:lnTo>
                        <a:lnTo>
                          <a:pt x="32" y="129"/>
                        </a:lnTo>
                        <a:lnTo>
                          <a:pt x="26" y="132"/>
                        </a:lnTo>
                        <a:lnTo>
                          <a:pt x="17" y="132"/>
                        </a:lnTo>
                        <a:lnTo>
                          <a:pt x="8" y="118"/>
                        </a:lnTo>
                        <a:lnTo>
                          <a:pt x="14" y="118"/>
                        </a:lnTo>
                        <a:lnTo>
                          <a:pt x="17" y="117"/>
                        </a:lnTo>
                        <a:lnTo>
                          <a:pt x="14" y="114"/>
                        </a:lnTo>
                        <a:lnTo>
                          <a:pt x="8" y="113"/>
                        </a:lnTo>
                        <a:lnTo>
                          <a:pt x="5" y="113"/>
                        </a:lnTo>
                        <a:lnTo>
                          <a:pt x="0" y="108"/>
                        </a:lnTo>
                        <a:lnTo>
                          <a:pt x="6" y="102"/>
                        </a:lnTo>
                        <a:lnTo>
                          <a:pt x="9" y="100"/>
                        </a:lnTo>
                        <a:lnTo>
                          <a:pt x="11" y="94"/>
                        </a:lnTo>
                        <a:lnTo>
                          <a:pt x="17" y="94"/>
                        </a:lnTo>
                        <a:lnTo>
                          <a:pt x="20" y="89"/>
                        </a:lnTo>
                        <a:lnTo>
                          <a:pt x="28" y="87"/>
                        </a:lnTo>
                        <a:lnTo>
                          <a:pt x="36" y="87"/>
                        </a:lnTo>
                        <a:lnTo>
                          <a:pt x="36" y="92"/>
                        </a:lnTo>
                        <a:lnTo>
                          <a:pt x="35" y="96"/>
                        </a:lnTo>
                        <a:lnTo>
                          <a:pt x="45" y="94"/>
                        </a:lnTo>
                        <a:lnTo>
                          <a:pt x="56" y="98"/>
                        </a:lnTo>
                        <a:lnTo>
                          <a:pt x="60" y="94"/>
                        </a:lnTo>
                        <a:lnTo>
                          <a:pt x="64" y="94"/>
                        </a:lnTo>
                        <a:lnTo>
                          <a:pt x="66" y="88"/>
                        </a:lnTo>
                        <a:lnTo>
                          <a:pt x="75" y="87"/>
                        </a:lnTo>
                        <a:lnTo>
                          <a:pt x="77" y="84"/>
                        </a:lnTo>
                        <a:lnTo>
                          <a:pt x="75" y="81"/>
                        </a:lnTo>
                        <a:lnTo>
                          <a:pt x="67" y="82"/>
                        </a:lnTo>
                        <a:lnTo>
                          <a:pt x="62" y="84"/>
                        </a:lnTo>
                        <a:lnTo>
                          <a:pt x="56" y="80"/>
                        </a:lnTo>
                        <a:lnTo>
                          <a:pt x="58" y="77"/>
                        </a:lnTo>
                        <a:lnTo>
                          <a:pt x="60" y="75"/>
                        </a:lnTo>
                        <a:lnTo>
                          <a:pt x="56" y="73"/>
                        </a:lnTo>
                        <a:lnTo>
                          <a:pt x="54" y="74"/>
                        </a:lnTo>
                        <a:lnTo>
                          <a:pt x="45" y="74"/>
                        </a:lnTo>
                        <a:lnTo>
                          <a:pt x="40" y="73"/>
                        </a:lnTo>
                        <a:lnTo>
                          <a:pt x="36" y="73"/>
                        </a:lnTo>
                        <a:lnTo>
                          <a:pt x="36" y="67"/>
                        </a:lnTo>
                        <a:lnTo>
                          <a:pt x="27" y="60"/>
                        </a:lnTo>
                        <a:lnTo>
                          <a:pt x="19" y="56"/>
                        </a:lnTo>
                        <a:lnTo>
                          <a:pt x="14" y="55"/>
                        </a:lnTo>
                        <a:lnTo>
                          <a:pt x="10" y="52"/>
                        </a:lnTo>
                        <a:lnTo>
                          <a:pt x="13" y="51"/>
                        </a:lnTo>
                        <a:lnTo>
                          <a:pt x="14" y="45"/>
                        </a:lnTo>
                        <a:lnTo>
                          <a:pt x="33" y="44"/>
                        </a:lnTo>
                        <a:lnTo>
                          <a:pt x="43" y="39"/>
                        </a:lnTo>
                        <a:lnTo>
                          <a:pt x="46" y="28"/>
                        </a:lnTo>
                        <a:lnTo>
                          <a:pt x="51" y="22"/>
                        </a:lnTo>
                        <a:lnTo>
                          <a:pt x="60" y="19"/>
                        </a:lnTo>
                        <a:lnTo>
                          <a:pt x="63" y="19"/>
                        </a:lnTo>
                        <a:lnTo>
                          <a:pt x="81" y="8"/>
                        </a:lnTo>
                        <a:lnTo>
                          <a:pt x="83" y="8"/>
                        </a:lnTo>
                        <a:lnTo>
                          <a:pt x="93" y="8"/>
                        </a:lnTo>
                        <a:lnTo>
                          <a:pt x="105" y="0"/>
                        </a:lnTo>
                        <a:lnTo>
                          <a:pt x="110" y="2"/>
                        </a:lnTo>
                        <a:lnTo>
                          <a:pt x="114" y="2"/>
                        </a:lnTo>
                        <a:lnTo>
                          <a:pt x="108" y="6"/>
                        </a:lnTo>
                        <a:lnTo>
                          <a:pt x="112" y="8"/>
                        </a:lnTo>
                        <a:lnTo>
                          <a:pt x="115" y="8"/>
                        </a:lnTo>
                        <a:lnTo>
                          <a:pt x="117" y="5"/>
                        </a:lnTo>
                        <a:lnTo>
                          <a:pt x="121" y="5"/>
                        </a:lnTo>
                        <a:lnTo>
                          <a:pt x="129" y="9"/>
                        </a:lnTo>
                        <a:lnTo>
                          <a:pt x="135" y="7"/>
                        </a:lnTo>
                        <a:lnTo>
                          <a:pt x="144" y="7"/>
                        </a:lnTo>
                        <a:lnTo>
                          <a:pt x="141" y="11"/>
                        </a:lnTo>
                        <a:lnTo>
                          <a:pt x="150" y="14"/>
                        </a:lnTo>
                        <a:lnTo>
                          <a:pt x="146" y="16"/>
                        </a:lnTo>
                        <a:lnTo>
                          <a:pt x="151" y="18"/>
                        </a:lnTo>
                        <a:lnTo>
                          <a:pt x="157" y="16"/>
                        </a:lnTo>
                        <a:lnTo>
                          <a:pt x="167" y="15"/>
                        </a:lnTo>
                        <a:lnTo>
                          <a:pt x="176" y="16"/>
                        </a:lnTo>
                        <a:lnTo>
                          <a:pt x="182" y="19"/>
                        </a:lnTo>
                        <a:lnTo>
                          <a:pt x="194" y="22"/>
                        </a:lnTo>
                        <a:lnTo>
                          <a:pt x="196" y="21"/>
                        </a:lnTo>
                        <a:lnTo>
                          <a:pt x="203" y="21"/>
                        </a:lnTo>
                        <a:lnTo>
                          <a:pt x="213" y="25"/>
                        </a:lnTo>
                        <a:lnTo>
                          <a:pt x="225" y="23"/>
                        </a:lnTo>
                        <a:lnTo>
                          <a:pt x="234" y="23"/>
                        </a:lnTo>
                        <a:lnTo>
                          <a:pt x="236" y="25"/>
                        </a:lnTo>
                        <a:lnTo>
                          <a:pt x="239" y="26"/>
                        </a:lnTo>
                        <a:lnTo>
                          <a:pt x="250" y="31"/>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87" name="Freeform 51"/>
                  <p:cNvSpPr>
                    <a:spLocks/>
                  </p:cNvSpPr>
                  <p:nvPr/>
                </p:nvSpPr>
                <p:spPr bwMode="gray">
                  <a:xfrm>
                    <a:off x="1055" y="1706"/>
                    <a:ext cx="86" cy="44"/>
                  </a:xfrm>
                  <a:custGeom>
                    <a:avLst/>
                    <a:gdLst>
                      <a:gd name="T0" fmla="*/ 2147483647 w 70"/>
                      <a:gd name="T1" fmla="*/ 2147483647 h 35"/>
                      <a:gd name="T2" fmla="*/ 2147483647 w 70"/>
                      <a:gd name="T3" fmla="*/ 2147483647 h 35"/>
                      <a:gd name="T4" fmla="*/ 2147483647 w 70"/>
                      <a:gd name="T5" fmla="*/ 2147483647 h 35"/>
                      <a:gd name="T6" fmla="*/ 2147483647 w 70"/>
                      <a:gd name="T7" fmla="*/ 2147483647 h 35"/>
                      <a:gd name="T8" fmla="*/ 2147483647 w 70"/>
                      <a:gd name="T9" fmla="*/ 2147483647 h 35"/>
                      <a:gd name="T10" fmla="*/ 0 w 70"/>
                      <a:gd name="T11" fmla="*/ 2147483647 h 35"/>
                      <a:gd name="T12" fmla="*/ 2147483647 w 70"/>
                      <a:gd name="T13" fmla="*/ 2147483647 h 35"/>
                      <a:gd name="T14" fmla="*/ 2147483647 w 70"/>
                      <a:gd name="T15" fmla="*/ 2147483647 h 35"/>
                      <a:gd name="T16" fmla="*/ 2147483647 w 70"/>
                      <a:gd name="T17" fmla="*/ 2147483647 h 35"/>
                      <a:gd name="T18" fmla="*/ 2147483647 w 70"/>
                      <a:gd name="T19" fmla="*/ 2147483647 h 35"/>
                      <a:gd name="T20" fmla="*/ 2147483647 w 70"/>
                      <a:gd name="T21" fmla="*/ 2147483647 h 35"/>
                      <a:gd name="T22" fmla="*/ 2147483647 w 70"/>
                      <a:gd name="T23" fmla="*/ 2147483647 h 35"/>
                      <a:gd name="T24" fmla="*/ 2147483647 w 70"/>
                      <a:gd name="T25" fmla="*/ 2147483647 h 35"/>
                      <a:gd name="T26" fmla="*/ 2147483647 w 70"/>
                      <a:gd name="T27" fmla="*/ 2147483647 h 35"/>
                      <a:gd name="T28" fmla="*/ 2147483647 w 70"/>
                      <a:gd name="T29" fmla="*/ 2147483647 h 35"/>
                      <a:gd name="T30" fmla="*/ 2147483647 w 70"/>
                      <a:gd name="T31" fmla="*/ 2147483647 h 35"/>
                      <a:gd name="T32" fmla="*/ 2147483647 w 70"/>
                      <a:gd name="T33" fmla="*/ 2147483647 h 35"/>
                      <a:gd name="T34" fmla="*/ 2147483647 w 70"/>
                      <a:gd name="T35" fmla="*/ 2147483647 h 35"/>
                      <a:gd name="T36" fmla="*/ 2147483647 w 70"/>
                      <a:gd name="T37" fmla="*/ 2147483647 h 35"/>
                      <a:gd name="T38" fmla="*/ 2147483647 w 70"/>
                      <a:gd name="T39" fmla="*/ 2147483647 h 35"/>
                      <a:gd name="T40" fmla="*/ 2147483647 w 70"/>
                      <a:gd name="T41" fmla="*/ 2147483647 h 35"/>
                      <a:gd name="T42" fmla="*/ 2147483647 w 70"/>
                      <a:gd name="T43" fmla="*/ 0 h 35"/>
                      <a:gd name="T44" fmla="*/ 2147483647 w 70"/>
                      <a:gd name="T45" fmla="*/ 2147483647 h 35"/>
                      <a:gd name="T46" fmla="*/ 2147483647 w 70"/>
                      <a:gd name="T47" fmla="*/ 2147483647 h 35"/>
                      <a:gd name="T48" fmla="*/ 2147483647 w 70"/>
                      <a:gd name="T49" fmla="*/ 2147483647 h 35"/>
                      <a:gd name="T50" fmla="*/ 2147483647 w 70"/>
                      <a:gd name="T51" fmla="*/ 2147483647 h 35"/>
                      <a:gd name="T52" fmla="*/ 2147483647 w 70"/>
                      <a:gd name="T53" fmla="*/ 2147483647 h 35"/>
                      <a:gd name="T54" fmla="*/ 2147483647 w 70"/>
                      <a:gd name="T55" fmla="*/ 2147483647 h 35"/>
                      <a:gd name="T56" fmla="*/ 2147483647 w 70"/>
                      <a:gd name="T57" fmla="*/ 2147483647 h 35"/>
                      <a:gd name="T58" fmla="*/ 2147483647 w 70"/>
                      <a:gd name="T59" fmla="*/ 2147483647 h 35"/>
                      <a:gd name="T60" fmla="*/ 2147483647 w 70"/>
                      <a:gd name="T61" fmla="*/ 2147483647 h 35"/>
                      <a:gd name="T62" fmla="*/ 2147483647 w 70"/>
                      <a:gd name="T63" fmla="*/ 2147483647 h 35"/>
                      <a:gd name="T64" fmla="*/ 2147483647 w 70"/>
                      <a:gd name="T65" fmla="*/ 2147483647 h 35"/>
                      <a:gd name="T66" fmla="*/ 2147483647 w 70"/>
                      <a:gd name="T67" fmla="*/ 2147483647 h 35"/>
                      <a:gd name="T68" fmla="*/ 2147483647 w 70"/>
                      <a:gd name="T69" fmla="*/ 2147483647 h 35"/>
                      <a:gd name="T70" fmla="*/ 2147483647 w 70"/>
                      <a:gd name="T71" fmla="*/ 2147483647 h 35"/>
                      <a:gd name="T72" fmla="*/ 2147483647 w 70"/>
                      <a:gd name="T73" fmla="*/ 2147483647 h 35"/>
                      <a:gd name="T74" fmla="*/ 2147483647 w 70"/>
                      <a:gd name="T75" fmla="*/ 2147483647 h 35"/>
                      <a:gd name="T76" fmla="*/ 2147483647 w 70"/>
                      <a:gd name="T77" fmla="*/ 2147483647 h 35"/>
                      <a:gd name="T78" fmla="*/ 2147483647 w 70"/>
                      <a:gd name="T79" fmla="*/ 2147483647 h 35"/>
                      <a:gd name="T80" fmla="*/ 2147483647 w 70"/>
                      <a:gd name="T81" fmla="*/ 2147483647 h 35"/>
                      <a:gd name="T82" fmla="*/ 2147483647 w 70"/>
                      <a:gd name="T83" fmla="*/ 2147483647 h 35"/>
                      <a:gd name="T84" fmla="*/ 2147483647 w 70"/>
                      <a:gd name="T85" fmla="*/ 2147483647 h 35"/>
                      <a:gd name="T86" fmla="*/ 2147483647 w 70"/>
                      <a:gd name="T87" fmla="*/ 2147483647 h 35"/>
                      <a:gd name="T88" fmla="*/ 2147483647 w 70"/>
                      <a:gd name="T89" fmla="*/ 2147483647 h 3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70"/>
                      <a:gd name="T136" fmla="*/ 0 h 35"/>
                      <a:gd name="T137" fmla="*/ 70 w 70"/>
                      <a:gd name="T138" fmla="*/ 35 h 35"/>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70" h="35">
                        <a:moveTo>
                          <a:pt x="15" y="31"/>
                        </a:moveTo>
                        <a:lnTo>
                          <a:pt x="11" y="31"/>
                        </a:lnTo>
                        <a:lnTo>
                          <a:pt x="8" y="32"/>
                        </a:lnTo>
                        <a:lnTo>
                          <a:pt x="4" y="32"/>
                        </a:lnTo>
                        <a:lnTo>
                          <a:pt x="4" y="28"/>
                        </a:lnTo>
                        <a:lnTo>
                          <a:pt x="0" y="26"/>
                        </a:lnTo>
                        <a:lnTo>
                          <a:pt x="4" y="24"/>
                        </a:lnTo>
                        <a:lnTo>
                          <a:pt x="9" y="23"/>
                        </a:lnTo>
                        <a:lnTo>
                          <a:pt x="15" y="22"/>
                        </a:lnTo>
                        <a:lnTo>
                          <a:pt x="17" y="18"/>
                        </a:lnTo>
                        <a:lnTo>
                          <a:pt x="21" y="18"/>
                        </a:lnTo>
                        <a:lnTo>
                          <a:pt x="22" y="14"/>
                        </a:lnTo>
                        <a:lnTo>
                          <a:pt x="32" y="9"/>
                        </a:lnTo>
                        <a:lnTo>
                          <a:pt x="32" y="6"/>
                        </a:lnTo>
                        <a:lnTo>
                          <a:pt x="38" y="4"/>
                        </a:lnTo>
                        <a:lnTo>
                          <a:pt x="49" y="4"/>
                        </a:lnTo>
                        <a:lnTo>
                          <a:pt x="51" y="4"/>
                        </a:lnTo>
                        <a:lnTo>
                          <a:pt x="56" y="4"/>
                        </a:lnTo>
                        <a:lnTo>
                          <a:pt x="60" y="4"/>
                        </a:lnTo>
                        <a:lnTo>
                          <a:pt x="56" y="2"/>
                        </a:lnTo>
                        <a:lnTo>
                          <a:pt x="56" y="1"/>
                        </a:lnTo>
                        <a:lnTo>
                          <a:pt x="64" y="0"/>
                        </a:lnTo>
                        <a:lnTo>
                          <a:pt x="70" y="4"/>
                        </a:lnTo>
                        <a:lnTo>
                          <a:pt x="69" y="6"/>
                        </a:lnTo>
                        <a:lnTo>
                          <a:pt x="66" y="6"/>
                        </a:lnTo>
                        <a:lnTo>
                          <a:pt x="64" y="9"/>
                        </a:lnTo>
                        <a:lnTo>
                          <a:pt x="67" y="11"/>
                        </a:lnTo>
                        <a:lnTo>
                          <a:pt x="63" y="13"/>
                        </a:lnTo>
                        <a:lnTo>
                          <a:pt x="66" y="18"/>
                        </a:lnTo>
                        <a:lnTo>
                          <a:pt x="57" y="20"/>
                        </a:lnTo>
                        <a:lnTo>
                          <a:pt x="55" y="26"/>
                        </a:lnTo>
                        <a:lnTo>
                          <a:pt x="46" y="22"/>
                        </a:lnTo>
                        <a:lnTo>
                          <a:pt x="48" y="17"/>
                        </a:lnTo>
                        <a:lnTo>
                          <a:pt x="42" y="17"/>
                        </a:lnTo>
                        <a:lnTo>
                          <a:pt x="40" y="24"/>
                        </a:lnTo>
                        <a:lnTo>
                          <a:pt x="36" y="26"/>
                        </a:lnTo>
                        <a:lnTo>
                          <a:pt x="34" y="23"/>
                        </a:lnTo>
                        <a:lnTo>
                          <a:pt x="30" y="24"/>
                        </a:lnTo>
                        <a:lnTo>
                          <a:pt x="32" y="32"/>
                        </a:lnTo>
                        <a:lnTo>
                          <a:pt x="24" y="33"/>
                        </a:lnTo>
                        <a:lnTo>
                          <a:pt x="25" y="29"/>
                        </a:lnTo>
                        <a:lnTo>
                          <a:pt x="21" y="29"/>
                        </a:lnTo>
                        <a:lnTo>
                          <a:pt x="21" y="35"/>
                        </a:lnTo>
                        <a:lnTo>
                          <a:pt x="18" y="35"/>
                        </a:lnTo>
                        <a:lnTo>
                          <a:pt x="15" y="31"/>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88" name="Freeform 52"/>
                  <p:cNvSpPr>
                    <a:spLocks/>
                  </p:cNvSpPr>
                  <p:nvPr/>
                </p:nvSpPr>
                <p:spPr bwMode="gray">
                  <a:xfrm>
                    <a:off x="1166" y="1674"/>
                    <a:ext cx="44" cy="14"/>
                  </a:xfrm>
                  <a:custGeom>
                    <a:avLst/>
                    <a:gdLst>
                      <a:gd name="T0" fmla="*/ 2147483647 w 35"/>
                      <a:gd name="T1" fmla="*/ 0 h 11"/>
                      <a:gd name="T2" fmla="*/ 2147483647 w 35"/>
                      <a:gd name="T3" fmla="*/ 2147483647 h 11"/>
                      <a:gd name="T4" fmla="*/ 2147483647 w 35"/>
                      <a:gd name="T5" fmla="*/ 2147483647 h 11"/>
                      <a:gd name="T6" fmla="*/ 2147483647 w 35"/>
                      <a:gd name="T7" fmla="*/ 2147483647 h 11"/>
                      <a:gd name="T8" fmla="*/ 2147483647 w 35"/>
                      <a:gd name="T9" fmla="*/ 2147483647 h 11"/>
                      <a:gd name="T10" fmla="*/ 2147483647 w 35"/>
                      <a:gd name="T11" fmla="*/ 2147483647 h 11"/>
                      <a:gd name="T12" fmla="*/ 2147483647 w 35"/>
                      <a:gd name="T13" fmla="*/ 2147483647 h 11"/>
                      <a:gd name="T14" fmla="*/ 2147483647 w 35"/>
                      <a:gd name="T15" fmla="*/ 2147483647 h 11"/>
                      <a:gd name="T16" fmla="*/ 2147483647 w 35"/>
                      <a:gd name="T17" fmla="*/ 2147483647 h 11"/>
                      <a:gd name="T18" fmla="*/ 2147483647 w 35"/>
                      <a:gd name="T19" fmla="*/ 2147483647 h 11"/>
                      <a:gd name="T20" fmla="*/ 0 w 35"/>
                      <a:gd name="T21" fmla="*/ 2147483647 h 11"/>
                      <a:gd name="T22" fmla="*/ 2147483647 w 35"/>
                      <a:gd name="T23" fmla="*/ 2147483647 h 11"/>
                      <a:gd name="T24" fmla="*/ 2147483647 w 35"/>
                      <a:gd name="T25" fmla="*/ 2147483647 h 11"/>
                      <a:gd name="T26" fmla="*/ 2147483647 w 35"/>
                      <a:gd name="T27" fmla="*/ 2147483647 h 11"/>
                      <a:gd name="T28" fmla="*/ 2147483647 w 35"/>
                      <a:gd name="T29" fmla="*/ 2147483647 h 11"/>
                      <a:gd name="T30" fmla="*/ 2147483647 w 35"/>
                      <a:gd name="T31" fmla="*/ 0 h 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5"/>
                      <a:gd name="T49" fmla="*/ 0 h 11"/>
                      <a:gd name="T50" fmla="*/ 35 w 35"/>
                      <a:gd name="T51" fmla="*/ 11 h 1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5" h="11">
                        <a:moveTo>
                          <a:pt x="25" y="0"/>
                        </a:moveTo>
                        <a:lnTo>
                          <a:pt x="30" y="4"/>
                        </a:lnTo>
                        <a:lnTo>
                          <a:pt x="35" y="5"/>
                        </a:lnTo>
                        <a:lnTo>
                          <a:pt x="35" y="9"/>
                        </a:lnTo>
                        <a:lnTo>
                          <a:pt x="24" y="11"/>
                        </a:lnTo>
                        <a:lnTo>
                          <a:pt x="19" y="8"/>
                        </a:lnTo>
                        <a:lnTo>
                          <a:pt x="17" y="10"/>
                        </a:lnTo>
                        <a:lnTo>
                          <a:pt x="13" y="10"/>
                        </a:lnTo>
                        <a:lnTo>
                          <a:pt x="8" y="9"/>
                        </a:lnTo>
                        <a:lnTo>
                          <a:pt x="1" y="10"/>
                        </a:lnTo>
                        <a:lnTo>
                          <a:pt x="0" y="8"/>
                        </a:lnTo>
                        <a:lnTo>
                          <a:pt x="4" y="7"/>
                        </a:lnTo>
                        <a:lnTo>
                          <a:pt x="5" y="4"/>
                        </a:lnTo>
                        <a:lnTo>
                          <a:pt x="15" y="4"/>
                        </a:lnTo>
                        <a:lnTo>
                          <a:pt x="20" y="1"/>
                        </a:lnTo>
                        <a:lnTo>
                          <a:pt x="25" y="0"/>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89" name="Freeform 53"/>
                  <p:cNvSpPr>
                    <a:spLocks/>
                  </p:cNvSpPr>
                  <p:nvPr/>
                </p:nvSpPr>
                <p:spPr bwMode="gray">
                  <a:xfrm>
                    <a:off x="1166" y="1693"/>
                    <a:ext cx="43" cy="17"/>
                  </a:xfrm>
                  <a:custGeom>
                    <a:avLst/>
                    <a:gdLst>
                      <a:gd name="T0" fmla="*/ 2147483647 w 34"/>
                      <a:gd name="T1" fmla="*/ 2147483647 h 14"/>
                      <a:gd name="T2" fmla="*/ 2147483647 w 34"/>
                      <a:gd name="T3" fmla="*/ 2147483647 h 14"/>
                      <a:gd name="T4" fmla="*/ 2147483647 w 34"/>
                      <a:gd name="T5" fmla="*/ 2147483647 h 14"/>
                      <a:gd name="T6" fmla="*/ 2147483647 w 34"/>
                      <a:gd name="T7" fmla="*/ 2147483647 h 14"/>
                      <a:gd name="T8" fmla="*/ 2147483647 w 34"/>
                      <a:gd name="T9" fmla="*/ 2147483647 h 14"/>
                      <a:gd name="T10" fmla="*/ 2147483647 w 34"/>
                      <a:gd name="T11" fmla="*/ 2147483647 h 14"/>
                      <a:gd name="T12" fmla="*/ 2147483647 w 34"/>
                      <a:gd name="T13" fmla="*/ 2147483647 h 14"/>
                      <a:gd name="T14" fmla="*/ 2147483647 w 34"/>
                      <a:gd name="T15" fmla="*/ 2147483647 h 14"/>
                      <a:gd name="T16" fmla="*/ 2147483647 w 34"/>
                      <a:gd name="T17" fmla="*/ 2147483647 h 14"/>
                      <a:gd name="T18" fmla="*/ 0 w 34"/>
                      <a:gd name="T19" fmla="*/ 2147483647 h 14"/>
                      <a:gd name="T20" fmla="*/ 2147483647 w 34"/>
                      <a:gd name="T21" fmla="*/ 0 h 14"/>
                      <a:gd name="T22" fmla="*/ 2147483647 w 34"/>
                      <a:gd name="T23" fmla="*/ 0 h 14"/>
                      <a:gd name="T24" fmla="*/ 2147483647 w 34"/>
                      <a:gd name="T25" fmla="*/ 2147483647 h 1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4"/>
                      <a:gd name="T40" fmla="*/ 0 h 14"/>
                      <a:gd name="T41" fmla="*/ 34 w 34"/>
                      <a:gd name="T42" fmla="*/ 14 h 1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4" h="14">
                        <a:moveTo>
                          <a:pt x="34" y="1"/>
                        </a:moveTo>
                        <a:lnTo>
                          <a:pt x="34" y="3"/>
                        </a:lnTo>
                        <a:lnTo>
                          <a:pt x="22" y="4"/>
                        </a:lnTo>
                        <a:lnTo>
                          <a:pt x="22" y="7"/>
                        </a:lnTo>
                        <a:lnTo>
                          <a:pt x="29" y="8"/>
                        </a:lnTo>
                        <a:lnTo>
                          <a:pt x="30" y="11"/>
                        </a:lnTo>
                        <a:lnTo>
                          <a:pt x="26" y="12"/>
                        </a:lnTo>
                        <a:lnTo>
                          <a:pt x="10" y="14"/>
                        </a:lnTo>
                        <a:lnTo>
                          <a:pt x="1" y="11"/>
                        </a:lnTo>
                        <a:lnTo>
                          <a:pt x="0" y="4"/>
                        </a:lnTo>
                        <a:lnTo>
                          <a:pt x="16" y="0"/>
                        </a:lnTo>
                        <a:lnTo>
                          <a:pt x="24" y="0"/>
                        </a:lnTo>
                        <a:lnTo>
                          <a:pt x="34" y="1"/>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90" name="Freeform 54"/>
                  <p:cNvSpPr>
                    <a:spLocks/>
                  </p:cNvSpPr>
                  <p:nvPr/>
                </p:nvSpPr>
                <p:spPr bwMode="gray">
                  <a:xfrm>
                    <a:off x="1145" y="1694"/>
                    <a:ext cx="17" cy="8"/>
                  </a:xfrm>
                  <a:custGeom>
                    <a:avLst/>
                    <a:gdLst>
                      <a:gd name="T0" fmla="*/ 2147483647 w 14"/>
                      <a:gd name="T1" fmla="*/ 2147483647 h 6"/>
                      <a:gd name="T2" fmla="*/ 2147483647 w 14"/>
                      <a:gd name="T3" fmla="*/ 2147483647 h 6"/>
                      <a:gd name="T4" fmla="*/ 2147483647 w 14"/>
                      <a:gd name="T5" fmla="*/ 2147483647 h 6"/>
                      <a:gd name="T6" fmla="*/ 2147483647 w 14"/>
                      <a:gd name="T7" fmla="*/ 2147483647 h 6"/>
                      <a:gd name="T8" fmla="*/ 0 w 14"/>
                      <a:gd name="T9" fmla="*/ 2147483647 h 6"/>
                      <a:gd name="T10" fmla="*/ 2147483647 w 14"/>
                      <a:gd name="T11" fmla="*/ 0 h 6"/>
                      <a:gd name="T12" fmla="*/ 2147483647 w 14"/>
                      <a:gd name="T13" fmla="*/ 2147483647 h 6"/>
                      <a:gd name="T14" fmla="*/ 0 60000 65536"/>
                      <a:gd name="T15" fmla="*/ 0 60000 65536"/>
                      <a:gd name="T16" fmla="*/ 0 60000 65536"/>
                      <a:gd name="T17" fmla="*/ 0 60000 65536"/>
                      <a:gd name="T18" fmla="*/ 0 60000 65536"/>
                      <a:gd name="T19" fmla="*/ 0 60000 65536"/>
                      <a:gd name="T20" fmla="*/ 0 60000 65536"/>
                      <a:gd name="T21" fmla="*/ 0 w 14"/>
                      <a:gd name="T22" fmla="*/ 0 h 6"/>
                      <a:gd name="T23" fmla="*/ 14 w 14"/>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 h="6">
                        <a:moveTo>
                          <a:pt x="8" y="1"/>
                        </a:moveTo>
                        <a:lnTo>
                          <a:pt x="14" y="3"/>
                        </a:lnTo>
                        <a:lnTo>
                          <a:pt x="12" y="5"/>
                        </a:lnTo>
                        <a:lnTo>
                          <a:pt x="6" y="6"/>
                        </a:lnTo>
                        <a:lnTo>
                          <a:pt x="0" y="1"/>
                        </a:lnTo>
                        <a:lnTo>
                          <a:pt x="4" y="0"/>
                        </a:lnTo>
                        <a:lnTo>
                          <a:pt x="8" y="1"/>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91" name="Freeform 55"/>
                  <p:cNvSpPr>
                    <a:spLocks/>
                  </p:cNvSpPr>
                  <p:nvPr/>
                </p:nvSpPr>
                <p:spPr bwMode="gray">
                  <a:xfrm>
                    <a:off x="1148" y="1722"/>
                    <a:ext cx="16" cy="5"/>
                  </a:xfrm>
                  <a:custGeom>
                    <a:avLst/>
                    <a:gdLst>
                      <a:gd name="T0" fmla="*/ 0 w 13"/>
                      <a:gd name="T1" fmla="*/ 0 h 4"/>
                      <a:gd name="T2" fmla="*/ 2147483647 w 13"/>
                      <a:gd name="T3" fmla="*/ 0 h 4"/>
                      <a:gd name="T4" fmla="*/ 2147483647 w 13"/>
                      <a:gd name="T5" fmla="*/ 0 h 4"/>
                      <a:gd name="T6" fmla="*/ 2147483647 w 13"/>
                      <a:gd name="T7" fmla="*/ 2147483647 h 4"/>
                      <a:gd name="T8" fmla="*/ 2147483647 w 13"/>
                      <a:gd name="T9" fmla="*/ 2147483647 h 4"/>
                      <a:gd name="T10" fmla="*/ 2147483647 w 13"/>
                      <a:gd name="T11" fmla="*/ 2147483647 h 4"/>
                      <a:gd name="T12" fmla="*/ 0 w 13"/>
                      <a:gd name="T13" fmla="*/ 0 h 4"/>
                      <a:gd name="T14" fmla="*/ 0 60000 65536"/>
                      <a:gd name="T15" fmla="*/ 0 60000 65536"/>
                      <a:gd name="T16" fmla="*/ 0 60000 65536"/>
                      <a:gd name="T17" fmla="*/ 0 60000 65536"/>
                      <a:gd name="T18" fmla="*/ 0 60000 65536"/>
                      <a:gd name="T19" fmla="*/ 0 60000 65536"/>
                      <a:gd name="T20" fmla="*/ 0 60000 65536"/>
                      <a:gd name="T21" fmla="*/ 0 w 13"/>
                      <a:gd name="T22" fmla="*/ 0 h 4"/>
                      <a:gd name="T23" fmla="*/ 13 w 13"/>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 h="4">
                        <a:moveTo>
                          <a:pt x="0" y="0"/>
                        </a:moveTo>
                        <a:lnTo>
                          <a:pt x="5" y="0"/>
                        </a:lnTo>
                        <a:lnTo>
                          <a:pt x="11" y="0"/>
                        </a:lnTo>
                        <a:lnTo>
                          <a:pt x="13" y="2"/>
                        </a:lnTo>
                        <a:lnTo>
                          <a:pt x="9" y="4"/>
                        </a:lnTo>
                        <a:lnTo>
                          <a:pt x="1" y="2"/>
                        </a:lnTo>
                        <a:lnTo>
                          <a:pt x="0" y="0"/>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92" name="Freeform 56"/>
                  <p:cNvSpPr>
                    <a:spLocks/>
                  </p:cNvSpPr>
                  <p:nvPr/>
                </p:nvSpPr>
                <p:spPr bwMode="gray">
                  <a:xfrm>
                    <a:off x="1099" y="1742"/>
                    <a:ext cx="15" cy="11"/>
                  </a:xfrm>
                  <a:custGeom>
                    <a:avLst/>
                    <a:gdLst>
                      <a:gd name="T0" fmla="*/ 2147483647 w 12"/>
                      <a:gd name="T1" fmla="*/ 0 h 9"/>
                      <a:gd name="T2" fmla="*/ 2147483647 w 12"/>
                      <a:gd name="T3" fmla="*/ 2147483647 h 9"/>
                      <a:gd name="T4" fmla="*/ 2147483647 w 12"/>
                      <a:gd name="T5" fmla="*/ 2147483647 h 9"/>
                      <a:gd name="T6" fmla="*/ 0 w 12"/>
                      <a:gd name="T7" fmla="*/ 2147483647 h 9"/>
                      <a:gd name="T8" fmla="*/ 2147483647 w 12"/>
                      <a:gd name="T9" fmla="*/ 2147483647 h 9"/>
                      <a:gd name="T10" fmla="*/ 2147483647 w 12"/>
                      <a:gd name="T11" fmla="*/ 2147483647 h 9"/>
                      <a:gd name="T12" fmla="*/ 2147483647 w 12"/>
                      <a:gd name="T13" fmla="*/ 0 h 9"/>
                      <a:gd name="T14" fmla="*/ 0 60000 65536"/>
                      <a:gd name="T15" fmla="*/ 0 60000 65536"/>
                      <a:gd name="T16" fmla="*/ 0 60000 65536"/>
                      <a:gd name="T17" fmla="*/ 0 60000 65536"/>
                      <a:gd name="T18" fmla="*/ 0 60000 65536"/>
                      <a:gd name="T19" fmla="*/ 0 60000 65536"/>
                      <a:gd name="T20" fmla="*/ 0 60000 65536"/>
                      <a:gd name="T21" fmla="*/ 0 w 12"/>
                      <a:gd name="T22" fmla="*/ 0 h 9"/>
                      <a:gd name="T23" fmla="*/ 12 w 12"/>
                      <a:gd name="T24" fmla="*/ 9 h 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 h="9">
                        <a:moveTo>
                          <a:pt x="12" y="0"/>
                        </a:moveTo>
                        <a:lnTo>
                          <a:pt x="11" y="4"/>
                        </a:lnTo>
                        <a:lnTo>
                          <a:pt x="6" y="9"/>
                        </a:lnTo>
                        <a:lnTo>
                          <a:pt x="0" y="8"/>
                        </a:lnTo>
                        <a:lnTo>
                          <a:pt x="1" y="6"/>
                        </a:lnTo>
                        <a:lnTo>
                          <a:pt x="7" y="2"/>
                        </a:lnTo>
                        <a:lnTo>
                          <a:pt x="12" y="0"/>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93" name="Freeform 57"/>
                  <p:cNvSpPr>
                    <a:spLocks/>
                  </p:cNvSpPr>
                  <p:nvPr/>
                </p:nvSpPr>
                <p:spPr bwMode="gray">
                  <a:xfrm>
                    <a:off x="996" y="2344"/>
                    <a:ext cx="56" cy="46"/>
                  </a:xfrm>
                  <a:custGeom>
                    <a:avLst/>
                    <a:gdLst>
                      <a:gd name="T0" fmla="*/ 2147483647 w 46"/>
                      <a:gd name="T1" fmla="*/ 2147483647 h 38"/>
                      <a:gd name="T2" fmla="*/ 2147483647 w 46"/>
                      <a:gd name="T3" fmla="*/ 2147483647 h 38"/>
                      <a:gd name="T4" fmla="*/ 2147483647 w 46"/>
                      <a:gd name="T5" fmla="*/ 2147483647 h 38"/>
                      <a:gd name="T6" fmla="*/ 2147483647 w 46"/>
                      <a:gd name="T7" fmla="*/ 2147483647 h 38"/>
                      <a:gd name="T8" fmla="*/ 2147483647 w 46"/>
                      <a:gd name="T9" fmla="*/ 2147483647 h 38"/>
                      <a:gd name="T10" fmla="*/ 2147483647 w 46"/>
                      <a:gd name="T11" fmla="*/ 2147483647 h 38"/>
                      <a:gd name="T12" fmla="*/ 2147483647 w 46"/>
                      <a:gd name="T13" fmla="*/ 2147483647 h 38"/>
                      <a:gd name="T14" fmla="*/ 2147483647 w 46"/>
                      <a:gd name="T15" fmla="*/ 2147483647 h 38"/>
                      <a:gd name="T16" fmla="*/ 0 w 46"/>
                      <a:gd name="T17" fmla="*/ 2147483647 h 38"/>
                      <a:gd name="T18" fmla="*/ 0 w 46"/>
                      <a:gd name="T19" fmla="*/ 2147483647 h 38"/>
                      <a:gd name="T20" fmla="*/ 2147483647 w 46"/>
                      <a:gd name="T21" fmla="*/ 0 h 38"/>
                      <a:gd name="T22" fmla="*/ 2147483647 w 46"/>
                      <a:gd name="T23" fmla="*/ 2147483647 h 38"/>
                      <a:gd name="T24" fmla="*/ 2147483647 w 46"/>
                      <a:gd name="T25" fmla="*/ 2147483647 h 38"/>
                      <a:gd name="T26" fmla="*/ 2147483647 w 46"/>
                      <a:gd name="T27" fmla="*/ 2147483647 h 38"/>
                      <a:gd name="T28" fmla="*/ 2147483647 w 46"/>
                      <a:gd name="T29" fmla="*/ 2147483647 h 38"/>
                      <a:gd name="T30" fmla="*/ 2147483647 w 46"/>
                      <a:gd name="T31" fmla="*/ 2147483647 h 38"/>
                      <a:gd name="T32" fmla="*/ 2147483647 w 46"/>
                      <a:gd name="T33" fmla="*/ 2147483647 h 38"/>
                      <a:gd name="T34" fmla="*/ 2147483647 w 46"/>
                      <a:gd name="T35" fmla="*/ 2147483647 h 38"/>
                      <a:gd name="T36" fmla="*/ 2147483647 w 46"/>
                      <a:gd name="T37" fmla="*/ 2147483647 h 38"/>
                      <a:gd name="T38" fmla="*/ 2147483647 w 46"/>
                      <a:gd name="T39" fmla="*/ 2147483647 h 38"/>
                      <a:gd name="T40" fmla="*/ 2147483647 w 46"/>
                      <a:gd name="T41" fmla="*/ 2147483647 h 3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6"/>
                      <a:gd name="T64" fmla="*/ 0 h 38"/>
                      <a:gd name="T65" fmla="*/ 46 w 46"/>
                      <a:gd name="T66" fmla="*/ 38 h 3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6" h="38">
                        <a:moveTo>
                          <a:pt x="37" y="36"/>
                        </a:moveTo>
                        <a:lnTo>
                          <a:pt x="32" y="35"/>
                        </a:lnTo>
                        <a:lnTo>
                          <a:pt x="27" y="32"/>
                        </a:lnTo>
                        <a:lnTo>
                          <a:pt x="19" y="23"/>
                        </a:lnTo>
                        <a:lnTo>
                          <a:pt x="15" y="19"/>
                        </a:lnTo>
                        <a:lnTo>
                          <a:pt x="11" y="19"/>
                        </a:lnTo>
                        <a:lnTo>
                          <a:pt x="8" y="16"/>
                        </a:lnTo>
                        <a:lnTo>
                          <a:pt x="4" y="15"/>
                        </a:lnTo>
                        <a:lnTo>
                          <a:pt x="0" y="3"/>
                        </a:lnTo>
                        <a:lnTo>
                          <a:pt x="0" y="1"/>
                        </a:lnTo>
                        <a:lnTo>
                          <a:pt x="6" y="0"/>
                        </a:lnTo>
                        <a:lnTo>
                          <a:pt x="11" y="9"/>
                        </a:lnTo>
                        <a:lnTo>
                          <a:pt x="22" y="12"/>
                        </a:lnTo>
                        <a:lnTo>
                          <a:pt x="28" y="12"/>
                        </a:lnTo>
                        <a:lnTo>
                          <a:pt x="32" y="16"/>
                        </a:lnTo>
                        <a:lnTo>
                          <a:pt x="32" y="21"/>
                        </a:lnTo>
                        <a:lnTo>
                          <a:pt x="39" y="27"/>
                        </a:lnTo>
                        <a:lnTo>
                          <a:pt x="44" y="30"/>
                        </a:lnTo>
                        <a:lnTo>
                          <a:pt x="46" y="37"/>
                        </a:lnTo>
                        <a:lnTo>
                          <a:pt x="43" y="38"/>
                        </a:lnTo>
                        <a:lnTo>
                          <a:pt x="37" y="36"/>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94" name="Freeform 58"/>
                  <p:cNvSpPr>
                    <a:spLocks/>
                  </p:cNvSpPr>
                  <p:nvPr/>
                </p:nvSpPr>
                <p:spPr bwMode="gray">
                  <a:xfrm>
                    <a:off x="1025" y="1777"/>
                    <a:ext cx="117" cy="90"/>
                  </a:xfrm>
                  <a:custGeom>
                    <a:avLst/>
                    <a:gdLst>
                      <a:gd name="T0" fmla="*/ 2147483647 w 95"/>
                      <a:gd name="T1" fmla="*/ 2147483647 h 73"/>
                      <a:gd name="T2" fmla="*/ 2147483647 w 95"/>
                      <a:gd name="T3" fmla="*/ 2147483647 h 73"/>
                      <a:gd name="T4" fmla="*/ 2147483647 w 95"/>
                      <a:gd name="T5" fmla="*/ 2147483647 h 73"/>
                      <a:gd name="T6" fmla="*/ 2147483647 w 95"/>
                      <a:gd name="T7" fmla="*/ 2147483647 h 73"/>
                      <a:gd name="T8" fmla="*/ 2147483647 w 95"/>
                      <a:gd name="T9" fmla="*/ 2147483647 h 73"/>
                      <a:gd name="T10" fmla="*/ 2147483647 w 95"/>
                      <a:gd name="T11" fmla="*/ 2147483647 h 73"/>
                      <a:gd name="T12" fmla="*/ 2147483647 w 95"/>
                      <a:gd name="T13" fmla="*/ 2147483647 h 73"/>
                      <a:gd name="T14" fmla="*/ 2147483647 w 95"/>
                      <a:gd name="T15" fmla="*/ 2147483647 h 73"/>
                      <a:gd name="T16" fmla="*/ 2147483647 w 95"/>
                      <a:gd name="T17" fmla="*/ 2147483647 h 73"/>
                      <a:gd name="T18" fmla="*/ 2147483647 w 95"/>
                      <a:gd name="T19" fmla="*/ 2147483647 h 73"/>
                      <a:gd name="T20" fmla="*/ 2147483647 w 95"/>
                      <a:gd name="T21" fmla="*/ 2147483647 h 73"/>
                      <a:gd name="T22" fmla="*/ 2147483647 w 95"/>
                      <a:gd name="T23" fmla="*/ 2147483647 h 73"/>
                      <a:gd name="T24" fmla="*/ 2147483647 w 95"/>
                      <a:gd name="T25" fmla="*/ 2147483647 h 73"/>
                      <a:gd name="T26" fmla="*/ 2147483647 w 95"/>
                      <a:gd name="T27" fmla="*/ 2147483647 h 73"/>
                      <a:gd name="T28" fmla="*/ 2147483647 w 95"/>
                      <a:gd name="T29" fmla="*/ 2147483647 h 73"/>
                      <a:gd name="T30" fmla="*/ 2147483647 w 95"/>
                      <a:gd name="T31" fmla="*/ 2147483647 h 73"/>
                      <a:gd name="T32" fmla="*/ 2147483647 w 95"/>
                      <a:gd name="T33" fmla="*/ 2147483647 h 73"/>
                      <a:gd name="T34" fmla="*/ 2147483647 w 95"/>
                      <a:gd name="T35" fmla="*/ 2147483647 h 73"/>
                      <a:gd name="T36" fmla="*/ 0 w 95"/>
                      <a:gd name="T37" fmla="*/ 2147483647 h 73"/>
                      <a:gd name="T38" fmla="*/ 2147483647 w 95"/>
                      <a:gd name="T39" fmla="*/ 2147483647 h 73"/>
                      <a:gd name="T40" fmla="*/ 2147483647 w 95"/>
                      <a:gd name="T41" fmla="*/ 2147483647 h 73"/>
                      <a:gd name="T42" fmla="*/ 2147483647 w 95"/>
                      <a:gd name="T43" fmla="*/ 2147483647 h 73"/>
                      <a:gd name="T44" fmla="*/ 2147483647 w 95"/>
                      <a:gd name="T45" fmla="*/ 2147483647 h 73"/>
                      <a:gd name="T46" fmla="*/ 2147483647 w 95"/>
                      <a:gd name="T47" fmla="*/ 2147483647 h 73"/>
                      <a:gd name="T48" fmla="*/ 2147483647 w 95"/>
                      <a:gd name="T49" fmla="*/ 2147483647 h 73"/>
                      <a:gd name="T50" fmla="*/ 2147483647 w 95"/>
                      <a:gd name="T51" fmla="*/ 2147483647 h 73"/>
                      <a:gd name="T52" fmla="*/ 2147483647 w 95"/>
                      <a:gd name="T53" fmla="*/ 2147483647 h 73"/>
                      <a:gd name="T54" fmla="*/ 2147483647 w 95"/>
                      <a:gd name="T55" fmla="*/ 2147483647 h 73"/>
                      <a:gd name="T56" fmla="*/ 2147483647 w 95"/>
                      <a:gd name="T57" fmla="*/ 2147483647 h 73"/>
                      <a:gd name="T58" fmla="*/ 2147483647 w 95"/>
                      <a:gd name="T59" fmla="*/ 2147483647 h 73"/>
                      <a:gd name="T60" fmla="*/ 2147483647 w 95"/>
                      <a:gd name="T61" fmla="*/ 2147483647 h 73"/>
                      <a:gd name="T62" fmla="*/ 2147483647 w 95"/>
                      <a:gd name="T63" fmla="*/ 0 h 73"/>
                      <a:gd name="T64" fmla="*/ 2147483647 w 95"/>
                      <a:gd name="T65" fmla="*/ 2147483647 h 73"/>
                      <a:gd name="T66" fmla="*/ 2147483647 w 95"/>
                      <a:gd name="T67" fmla="*/ 2147483647 h 73"/>
                      <a:gd name="T68" fmla="*/ 2147483647 w 95"/>
                      <a:gd name="T69" fmla="*/ 2147483647 h 73"/>
                      <a:gd name="T70" fmla="*/ 2147483647 w 95"/>
                      <a:gd name="T71" fmla="*/ 2147483647 h 73"/>
                      <a:gd name="T72" fmla="*/ 2147483647 w 95"/>
                      <a:gd name="T73" fmla="*/ 2147483647 h 73"/>
                      <a:gd name="T74" fmla="*/ 2147483647 w 95"/>
                      <a:gd name="T75" fmla="*/ 2147483647 h 73"/>
                      <a:gd name="T76" fmla="*/ 2147483647 w 95"/>
                      <a:gd name="T77" fmla="*/ 2147483647 h 73"/>
                      <a:gd name="T78" fmla="*/ 2147483647 w 95"/>
                      <a:gd name="T79" fmla="*/ 2147483647 h 73"/>
                      <a:gd name="T80" fmla="*/ 2147483647 w 95"/>
                      <a:gd name="T81" fmla="*/ 2147483647 h 73"/>
                      <a:gd name="T82" fmla="*/ 2147483647 w 95"/>
                      <a:gd name="T83" fmla="*/ 2147483647 h 73"/>
                      <a:gd name="T84" fmla="*/ 2147483647 w 95"/>
                      <a:gd name="T85" fmla="*/ 2147483647 h 7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95"/>
                      <a:gd name="T130" fmla="*/ 0 h 73"/>
                      <a:gd name="T131" fmla="*/ 95 w 95"/>
                      <a:gd name="T132" fmla="*/ 73 h 7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95" h="73">
                        <a:moveTo>
                          <a:pt x="95" y="25"/>
                        </a:moveTo>
                        <a:lnTo>
                          <a:pt x="91" y="26"/>
                        </a:lnTo>
                        <a:lnTo>
                          <a:pt x="88" y="28"/>
                        </a:lnTo>
                        <a:lnTo>
                          <a:pt x="72" y="36"/>
                        </a:lnTo>
                        <a:lnTo>
                          <a:pt x="68" y="39"/>
                        </a:lnTo>
                        <a:lnTo>
                          <a:pt x="60" y="44"/>
                        </a:lnTo>
                        <a:lnTo>
                          <a:pt x="58" y="49"/>
                        </a:lnTo>
                        <a:lnTo>
                          <a:pt x="56" y="51"/>
                        </a:lnTo>
                        <a:lnTo>
                          <a:pt x="54" y="49"/>
                        </a:lnTo>
                        <a:lnTo>
                          <a:pt x="49" y="52"/>
                        </a:lnTo>
                        <a:lnTo>
                          <a:pt x="49" y="62"/>
                        </a:lnTo>
                        <a:lnTo>
                          <a:pt x="42" y="66"/>
                        </a:lnTo>
                        <a:lnTo>
                          <a:pt x="39" y="64"/>
                        </a:lnTo>
                        <a:lnTo>
                          <a:pt x="32" y="70"/>
                        </a:lnTo>
                        <a:lnTo>
                          <a:pt x="27" y="73"/>
                        </a:lnTo>
                        <a:lnTo>
                          <a:pt x="22" y="73"/>
                        </a:lnTo>
                        <a:lnTo>
                          <a:pt x="20" y="64"/>
                        </a:lnTo>
                        <a:lnTo>
                          <a:pt x="5" y="56"/>
                        </a:lnTo>
                        <a:lnTo>
                          <a:pt x="0" y="56"/>
                        </a:lnTo>
                        <a:lnTo>
                          <a:pt x="1" y="49"/>
                        </a:lnTo>
                        <a:lnTo>
                          <a:pt x="9" y="44"/>
                        </a:lnTo>
                        <a:lnTo>
                          <a:pt x="8" y="42"/>
                        </a:lnTo>
                        <a:lnTo>
                          <a:pt x="5" y="40"/>
                        </a:lnTo>
                        <a:lnTo>
                          <a:pt x="5" y="36"/>
                        </a:lnTo>
                        <a:lnTo>
                          <a:pt x="9" y="36"/>
                        </a:lnTo>
                        <a:lnTo>
                          <a:pt x="12" y="34"/>
                        </a:lnTo>
                        <a:lnTo>
                          <a:pt x="8" y="31"/>
                        </a:lnTo>
                        <a:lnTo>
                          <a:pt x="8" y="28"/>
                        </a:lnTo>
                        <a:lnTo>
                          <a:pt x="16" y="20"/>
                        </a:lnTo>
                        <a:lnTo>
                          <a:pt x="10" y="4"/>
                        </a:lnTo>
                        <a:lnTo>
                          <a:pt x="30" y="3"/>
                        </a:lnTo>
                        <a:lnTo>
                          <a:pt x="35" y="0"/>
                        </a:lnTo>
                        <a:lnTo>
                          <a:pt x="43" y="1"/>
                        </a:lnTo>
                        <a:lnTo>
                          <a:pt x="53" y="9"/>
                        </a:lnTo>
                        <a:lnTo>
                          <a:pt x="55" y="11"/>
                        </a:lnTo>
                        <a:lnTo>
                          <a:pt x="58" y="9"/>
                        </a:lnTo>
                        <a:lnTo>
                          <a:pt x="60" y="9"/>
                        </a:lnTo>
                        <a:lnTo>
                          <a:pt x="61" y="13"/>
                        </a:lnTo>
                        <a:lnTo>
                          <a:pt x="64" y="12"/>
                        </a:lnTo>
                        <a:lnTo>
                          <a:pt x="64" y="9"/>
                        </a:lnTo>
                        <a:lnTo>
                          <a:pt x="75" y="8"/>
                        </a:lnTo>
                        <a:lnTo>
                          <a:pt x="94" y="22"/>
                        </a:lnTo>
                        <a:lnTo>
                          <a:pt x="95" y="25"/>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95" name="Freeform 59"/>
                  <p:cNvSpPr>
                    <a:spLocks/>
                  </p:cNvSpPr>
                  <p:nvPr/>
                </p:nvSpPr>
                <p:spPr bwMode="gray">
                  <a:xfrm>
                    <a:off x="1291" y="1798"/>
                    <a:ext cx="72" cy="63"/>
                  </a:xfrm>
                  <a:custGeom>
                    <a:avLst/>
                    <a:gdLst>
                      <a:gd name="T0" fmla="*/ 2147483647 w 59"/>
                      <a:gd name="T1" fmla="*/ 2147483647 h 52"/>
                      <a:gd name="T2" fmla="*/ 2147483647 w 59"/>
                      <a:gd name="T3" fmla="*/ 2147483647 h 52"/>
                      <a:gd name="T4" fmla="*/ 2147483647 w 59"/>
                      <a:gd name="T5" fmla="*/ 2147483647 h 52"/>
                      <a:gd name="T6" fmla="*/ 2147483647 w 59"/>
                      <a:gd name="T7" fmla="*/ 2147483647 h 52"/>
                      <a:gd name="T8" fmla="*/ 2147483647 w 59"/>
                      <a:gd name="T9" fmla="*/ 2147483647 h 52"/>
                      <a:gd name="T10" fmla="*/ 2147483647 w 59"/>
                      <a:gd name="T11" fmla="*/ 2147483647 h 52"/>
                      <a:gd name="T12" fmla="*/ 2147483647 w 59"/>
                      <a:gd name="T13" fmla="*/ 2147483647 h 52"/>
                      <a:gd name="T14" fmla="*/ 2147483647 w 59"/>
                      <a:gd name="T15" fmla="*/ 2147483647 h 52"/>
                      <a:gd name="T16" fmla="*/ 2147483647 w 59"/>
                      <a:gd name="T17" fmla="*/ 2147483647 h 52"/>
                      <a:gd name="T18" fmla="*/ 2147483647 w 59"/>
                      <a:gd name="T19" fmla="*/ 2147483647 h 52"/>
                      <a:gd name="T20" fmla="*/ 2147483647 w 59"/>
                      <a:gd name="T21" fmla="*/ 2147483647 h 52"/>
                      <a:gd name="T22" fmla="*/ 2147483647 w 59"/>
                      <a:gd name="T23" fmla="*/ 2147483647 h 52"/>
                      <a:gd name="T24" fmla="*/ 2147483647 w 59"/>
                      <a:gd name="T25" fmla="*/ 2147483647 h 52"/>
                      <a:gd name="T26" fmla="*/ 2147483647 w 59"/>
                      <a:gd name="T27" fmla="*/ 2147483647 h 52"/>
                      <a:gd name="T28" fmla="*/ 2147483647 w 59"/>
                      <a:gd name="T29" fmla="*/ 2147483647 h 52"/>
                      <a:gd name="T30" fmla="*/ 2147483647 w 59"/>
                      <a:gd name="T31" fmla="*/ 2147483647 h 52"/>
                      <a:gd name="T32" fmla="*/ 2147483647 w 59"/>
                      <a:gd name="T33" fmla="*/ 2147483647 h 52"/>
                      <a:gd name="T34" fmla="*/ 2147483647 w 59"/>
                      <a:gd name="T35" fmla="*/ 2147483647 h 52"/>
                      <a:gd name="T36" fmla="*/ 2147483647 w 59"/>
                      <a:gd name="T37" fmla="*/ 2147483647 h 52"/>
                      <a:gd name="T38" fmla="*/ 2147483647 w 59"/>
                      <a:gd name="T39" fmla="*/ 2147483647 h 52"/>
                      <a:gd name="T40" fmla="*/ 2147483647 w 59"/>
                      <a:gd name="T41" fmla="*/ 2147483647 h 52"/>
                      <a:gd name="T42" fmla="*/ 2147483647 w 59"/>
                      <a:gd name="T43" fmla="*/ 2147483647 h 52"/>
                      <a:gd name="T44" fmla="*/ 2147483647 w 59"/>
                      <a:gd name="T45" fmla="*/ 2147483647 h 52"/>
                      <a:gd name="T46" fmla="*/ 2147483647 w 59"/>
                      <a:gd name="T47" fmla="*/ 2147483647 h 52"/>
                      <a:gd name="T48" fmla="*/ 2147483647 w 59"/>
                      <a:gd name="T49" fmla="*/ 2147483647 h 52"/>
                      <a:gd name="T50" fmla="*/ 2147483647 w 59"/>
                      <a:gd name="T51" fmla="*/ 2147483647 h 52"/>
                      <a:gd name="T52" fmla="*/ 2147483647 w 59"/>
                      <a:gd name="T53" fmla="*/ 2147483647 h 52"/>
                      <a:gd name="T54" fmla="*/ 2147483647 w 59"/>
                      <a:gd name="T55" fmla="*/ 2147483647 h 52"/>
                      <a:gd name="T56" fmla="*/ 0 w 59"/>
                      <a:gd name="T57" fmla="*/ 2147483647 h 52"/>
                      <a:gd name="T58" fmla="*/ 2147483647 w 59"/>
                      <a:gd name="T59" fmla="*/ 2147483647 h 52"/>
                      <a:gd name="T60" fmla="*/ 2147483647 w 59"/>
                      <a:gd name="T61" fmla="*/ 2147483647 h 52"/>
                      <a:gd name="T62" fmla="*/ 2147483647 w 59"/>
                      <a:gd name="T63" fmla="*/ 2147483647 h 52"/>
                      <a:gd name="T64" fmla="*/ 2147483647 w 59"/>
                      <a:gd name="T65" fmla="*/ 2147483647 h 52"/>
                      <a:gd name="T66" fmla="*/ 2147483647 w 59"/>
                      <a:gd name="T67" fmla="*/ 2147483647 h 52"/>
                      <a:gd name="T68" fmla="*/ 2147483647 w 59"/>
                      <a:gd name="T69" fmla="*/ 2147483647 h 52"/>
                      <a:gd name="T70" fmla="*/ 2147483647 w 59"/>
                      <a:gd name="T71" fmla="*/ 2147483647 h 52"/>
                      <a:gd name="T72" fmla="*/ 2147483647 w 59"/>
                      <a:gd name="T73" fmla="*/ 2147483647 h 52"/>
                      <a:gd name="T74" fmla="*/ 2147483647 w 59"/>
                      <a:gd name="T75" fmla="*/ 2147483647 h 52"/>
                      <a:gd name="T76" fmla="*/ 2147483647 w 59"/>
                      <a:gd name="T77" fmla="*/ 2147483647 h 52"/>
                      <a:gd name="T78" fmla="*/ 2147483647 w 59"/>
                      <a:gd name="T79" fmla="*/ 2147483647 h 52"/>
                      <a:gd name="T80" fmla="*/ 2147483647 w 59"/>
                      <a:gd name="T81" fmla="*/ 2147483647 h 52"/>
                      <a:gd name="T82" fmla="*/ 2147483647 w 59"/>
                      <a:gd name="T83" fmla="*/ 2147483647 h 52"/>
                      <a:gd name="T84" fmla="*/ 2147483647 w 59"/>
                      <a:gd name="T85" fmla="*/ 2147483647 h 52"/>
                      <a:gd name="T86" fmla="*/ 2147483647 w 59"/>
                      <a:gd name="T87" fmla="*/ 0 h 52"/>
                      <a:gd name="T88" fmla="*/ 2147483647 w 59"/>
                      <a:gd name="T89" fmla="*/ 2147483647 h 52"/>
                      <a:gd name="T90" fmla="*/ 2147483647 w 59"/>
                      <a:gd name="T91" fmla="*/ 2147483647 h 52"/>
                      <a:gd name="T92" fmla="*/ 2147483647 w 59"/>
                      <a:gd name="T93" fmla="*/ 2147483647 h 52"/>
                      <a:gd name="T94" fmla="*/ 2147483647 w 59"/>
                      <a:gd name="T95" fmla="*/ 2147483647 h 52"/>
                      <a:gd name="T96" fmla="*/ 2147483647 w 59"/>
                      <a:gd name="T97" fmla="*/ 2147483647 h 52"/>
                      <a:gd name="T98" fmla="*/ 2147483647 w 59"/>
                      <a:gd name="T99" fmla="*/ 2147483647 h 52"/>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9"/>
                      <a:gd name="T151" fmla="*/ 0 h 52"/>
                      <a:gd name="T152" fmla="*/ 59 w 59"/>
                      <a:gd name="T153" fmla="*/ 52 h 52"/>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9" h="52">
                        <a:moveTo>
                          <a:pt x="45" y="1"/>
                        </a:moveTo>
                        <a:lnTo>
                          <a:pt x="53" y="1"/>
                        </a:lnTo>
                        <a:lnTo>
                          <a:pt x="51" y="6"/>
                        </a:lnTo>
                        <a:lnTo>
                          <a:pt x="47" y="8"/>
                        </a:lnTo>
                        <a:lnTo>
                          <a:pt x="47" y="9"/>
                        </a:lnTo>
                        <a:lnTo>
                          <a:pt x="41" y="17"/>
                        </a:lnTo>
                        <a:lnTo>
                          <a:pt x="39" y="20"/>
                        </a:lnTo>
                        <a:lnTo>
                          <a:pt x="47" y="20"/>
                        </a:lnTo>
                        <a:lnTo>
                          <a:pt x="49" y="21"/>
                        </a:lnTo>
                        <a:lnTo>
                          <a:pt x="49" y="25"/>
                        </a:lnTo>
                        <a:lnTo>
                          <a:pt x="55" y="26"/>
                        </a:lnTo>
                        <a:lnTo>
                          <a:pt x="56" y="27"/>
                        </a:lnTo>
                        <a:lnTo>
                          <a:pt x="59" y="30"/>
                        </a:lnTo>
                        <a:lnTo>
                          <a:pt x="55" y="33"/>
                        </a:lnTo>
                        <a:lnTo>
                          <a:pt x="57" y="39"/>
                        </a:lnTo>
                        <a:lnTo>
                          <a:pt x="55" y="44"/>
                        </a:lnTo>
                        <a:lnTo>
                          <a:pt x="44" y="46"/>
                        </a:lnTo>
                        <a:lnTo>
                          <a:pt x="38" y="43"/>
                        </a:lnTo>
                        <a:lnTo>
                          <a:pt x="38" y="46"/>
                        </a:lnTo>
                        <a:lnTo>
                          <a:pt x="42" y="47"/>
                        </a:lnTo>
                        <a:lnTo>
                          <a:pt x="42" y="50"/>
                        </a:lnTo>
                        <a:lnTo>
                          <a:pt x="32" y="52"/>
                        </a:lnTo>
                        <a:lnTo>
                          <a:pt x="26" y="41"/>
                        </a:lnTo>
                        <a:lnTo>
                          <a:pt x="21" y="39"/>
                        </a:lnTo>
                        <a:lnTo>
                          <a:pt x="18" y="36"/>
                        </a:lnTo>
                        <a:lnTo>
                          <a:pt x="11" y="35"/>
                        </a:lnTo>
                        <a:lnTo>
                          <a:pt x="9" y="32"/>
                        </a:lnTo>
                        <a:lnTo>
                          <a:pt x="2" y="29"/>
                        </a:lnTo>
                        <a:lnTo>
                          <a:pt x="0" y="24"/>
                        </a:lnTo>
                        <a:lnTo>
                          <a:pt x="1" y="19"/>
                        </a:lnTo>
                        <a:lnTo>
                          <a:pt x="7" y="19"/>
                        </a:lnTo>
                        <a:lnTo>
                          <a:pt x="17" y="26"/>
                        </a:lnTo>
                        <a:lnTo>
                          <a:pt x="19" y="25"/>
                        </a:lnTo>
                        <a:lnTo>
                          <a:pt x="24" y="23"/>
                        </a:lnTo>
                        <a:lnTo>
                          <a:pt x="21" y="16"/>
                        </a:lnTo>
                        <a:lnTo>
                          <a:pt x="23" y="15"/>
                        </a:lnTo>
                        <a:lnTo>
                          <a:pt x="22" y="14"/>
                        </a:lnTo>
                        <a:lnTo>
                          <a:pt x="17" y="14"/>
                        </a:lnTo>
                        <a:lnTo>
                          <a:pt x="15" y="11"/>
                        </a:lnTo>
                        <a:lnTo>
                          <a:pt x="15" y="8"/>
                        </a:lnTo>
                        <a:lnTo>
                          <a:pt x="19" y="8"/>
                        </a:lnTo>
                        <a:lnTo>
                          <a:pt x="16" y="5"/>
                        </a:lnTo>
                        <a:lnTo>
                          <a:pt x="15" y="1"/>
                        </a:lnTo>
                        <a:lnTo>
                          <a:pt x="19" y="0"/>
                        </a:lnTo>
                        <a:lnTo>
                          <a:pt x="21" y="2"/>
                        </a:lnTo>
                        <a:lnTo>
                          <a:pt x="27" y="1"/>
                        </a:lnTo>
                        <a:lnTo>
                          <a:pt x="32" y="3"/>
                        </a:lnTo>
                        <a:lnTo>
                          <a:pt x="38" y="4"/>
                        </a:lnTo>
                        <a:lnTo>
                          <a:pt x="42" y="2"/>
                        </a:lnTo>
                        <a:lnTo>
                          <a:pt x="45" y="1"/>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96" name="Freeform 60"/>
                  <p:cNvSpPr>
                    <a:spLocks/>
                  </p:cNvSpPr>
                  <p:nvPr/>
                </p:nvSpPr>
                <p:spPr bwMode="gray">
                  <a:xfrm>
                    <a:off x="1239" y="1802"/>
                    <a:ext cx="28" cy="17"/>
                  </a:xfrm>
                  <a:custGeom>
                    <a:avLst/>
                    <a:gdLst>
                      <a:gd name="T0" fmla="*/ 0 w 23"/>
                      <a:gd name="T1" fmla="*/ 2147483647 h 14"/>
                      <a:gd name="T2" fmla="*/ 2147483647 w 23"/>
                      <a:gd name="T3" fmla="*/ 2147483647 h 14"/>
                      <a:gd name="T4" fmla="*/ 2147483647 w 23"/>
                      <a:gd name="T5" fmla="*/ 0 h 14"/>
                      <a:gd name="T6" fmla="*/ 2147483647 w 23"/>
                      <a:gd name="T7" fmla="*/ 2147483647 h 14"/>
                      <a:gd name="T8" fmla="*/ 2147483647 w 23"/>
                      <a:gd name="T9" fmla="*/ 2147483647 h 14"/>
                      <a:gd name="T10" fmla="*/ 2147483647 w 23"/>
                      <a:gd name="T11" fmla="*/ 2147483647 h 14"/>
                      <a:gd name="T12" fmla="*/ 2147483647 w 23"/>
                      <a:gd name="T13" fmla="*/ 2147483647 h 14"/>
                      <a:gd name="T14" fmla="*/ 2147483647 w 23"/>
                      <a:gd name="T15" fmla="*/ 2147483647 h 14"/>
                      <a:gd name="T16" fmla="*/ 0 w 23"/>
                      <a:gd name="T17" fmla="*/ 2147483647 h 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3"/>
                      <a:gd name="T28" fmla="*/ 0 h 14"/>
                      <a:gd name="T29" fmla="*/ 23 w 23"/>
                      <a:gd name="T30" fmla="*/ 14 h 1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3" h="14">
                        <a:moveTo>
                          <a:pt x="0" y="6"/>
                        </a:moveTo>
                        <a:lnTo>
                          <a:pt x="3" y="1"/>
                        </a:lnTo>
                        <a:lnTo>
                          <a:pt x="15" y="0"/>
                        </a:lnTo>
                        <a:lnTo>
                          <a:pt x="21" y="2"/>
                        </a:lnTo>
                        <a:lnTo>
                          <a:pt x="23" y="4"/>
                        </a:lnTo>
                        <a:lnTo>
                          <a:pt x="19" y="14"/>
                        </a:lnTo>
                        <a:lnTo>
                          <a:pt x="16" y="14"/>
                        </a:lnTo>
                        <a:lnTo>
                          <a:pt x="8" y="9"/>
                        </a:lnTo>
                        <a:lnTo>
                          <a:pt x="0" y="6"/>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97" name="Freeform 61"/>
                  <p:cNvSpPr>
                    <a:spLocks/>
                  </p:cNvSpPr>
                  <p:nvPr/>
                </p:nvSpPr>
                <p:spPr bwMode="gray">
                  <a:xfrm>
                    <a:off x="1253" y="1656"/>
                    <a:ext cx="75" cy="42"/>
                  </a:xfrm>
                  <a:custGeom>
                    <a:avLst/>
                    <a:gdLst>
                      <a:gd name="T0" fmla="*/ 2147483647 w 61"/>
                      <a:gd name="T1" fmla="*/ 2147483647 h 34"/>
                      <a:gd name="T2" fmla="*/ 2147483647 w 61"/>
                      <a:gd name="T3" fmla="*/ 2147483647 h 34"/>
                      <a:gd name="T4" fmla="*/ 2147483647 w 61"/>
                      <a:gd name="T5" fmla="*/ 0 h 34"/>
                      <a:gd name="T6" fmla="*/ 2147483647 w 61"/>
                      <a:gd name="T7" fmla="*/ 2147483647 h 34"/>
                      <a:gd name="T8" fmla="*/ 2147483647 w 61"/>
                      <a:gd name="T9" fmla="*/ 2147483647 h 34"/>
                      <a:gd name="T10" fmla="*/ 2147483647 w 61"/>
                      <a:gd name="T11" fmla="*/ 2147483647 h 34"/>
                      <a:gd name="T12" fmla="*/ 2147483647 w 61"/>
                      <a:gd name="T13" fmla="*/ 2147483647 h 34"/>
                      <a:gd name="T14" fmla="*/ 2147483647 w 61"/>
                      <a:gd name="T15" fmla="*/ 2147483647 h 34"/>
                      <a:gd name="T16" fmla="*/ 2147483647 w 61"/>
                      <a:gd name="T17" fmla="*/ 2147483647 h 34"/>
                      <a:gd name="T18" fmla="*/ 2147483647 w 61"/>
                      <a:gd name="T19" fmla="*/ 2147483647 h 34"/>
                      <a:gd name="T20" fmla="*/ 2147483647 w 61"/>
                      <a:gd name="T21" fmla="*/ 2147483647 h 34"/>
                      <a:gd name="T22" fmla="*/ 2147483647 w 61"/>
                      <a:gd name="T23" fmla="*/ 2147483647 h 34"/>
                      <a:gd name="T24" fmla="*/ 2147483647 w 61"/>
                      <a:gd name="T25" fmla="*/ 2147483647 h 34"/>
                      <a:gd name="T26" fmla="*/ 2147483647 w 61"/>
                      <a:gd name="T27" fmla="*/ 2147483647 h 34"/>
                      <a:gd name="T28" fmla="*/ 2147483647 w 61"/>
                      <a:gd name="T29" fmla="*/ 2147483647 h 34"/>
                      <a:gd name="T30" fmla="*/ 2147483647 w 61"/>
                      <a:gd name="T31" fmla="*/ 2147483647 h 34"/>
                      <a:gd name="T32" fmla="*/ 2147483647 w 61"/>
                      <a:gd name="T33" fmla="*/ 2147483647 h 34"/>
                      <a:gd name="T34" fmla="*/ 2147483647 w 61"/>
                      <a:gd name="T35" fmla="*/ 2147483647 h 34"/>
                      <a:gd name="T36" fmla="*/ 2147483647 w 61"/>
                      <a:gd name="T37" fmla="*/ 2147483647 h 34"/>
                      <a:gd name="T38" fmla="*/ 2147483647 w 61"/>
                      <a:gd name="T39" fmla="*/ 2147483647 h 34"/>
                      <a:gd name="T40" fmla="*/ 2147483647 w 61"/>
                      <a:gd name="T41" fmla="*/ 2147483647 h 34"/>
                      <a:gd name="T42" fmla="*/ 2147483647 w 61"/>
                      <a:gd name="T43" fmla="*/ 2147483647 h 34"/>
                      <a:gd name="T44" fmla="*/ 2147483647 w 61"/>
                      <a:gd name="T45" fmla="*/ 2147483647 h 34"/>
                      <a:gd name="T46" fmla="*/ 2147483647 w 61"/>
                      <a:gd name="T47" fmla="*/ 2147483647 h 34"/>
                      <a:gd name="T48" fmla="*/ 2147483647 w 61"/>
                      <a:gd name="T49" fmla="*/ 2147483647 h 34"/>
                      <a:gd name="T50" fmla="*/ 2147483647 w 61"/>
                      <a:gd name="T51" fmla="*/ 2147483647 h 34"/>
                      <a:gd name="T52" fmla="*/ 2147483647 w 61"/>
                      <a:gd name="T53" fmla="*/ 2147483647 h 34"/>
                      <a:gd name="T54" fmla="*/ 2147483647 w 61"/>
                      <a:gd name="T55" fmla="*/ 2147483647 h 34"/>
                      <a:gd name="T56" fmla="*/ 2147483647 w 61"/>
                      <a:gd name="T57" fmla="*/ 2147483647 h 34"/>
                      <a:gd name="T58" fmla="*/ 2147483647 w 61"/>
                      <a:gd name="T59" fmla="*/ 2147483647 h 34"/>
                      <a:gd name="T60" fmla="*/ 2147483647 w 61"/>
                      <a:gd name="T61" fmla="*/ 2147483647 h 34"/>
                      <a:gd name="T62" fmla="*/ 2147483647 w 61"/>
                      <a:gd name="T63" fmla="*/ 2147483647 h 34"/>
                      <a:gd name="T64" fmla="*/ 2147483647 w 61"/>
                      <a:gd name="T65" fmla="*/ 2147483647 h 34"/>
                      <a:gd name="T66" fmla="*/ 0 w 61"/>
                      <a:gd name="T67" fmla="*/ 2147483647 h 34"/>
                      <a:gd name="T68" fmla="*/ 2147483647 w 61"/>
                      <a:gd name="T69" fmla="*/ 2147483647 h 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1"/>
                      <a:gd name="T106" fmla="*/ 0 h 34"/>
                      <a:gd name="T107" fmla="*/ 61 w 61"/>
                      <a:gd name="T108" fmla="*/ 34 h 3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1" h="34">
                        <a:moveTo>
                          <a:pt x="1" y="1"/>
                        </a:moveTo>
                        <a:lnTo>
                          <a:pt x="11" y="2"/>
                        </a:lnTo>
                        <a:lnTo>
                          <a:pt x="18" y="0"/>
                        </a:lnTo>
                        <a:lnTo>
                          <a:pt x="25" y="6"/>
                        </a:lnTo>
                        <a:lnTo>
                          <a:pt x="27" y="12"/>
                        </a:lnTo>
                        <a:lnTo>
                          <a:pt x="31" y="12"/>
                        </a:lnTo>
                        <a:lnTo>
                          <a:pt x="31" y="9"/>
                        </a:lnTo>
                        <a:lnTo>
                          <a:pt x="37" y="7"/>
                        </a:lnTo>
                        <a:lnTo>
                          <a:pt x="44" y="9"/>
                        </a:lnTo>
                        <a:lnTo>
                          <a:pt x="42" y="14"/>
                        </a:lnTo>
                        <a:lnTo>
                          <a:pt x="52" y="17"/>
                        </a:lnTo>
                        <a:lnTo>
                          <a:pt x="52" y="20"/>
                        </a:lnTo>
                        <a:lnTo>
                          <a:pt x="61" y="27"/>
                        </a:lnTo>
                        <a:lnTo>
                          <a:pt x="58" y="33"/>
                        </a:lnTo>
                        <a:lnTo>
                          <a:pt x="50" y="34"/>
                        </a:lnTo>
                        <a:lnTo>
                          <a:pt x="44" y="29"/>
                        </a:lnTo>
                        <a:lnTo>
                          <a:pt x="44" y="27"/>
                        </a:lnTo>
                        <a:lnTo>
                          <a:pt x="38" y="27"/>
                        </a:lnTo>
                        <a:lnTo>
                          <a:pt x="32" y="24"/>
                        </a:lnTo>
                        <a:lnTo>
                          <a:pt x="27" y="26"/>
                        </a:lnTo>
                        <a:lnTo>
                          <a:pt x="23" y="24"/>
                        </a:lnTo>
                        <a:lnTo>
                          <a:pt x="12" y="25"/>
                        </a:lnTo>
                        <a:lnTo>
                          <a:pt x="8" y="22"/>
                        </a:lnTo>
                        <a:lnTo>
                          <a:pt x="9" y="19"/>
                        </a:lnTo>
                        <a:lnTo>
                          <a:pt x="21" y="19"/>
                        </a:lnTo>
                        <a:lnTo>
                          <a:pt x="17" y="16"/>
                        </a:lnTo>
                        <a:lnTo>
                          <a:pt x="18" y="14"/>
                        </a:lnTo>
                        <a:lnTo>
                          <a:pt x="15" y="13"/>
                        </a:lnTo>
                        <a:lnTo>
                          <a:pt x="15" y="11"/>
                        </a:lnTo>
                        <a:lnTo>
                          <a:pt x="13" y="11"/>
                        </a:lnTo>
                        <a:lnTo>
                          <a:pt x="11" y="14"/>
                        </a:lnTo>
                        <a:lnTo>
                          <a:pt x="7" y="13"/>
                        </a:lnTo>
                        <a:lnTo>
                          <a:pt x="6" y="9"/>
                        </a:lnTo>
                        <a:lnTo>
                          <a:pt x="0" y="8"/>
                        </a:lnTo>
                        <a:lnTo>
                          <a:pt x="1" y="1"/>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98" name="Freeform 62"/>
                  <p:cNvSpPr>
                    <a:spLocks/>
                  </p:cNvSpPr>
                  <p:nvPr/>
                </p:nvSpPr>
                <p:spPr bwMode="gray">
                  <a:xfrm>
                    <a:off x="1286" y="1725"/>
                    <a:ext cx="62" cy="41"/>
                  </a:xfrm>
                  <a:custGeom>
                    <a:avLst/>
                    <a:gdLst>
                      <a:gd name="T0" fmla="*/ 2147483647 w 51"/>
                      <a:gd name="T1" fmla="*/ 2147483647 h 33"/>
                      <a:gd name="T2" fmla="*/ 2147483647 w 51"/>
                      <a:gd name="T3" fmla="*/ 2147483647 h 33"/>
                      <a:gd name="T4" fmla="*/ 2147483647 w 51"/>
                      <a:gd name="T5" fmla="*/ 2147483647 h 33"/>
                      <a:gd name="T6" fmla="*/ 2147483647 w 51"/>
                      <a:gd name="T7" fmla="*/ 2147483647 h 33"/>
                      <a:gd name="T8" fmla="*/ 2147483647 w 51"/>
                      <a:gd name="T9" fmla="*/ 2147483647 h 33"/>
                      <a:gd name="T10" fmla="*/ 2147483647 w 51"/>
                      <a:gd name="T11" fmla="*/ 2147483647 h 33"/>
                      <a:gd name="T12" fmla="*/ 2147483647 w 51"/>
                      <a:gd name="T13" fmla="*/ 2147483647 h 33"/>
                      <a:gd name="T14" fmla="*/ 2147483647 w 51"/>
                      <a:gd name="T15" fmla="*/ 2147483647 h 33"/>
                      <a:gd name="T16" fmla="*/ 2147483647 w 51"/>
                      <a:gd name="T17" fmla="*/ 2147483647 h 33"/>
                      <a:gd name="T18" fmla="*/ 2147483647 w 51"/>
                      <a:gd name="T19" fmla="*/ 2147483647 h 33"/>
                      <a:gd name="T20" fmla="*/ 2147483647 w 51"/>
                      <a:gd name="T21" fmla="*/ 2147483647 h 33"/>
                      <a:gd name="T22" fmla="*/ 2147483647 w 51"/>
                      <a:gd name="T23" fmla="*/ 2147483647 h 33"/>
                      <a:gd name="T24" fmla="*/ 2147483647 w 51"/>
                      <a:gd name="T25" fmla="*/ 2147483647 h 33"/>
                      <a:gd name="T26" fmla="*/ 2147483647 w 51"/>
                      <a:gd name="T27" fmla="*/ 2147483647 h 33"/>
                      <a:gd name="T28" fmla="*/ 2147483647 w 51"/>
                      <a:gd name="T29" fmla="*/ 2147483647 h 33"/>
                      <a:gd name="T30" fmla="*/ 2147483647 w 51"/>
                      <a:gd name="T31" fmla="*/ 2147483647 h 33"/>
                      <a:gd name="T32" fmla="*/ 2147483647 w 51"/>
                      <a:gd name="T33" fmla="*/ 2147483647 h 33"/>
                      <a:gd name="T34" fmla="*/ 2147483647 w 51"/>
                      <a:gd name="T35" fmla="*/ 0 h 33"/>
                      <a:gd name="T36" fmla="*/ 2147483647 w 51"/>
                      <a:gd name="T37" fmla="*/ 0 h 33"/>
                      <a:gd name="T38" fmla="*/ 2147483647 w 51"/>
                      <a:gd name="T39" fmla="*/ 2147483647 h 33"/>
                      <a:gd name="T40" fmla="*/ 2147483647 w 51"/>
                      <a:gd name="T41" fmla="*/ 2147483647 h 33"/>
                      <a:gd name="T42" fmla="*/ 2147483647 w 51"/>
                      <a:gd name="T43" fmla="*/ 2147483647 h 33"/>
                      <a:gd name="T44" fmla="*/ 2147483647 w 51"/>
                      <a:gd name="T45" fmla="*/ 2147483647 h 33"/>
                      <a:gd name="T46" fmla="*/ 2147483647 w 51"/>
                      <a:gd name="T47" fmla="*/ 2147483647 h 33"/>
                      <a:gd name="T48" fmla="*/ 2147483647 w 51"/>
                      <a:gd name="T49" fmla="*/ 2147483647 h 33"/>
                      <a:gd name="T50" fmla="*/ 2147483647 w 51"/>
                      <a:gd name="T51" fmla="*/ 2147483647 h 33"/>
                      <a:gd name="T52" fmla="*/ 2147483647 w 51"/>
                      <a:gd name="T53" fmla="*/ 2147483647 h 33"/>
                      <a:gd name="T54" fmla="*/ 2147483647 w 51"/>
                      <a:gd name="T55" fmla="*/ 2147483647 h 33"/>
                      <a:gd name="T56" fmla="*/ 2147483647 w 51"/>
                      <a:gd name="T57" fmla="*/ 2147483647 h 33"/>
                      <a:gd name="T58" fmla="*/ 2147483647 w 51"/>
                      <a:gd name="T59" fmla="*/ 2147483647 h 33"/>
                      <a:gd name="T60" fmla="*/ 2147483647 w 51"/>
                      <a:gd name="T61" fmla="*/ 2147483647 h 33"/>
                      <a:gd name="T62" fmla="*/ 2147483647 w 51"/>
                      <a:gd name="T63" fmla="*/ 2147483647 h 33"/>
                      <a:gd name="T64" fmla="*/ 2147483647 w 51"/>
                      <a:gd name="T65" fmla="*/ 2147483647 h 33"/>
                      <a:gd name="T66" fmla="*/ 2147483647 w 51"/>
                      <a:gd name="T67" fmla="*/ 2147483647 h 33"/>
                      <a:gd name="T68" fmla="*/ 2147483647 w 51"/>
                      <a:gd name="T69" fmla="*/ 2147483647 h 33"/>
                      <a:gd name="T70" fmla="*/ 2147483647 w 51"/>
                      <a:gd name="T71" fmla="*/ 2147483647 h 33"/>
                      <a:gd name="T72" fmla="*/ 2147483647 w 51"/>
                      <a:gd name="T73" fmla="*/ 2147483647 h 33"/>
                      <a:gd name="T74" fmla="*/ 2147483647 w 51"/>
                      <a:gd name="T75" fmla="*/ 2147483647 h 33"/>
                      <a:gd name="T76" fmla="*/ 2147483647 w 51"/>
                      <a:gd name="T77" fmla="*/ 2147483647 h 33"/>
                      <a:gd name="T78" fmla="*/ 2147483647 w 51"/>
                      <a:gd name="T79" fmla="*/ 2147483647 h 33"/>
                      <a:gd name="T80" fmla="*/ 2147483647 w 51"/>
                      <a:gd name="T81" fmla="*/ 2147483647 h 33"/>
                      <a:gd name="T82" fmla="*/ 0 w 51"/>
                      <a:gd name="T83" fmla="*/ 2147483647 h 33"/>
                      <a:gd name="T84" fmla="*/ 2147483647 w 51"/>
                      <a:gd name="T85" fmla="*/ 2147483647 h 33"/>
                      <a:gd name="T86" fmla="*/ 2147483647 w 51"/>
                      <a:gd name="T87" fmla="*/ 2147483647 h 33"/>
                      <a:gd name="T88" fmla="*/ 2147483647 w 51"/>
                      <a:gd name="T89" fmla="*/ 2147483647 h 3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51"/>
                      <a:gd name="T136" fmla="*/ 0 h 33"/>
                      <a:gd name="T137" fmla="*/ 51 w 51"/>
                      <a:gd name="T138" fmla="*/ 33 h 3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51" h="33">
                        <a:moveTo>
                          <a:pt x="13" y="17"/>
                        </a:moveTo>
                        <a:lnTo>
                          <a:pt x="10" y="15"/>
                        </a:lnTo>
                        <a:lnTo>
                          <a:pt x="9" y="13"/>
                        </a:lnTo>
                        <a:lnTo>
                          <a:pt x="9" y="8"/>
                        </a:lnTo>
                        <a:lnTo>
                          <a:pt x="12" y="7"/>
                        </a:lnTo>
                        <a:lnTo>
                          <a:pt x="17" y="11"/>
                        </a:lnTo>
                        <a:lnTo>
                          <a:pt x="22" y="13"/>
                        </a:lnTo>
                        <a:lnTo>
                          <a:pt x="30" y="16"/>
                        </a:lnTo>
                        <a:lnTo>
                          <a:pt x="32" y="15"/>
                        </a:lnTo>
                        <a:lnTo>
                          <a:pt x="27" y="13"/>
                        </a:lnTo>
                        <a:lnTo>
                          <a:pt x="26" y="11"/>
                        </a:lnTo>
                        <a:lnTo>
                          <a:pt x="22" y="9"/>
                        </a:lnTo>
                        <a:lnTo>
                          <a:pt x="18" y="4"/>
                        </a:lnTo>
                        <a:lnTo>
                          <a:pt x="32" y="3"/>
                        </a:lnTo>
                        <a:lnTo>
                          <a:pt x="36" y="5"/>
                        </a:lnTo>
                        <a:lnTo>
                          <a:pt x="40" y="4"/>
                        </a:lnTo>
                        <a:lnTo>
                          <a:pt x="36" y="2"/>
                        </a:lnTo>
                        <a:lnTo>
                          <a:pt x="40" y="0"/>
                        </a:lnTo>
                        <a:lnTo>
                          <a:pt x="44" y="0"/>
                        </a:lnTo>
                        <a:lnTo>
                          <a:pt x="44" y="4"/>
                        </a:lnTo>
                        <a:lnTo>
                          <a:pt x="46" y="6"/>
                        </a:lnTo>
                        <a:lnTo>
                          <a:pt x="48" y="18"/>
                        </a:lnTo>
                        <a:lnTo>
                          <a:pt x="49" y="20"/>
                        </a:lnTo>
                        <a:lnTo>
                          <a:pt x="51" y="25"/>
                        </a:lnTo>
                        <a:lnTo>
                          <a:pt x="47" y="22"/>
                        </a:lnTo>
                        <a:lnTo>
                          <a:pt x="45" y="22"/>
                        </a:lnTo>
                        <a:lnTo>
                          <a:pt x="44" y="23"/>
                        </a:lnTo>
                        <a:lnTo>
                          <a:pt x="47" y="27"/>
                        </a:lnTo>
                        <a:lnTo>
                          <a:pt x="44" y="30"/>
                        </a:lnTo>
                        <a:lnTo>
                          <a:pt x="24" y="33"/>
                        </a:lnTo>
                        <a:lnTo>
                          <a:pt x="23" y="27"/>
                        </a:lnTo>
                        <a:lnTo>
                          <a:pt x="19" y="26"/>
                        </a:lnTo>
                        <a:lnTo>
                          <a:pt x="21" y="24"/>
                        </a:lnTo>
                        <a:lnTo>
                          <a:pt x="25" y="23"/>
                        </a:lnTo>
                        <a:lnTo>
                          <a:pt x="31" y="22"/>
                        </a:lnTo>
                        <a:lnTo>
                          <a:pt x="28" y="19"/>
                        </a:lnTo>
                        <a:lnTo>
                          <a:pt x="25" y="20"/>
                        </a:lnTo>
                        <a:lnTo>
                          <a:pt x="22" y="21"/>
                        </a:lnTo>
                        <a:lnTo>
                          <a:pt x="11" y="22"/>
                        </a:lnTo>
                        <a:lnTo>
                          <a:pt x="9" y="22"/>
                        </a:lnTo>
                        <a:lnTo>
                          <a:pt x="2" y="22"/>
                        </a:lnTo>
                        <a:lnTo>
                          <a:pt x="0" y="21"/>
                        </a:lnTo>
                        <a:lnTo>
                          <a:pt x="2" y="19"/>
                        </a:lnTo>
                        <a:lnTo>
                          <a:pt x="11" y="19"/>
                        </a:lnTo>
                        <a:lnTo>
                          <a:pt x="13" y="17"/>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99" name="Freeform 63"/>
                  <p:cNvSpPr>
                    <a:spLocks/>
                  </p:cNvSpPr>
                  <p:nvPr/>
                </p:nvSpPr>
                <p:spPr bwMode="gray">
                  <a:xfrm>
                    <a:off x="1360" y="1751"/>
                    <a:ext cx="33" cy="23"/>
                  </a:xfrm>
                  <a:custGeom>
                    <a:avLst/>
                    <a:gdLst>
                      <a:gd name="T0" fmla="*/ 2147483647 w 27"/>
                      <a:gd name="T1" fmla="*/ 2147483647 h 19"/>
                      <a:gd name="T2" fmla="*/ 2147483647 w 27"/>
                      <a:gd name="T3" fmla="*/ 2147483647 h 19"/>
                      <a:gd name="T4" fmla="*/ 2147483647 w 27"/>
                      <a:gd name="T5" fmla="*/ 2147483647 h 19"/>
                      <a:gd name="T6" fmla="*/ 2147483647 w 27"/>
                      <a:gd name="T7" fmla="*/ 2147483647 h 19"/>
                      <a:gd name="T8" fmla="*/ 2147483647 w 27"/>
                      <a:gd name="T9" fmla="*/ 2147483647 h 19"/>
                      <a:gd name="T10" fmla="*/ 2147483647 w 27"/>
                      <a:gd name="T11" fmla="*/ 2147483647 h 19"/>
                      <a:gd name="T12" fmla="*/ 2147483647 w 27"/>
                      <a:gd name="T13" fmla="*/ 2147483647 h 19"/>
                      <a:gd name="T14" fmla="*/ 2147483647 w 27"/>
                      <a:gd name="T15" fmla="*/ 2147483647 h 19"/>
                      <a:gd name="T16" fmla="*/ 2147483647 w 27"/>
                      <a:gd name="T17" fmla="*/ 2147483647 h 19"/>
                      <a:gd name="T18" fmla="*/ 2147483647 w 27"/>
                      <a:gd name="T19" fmla="*/ 2147483647 h 19"/>
                      <a:gd name="T20" fmla="*/ 0 w 27"/>
                      <a:gd name="T21" fmla="*/ 2147483647 h 19"/>
                      <a:gd name="T22" fmla="*/ 2147483647 w 27"/>
                      <a:gd name="T23" fmla="*/ 2147483647 h 19"/>
                      <a:gd name="T24" fmla="*/ 2147483647 w 27"/>
                      <a:gd name="T25" fmla="*/ 2147483647 h 19"/>
                      <a:gd name="T26" fmla="*/ 2147483647 w 27"/>
                      <a:gd name="T27" fmla="*/ 2147483647 h 19"/>
                      <a:gd name="T28" fmla="*/ 2147483647 w 27"/>
                      <a:gd name="T29" fmla="*/ 0 h 19"/>
                      <a:gd name="T30" fmla="*/ 2147483647 w 27"/>
                      <a:gd name="T31" fmla="*/ 2147483647 h 1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7"/>
                      <a:gd name="T49" fmla="*/ 0 h 19"/>
                      <a:gd name="T50" fmla="*/ 27 w 27"/>
                      <a:gd name="T51" fmla="*/ 19 h 1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7" h="19">
                        <a:moveTo>
                          <a:pt x="20" y="1"/>
                        </a:moveTo>
                        <a:lnTo>
                          <a:pt x="22" y="3"/>
                        </a:lnTo>
                        <a:lnTo>
                          <a:pt x="26" y="6"/>
                        </a:lnTo>
                        <a:lnTo>
                          <a:pt x="24" y="8"/>
                        </a:lnTo>
                        <a:lnTo>
                          <a:pt x="27" y="10"/>
                        </a:lnTo>
                        <a:lnTo>
                          <a:pt x="27" y="15"/>
                        </a:lnTo>
                        <a:lnTo>
                          <a:pt x="24" y="19"/>
                        </a:lnTo>
                        <a:lnTo>
                          <a:pt x="18" y="18"/>
                        </a:lnTo>
                        <a:lnTo>
                          <a:pt x="11" y="16"/>
                        </a:lnTo>
                        <a:lnTo>
                          <a:pt x="3" y="14"/>
                        </a:lnTo>
                        <a:lnTo>
                          <a:pt x="0" y="8"/>
                        </a:lnTo>
                        <a:lnTo>
                          <a:pt x="2" y="5"/>
                        </a:lnTo>
                        <a:lnTo>
                          <a:pt x="7" y="3"/>
                        </a:lnTo>
                        <a:lnTo>
                          <a:pt x="10" y="1"/>
                        </a:lnTo>
                        <a:lnTo>
                          <a:pt x="14" y="0"/>
                        </a:lnTo>
                        <a:lnTo>
                          <a:pt x="20" y="1"/>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300" name="Freeform 64"/>
                  <p:cNvSpPr>
                    <a:spLocks/>
                  </p:cNvSpPr>
                  <p:nvPr/>
                </p:nvSpPr>
                <p:spPr bwMode="gray">
                  <a:xfrm>
                    <a:off x="1340" y="1670"/>
                    <a:ext cx="39" cy="29"/>
                  </a:xfrm>
                  <a:custGeom>
                    <a:avLst/>
                    <a:gdLst>
                      <a:gd name="T0" fmla="*/ 2147483647 w 32"/>
                      <a:gd name="T1" fmla="*/ 2147483647 h 24"/>
                      <a:gd name="T2" fmla="*/ 2147483647 w 32"/>
                      <a:gd name="T3" fmla="*/ 2147483647 h 24"/>
                      <a:gd name="T4" fmla="*/ 2147483647 w 32"/>
                      <a:gd name="T5" fmla="*/ 2147483647 h 24"/>
                      <a:gd name="T6" fmla="*/ 2147483647 w 32"/>
                      <a:gd name="T7" fmla="*/ 2147483647 h 24"/>
                      <a:gd name="T8" fmla="*/ 2147483647 w 32"/>
                      <a:gd name="T9" fmla="*/ 2147483647 h 24"/>
                      <a:gd name="T10" fmla="*/ 2147483647 w 32"/>
                      <a:gd name="T11" fmla="*/ 2147483647 h 24"/>
                      <a:gd name="T12" fmla="*/ 2147483647 w 32"/>
                      <a:gd name="T13" fmla="*/ 2147483647 h 24"/>
                      <a:gd name="T14" fmla="*/ 2147483647 w 32"/>
                      <a:gd name="T15" fmla="*/ 2147483647 h 24"/>
                      <a:gd name="T16" fmla="*/ 2147483647 w 32"/>
                      <a:gd name="T17" fmla="*/ 2147483647 h 24"/>
                      <a:gd name="T18" fmla="*/ 2147483647 w 32"/>
                      <a:gd name="T19" fmla="*/ 2147483647 h 24"/>
                      <a:gd name="T20" fmla="*/ 2147483647 w 32"/>
                      <a:gd name="T21" fmla="*/ 2147483647 h 24"/>
                      <a:gd name="T22" fmla="*/ 2147483647 w 32"/>
                      <a:gd name="T23" fmla="*/ 2147483647 h 24"/>
                      <a:gd name="T24" fmla="*/ 2147483647 w 32"/>
                      <a:gd name="T25" fmla="*/ 2147483647 h 24"/>
                      <a:gd name="T26" fmla="*/ 2147483647 w 32"/>
                      <a:gd name="T27" fmla="*/ 2147483647 h 24"/>
                      <a:gd name="T28" fmla="*/ 2147483647 w 32"/>
                      <a:gd name="T29" fmla="*/ 2147483647 h 24"/>
                      <a:gd name="T30" fmla="*/ 2147483647 w 32"/>
                      <a:gd name="T31" fmla="*/ 2147483647 h 24"/>
                      <a:gd name="T32" fmla="*/ 2147483647 w 32"/>
                      <a:gd name="T33" fmla="*/ 2147483647 h 24"/>
                      <a:gd name="T34" fmla="*/ 2147483647 w 32"/>
                      <a:gd name="T35" fmla="*/ 2147483647 h 24"/>
                      <a:gd name="T36" fmla="*/ 2147483647 w 32"/>
                      <a:gd name="T37" fmla="*/ 2147483647 h 24"/>
                      <a:gd name="T38" fmla="*/ 2147483647 w 32"/>
                      <a:gd name="T39" fmla="*/ 2147483647 h 24"/>
                      <a:gd name="T40" fmla="*/ 2147483647 w 32"/>
                      <a:gd name="T41" fmla="*/ 2147483647 h 24"/>
                      <a:gd name="T42" fmla="*/ 2147483647 w 32"/>
                      <a:gd name="T43" fmla="*/ 2147483647 h 24"/>
                      <a:gd name="T44" fmla="*/ 0 w 32"/>
                      <a:gd name="T45" fmla="*/ 2147483647 h 24"/>
                      <a:gd name="T46" fmla="*/ 2147483647 w 32"/>
                      <a:gd name="T47" fmla="*/ 0 h 24"/>
                      <a:gd name="T48" fmla="*/ 2147483647 w 32"/>
                      <a:gd name="T49" fmla="*/ 2147483647 h 2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2"/>
                      <a:gd name="T76" fmla="*/ 0 h 24"/>
                      <a:gd name="T77" fmla="*/ 32 w 32"/>
                      <a:gd name="T78" fmla="*/ 24 h 2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2" h="24">
                        <a:moveTo>
                          <a:pt x="14" y="1"/>
                        </a:moveTo>
                        <a:lnTo>
                          <a:pt x="16" y="5"/>
                        </a:lnTo>
                        <a:lnTo>
                          <a:pt x="29" y="9"/>
                        </a:lnTo>
                        <a:lnTo>
                          <a:pt x="32" y="12"/>
                        </a:lnTo>
                        <a:lnTo>
                          <a:pt x="32" y="13"/>
                        </a:lnTo>
                        <a:lnTo>
                          <a:pt x="28" y="13"/>
                        </a:lnTo>
                        <a:lnTo>
                          <a:pt x="28" y="14"/>
                        </a:lnTo>
                        <a:lnTo>
                          <a:pt x="32" y="18"/>
                        </a:lnTo>
                        <a:lnTo>
                          <a:pt x="29" y="20"/>
                        </a:lnTo>
                        <a:lnTo>
                          <a:pt x="24" y="21"/>
                        </a:lnTo>
                        <a:lnTo>
                          <a:pt x="16" y="22"/>
                        </a:lnTo>
                        <a:lnTo>
                          <a:pt x="14" y="24"/>
                        </a:lnTo>
                        <a:lnTo>
                          <a:pt x="11" y="24"/>
                        </a:lnTo>
                        <a:lnTo>
                          <a:pt x="10" y="21"/>
                        </a:lnTo>
                        <a:lnTo>
                          <a:pt x="4" y="18"/>
                        </a:lnTo>
                        <a:lnTo>
                          <a:pt x="4" y="17"/>
                        </a:lnTo>
                        <a:lnTo>
                          <a:pt x="10" y="18"/>
                        </a:lnTo>
                        <a:lnTo>
                          <a:pt x="12" y="16"/>
                        </a:lnTo>
                        <a:lnTo>
                          <a:pt x="9" y="14"/>
                        </a:lnTo>
                        <a:lnTo>
                          <a:pt x="4" y="14"/>
                        </a:lnTo>
                        <a:lnTo>
                          <a:pt x="1" y="7"/>
                        </a:lnTo>
                        <a:lnTo>
                          <a:pt x="2" y="5"/>
                        </a:lnTo>
                        <a:lnTo>
                          <a:pt x="0" y="2"/>
                        </a:lnTo>
                        <a:lnTo>
                          <a:pt x="3" y="0"/>
                        </a:lnTo>
                        <a:lnTo>
                          <a:pt x="14" y="1"/>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301" name="Freeform 65"/>
                  <p:cNvSpPr>
                    <a:spLocks/>
                  </p:cNvSpPr>
                  <p:nvPr/>
                </p:nvSpPr>
                <p:spPr bwMode="gray">
                  <a:xfrm>
                    <a:off x="1371" y="1613"/>
                    <a:ext cx="9" cy="3"/>
                  </a:xfrm>
                  <a:custGeom>
                    <a:avLst/>
                    <a:gdLst>
                      <a:gd name="T0" fmla="*/ 2147483647 w 8"/>
                      <a:gd name="T1" fmla="*/ 2147483647 h 2"/>
                      <a:gd name="T2" fmla="*/ 2147483647 w 8"/>
                      <a:gd name="T3" fmla="*/ 2147483647 h 2"/>
                      <a:gd name="T4" fmla="*/ 2147483647 w 8"/>
                      <a:gd name="T5" fmla="*/ 2147483647 h 2"/>
                      <a:gd name="T6" fmla="*/ 0 w 8"/>
                      <a:gd name="T7" fmla="*/ 2147483647 h 2"/>
                      <a:gd name="T8" fmla="*/ 0 w 8"/>
                      <a:gd name="T9" fmla="*/ 0 h 2"/>
                      <a:gd name="T10" fmla="*/ 2147483647 w 8"/>
                      <a:gd name="T11" fmla="*/ 2147483647 h 2"/>
                      <a:gd name="T12" fmla="*/ 0 60000 65536"/>
                      <a:gd name="T13" fmla="*/ 0 60000 65536"/>
                      <a:gd name="T14" fmla="*/ 0 60000 65536"/>
                      <a:gd name="T15" fmla="*/ 0 60000 65536"/>
                      <a:gd name="T16" fmla="*/ 0 60000 65536"/>
                      <a:gd name="T17" fmla="*/ 0 60000 65536"/>
                      <a:gd name="T18" fmla="*/ 0 w 8"/>
                      <a:gd name="T19" fmla="*/ 0 h 2"/>
                      <a:gd name="T20" fmla="*/ 8 w 8"/>
                      <a:gd name="T21" fmla="*/ 2 h 2"/>
                    </a:gdLst>
                    <a:ahLst/>
                    <a:cxnLst>
                      <a:cxn ang="T12">
                        <a:pos x="T0" y="T1"/>
                      </a:cxn>
                      <a:cxn ang="T13">
                        <a:pos x="T2" y="T3"/>
                      </a:cxn>
                      <a:cxn ang="T14">
                        <a:pos x="T4" y="T5"/>
                      </a:cxn>
                      <a:cxn ang="T15">
                        <a:pos x="T6" y="T7"/>
                      </a:cxn>
                      <a:cxn ang="T16">
                        <a:pos x="T8" y="T9"/>
                      </a:cxn>
                      <a:cxn ang="T17">
                        <a:pos x="T10" y="T11"/>
                      </a:cxn>
                    </a:cxnLst>
                    <a:rect l="T18" t="T19" r="T20" b="T21"/>
                    <a:pathLst>
                      <a:path w="8" h="2">
                        <a:moveTo>
                          <a:pt x="5" y="1"/>
                        </a:moveTo>
                        <a:lnTo>
                          <a:pt x="8" y="1"/>
                        </a:lnTo>
                        <a:lnTo>
                          <a:pt x="5" y="2"/>
                        </a:lnTo>
                        <a:lnTo>
                          <a:pt x="0" y="2"/>
                        </a:lnTo>
                        <a:lnTo>
                          <a:pt x="0" y="0"/>
                        </a:lnTo>
                        <a:lnTo>
                          <a:pt x="5" y="1"/>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302" name="Freeform 66"/>
                  <p:cNvSpPr>
                    <a:spLocks/>
                  </p:cNvSpPr>
                  <p:nvPr/>
                </p:nvSpPr>
                <p:spPr bwMode="gray">
                  <a:xfrm>
                    <a:off x="1323" y="1636"/>
                    <a:ext cx="15" cy="12"/>
                  </a:xfrm>
                  <a:custGeom>
                    <a:avLst/>
                    <a:gdLst>
                      <a:gd name="T0" fmla="*/ 2147483647 w 12"/>
                      <a:gd name="T1" fmla="*/ 0 h 10"/>
                      <a:gd name="T2" fmla="*/ 2147483647 w 12"/>
                      <a:gd name="T3" fmla="*/ 2147483647 h 10"/>
                      <a:gd name="T4" fmla="*/ 2147483647 w 12"/>
                      <a:gd name="T5" fmla="*/ 2147483647 h 10"/>
                      <a:gd name="T6" fmla="*/ 2147483647 w 12"/>
                      <a:gd name="T7" fmla="*/ 2147483647 h 10"/>
                      <a:gd name="T8" fmla="*/ 0 w 12"/>
                      <a:gd name="T9" fmla="*/ 2147483647 h 10"/>
                      <a:gd name="T10" fmla="*/ 2147483647 w 12"/>
                      <a:gd name="T11" fmla="*/ 0 h 10"/>
                      <a:gd name="T12" fmla="*/ 2147483647 w 12"/>
                      <a:gd name="T13" fmla="*/ 0 h 10"/>
                      <a:gd name="T14" fmla="*/ 0 60000 65536"/>
                      <a:gd name="T15" fmla="*/ 0 60000 65536"/>
                      <a:gd name="T16" fmla="*/ 0 60000 65536"/>
                      <a:gd name="T17" fmla="*/ 0 60000 65536"/>
                      <a:gd name="T18" fmla="*/ 0 60000 65536"/>
                      <a:gd name="T19" fmla="*/ 0 60000 65536"/>
                      <a:gd name="T20" fmla="*/ 0 60000 65536"/>
                      <a:gd name="T21" fmla="*/ 0 w 12"/>
                      <a:gd name="T22" fmla="*/ 0 h 10"/>
                      <a:gd name="T23" fmla="*/ 12 w 12"/>
                      <a:gd name="T24" fmla="*/ 10 h 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 h="10">
                        <a:moveTo>
                          <a:pt x="12" y="0"/>
                        </a:moveTo>
                        <a:lnTo>
                          <a:pt x="10" y="10"/>
                        </a:lnTo>
                        <a:lnTo>
                          <a:pt x="6" y="8"/>
                        </a:lnTo>
                        <a:lnTo>
                          <a:pt x="4" y="5"/>
                        </a:lnTo>
                        <a:lnTo>
                          <a:pt x="0" y="4"/>
                        </a:lnTo>
                        <a:lnTo>
                          <a:pt x="5" y="0"/>
                        </a:lnTo>
                        <a:lnTo>
                          <a:pt x="12" y="0"/>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303" name="Freeform 67"/>
                  <p:cNvSpPr>
                    <a:spLocks/>
                  </p:cNvSpPr>
                  <p:nvPr/>
                </p:nvSpPr>
                <p:spPr bwMode="gray">
                  <a:xfrm>
                    <a:off x="1223" y="1917"/>
                    <a:ext cx="31" cy="11"/>
                  </a:xfrm>
                  <a:custGeom>
                    <a:avLst/>
                    <a:gdLst>
                      <a:gd name="T0" fmla="*/ 2147483647 w 25"/>
                      <a:gd name="T1" fmla="*/ 0 h 9"/>
                      <a:gd name="T2" fmla="*/ 2147483647 w 25"/>
                      <a:gd name="T3" fmla="*/ 2147483647 h 9"/>
                      <a:gd name="T4" fmla="*/ 2147483647 w 25"/>
                      <a:gd name="T5" fmla="*/ 2147483647 h 9"/>
                      <a:gd name="T6" fmla="*/ 2147483647 w 25"/>
                      <a:gd name="T7" fmla="*/ 2147483647 h 9"/>
                      <a:gd name="T8" fmla="*/ 2147483647 w 25"/>
                      <a:gd name="T9" fmla="*/ 2147483647 h 9"/>
                      <a:gd name="T10" fmla="*/ 2147483647 w 25"/>
                      <a:gd name="T11" fmla="*/ 2147483647 h 9"/>
                      <a:gd name="T12" fmla="*/ 0 w 25"/>
                      <a:gd name="T13" fmla="*/ 2147483647 h 9"/>
                      <a:gd name="T14" fmla="*/ 2147483647 w 25"/>
                      <a:gd name="T15" fmla="*/ 2147483647 h 9"/>
                      <a:gd name="T16" fmla="*/ 2147483647 w 25"/>
                      <a:gd name="T17" fmla="*/ 2147483647 h 9"/>
                      <a:gd name="T18" fmla="*/ 2147483647 w 25"/>
                      <a:gd name="T19" fmla="*/ 0 h 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5"/>
                      <a:gd name="T31" fmla="*/ 0 h 9"/>
                      <a:gd name="T32" fmla="*/ 25 w 25"/>
                      <a:gd name="T33" fmla="*/ 9 h 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5" h="9">
                        <a:moveTo>
                          <a:pt x="22" y="0"/>
                        </a:moveTo>
                        <a:lnTo>
                          <a:pt x="25" y="1"/>
                        </a:lnTo>
                        <a:lnTo>
                          <a:pt x="25" y="3"/>
                        </a:lnTo>
                        <a:lnTo>
                          <a:pt x="20" y="4"/>
                        </a:lnTo>
                        <a:lnTo>
                          <a:pt x="16" y="8"/>
                        </a:lnTo>
                        <a:lnTo>
                          <a:pt x="6" y="9"/>
                        </a:lnTo>
                        <a:lnTo>
                          <a:pt x="0" y="6"/>
                        </a:lnTo>
                        <a:lnTo>
                          <a:pt x="4" y="2"/>
                        </a:lnTo>
                        <a:lnTo>
                          <a:pt x="13" y="2"/>
                        </a:lnTo>
                        <a:lnTo>
                          <a:pt x="22" y="0"/>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304" name="Freeform 68"/>
                  <p:cNvSpPr>
                    <a:spLocks/>
                  </p:cNvSpPr>
                  <p:nvPr/>
                </p:nvSpPr>
                <p:spPr bwMode="gray">
                  <a:xfrm>
                    <a:off x="1324" y="1896"/>
                    <a:ext cx="48" cy="25"/>
                  </a:xfrm>
                  <a:custGeom>
                    <a:avLst/>
                    <a:gdLst>
                      <a:gd name="T0" fmla="*/ 2147483647 w 39"/>
                      <a:gd name="T1" fmla="*/ 2147483647 h 21"/>
                      <a:gd name="T2" fmla="*/ 2147483647 w 39"/>
                      <a:gd name="T3" fmla="*/ 0 h 21"/>
                      <a:gd name="T4" fmla="*/ 2147483647 w 39"/>
                      <a:gd name="T5" fmla="*/ 2147483647 h 21"/>
                      <a:gd name="T6" fmla="*/ 2147483647 w 39"/>
                      <a:gd name="T7" fmla="*/ 2147483647 h 21"/>
                      <a:gd name="T8" fmla="*/ 2147483647 w 39"/>
                      <a:gd name="T9" fmla="*/ 2147483647 h 21"/>
                      <a:gd name="T10" fmla="*/ 2147483647 w 39"/>
                      <a:gd name="T11" fmla="*/ 2147483647 h 21"/>
                      <a:gd name="T12" fmla="*/ 2147483647 w 39"/>
                      <a:gd name="T13" fmla="*/ 2147483647 h 21"/>
                      <a:gd name="T14" fmla="*/ 2147483647 w 39"/>
                      <a:gd name="T15" fmla="*/ 2147483647 h 21"/>
                      <a:gd name="T16" fmla="*/ 2147483647 w 39"/>
                      <a:gd name="T17" fmla="*/ 2147483647 h 21"/>
                      <a:gd name="T18" fmla="*/ 2147483647 w 39"/>
                      <a:gd name="T19" fmla="*/ 2147483647 h 21"/>
                      <a:gd name="T20" fmla="*/ 2147483647 w 39"/>
                      <a:gd name="T21" fmla="*/ 2147483647 h 21"/>
                      <a:gd name="T22" fmla="*/ 2147483647 w 39"/>
                      <a:gd name="T23" fmla="*/ 2147483647 h 21"/>
                      <a:gd name="T24" fmla="*/ 2147483647 w 39"/>
                      <a:gd name="T25" fmla="*/ 2147483647 h 21"/>
                      <a:gd name="T26" fmla="*/ 2147483647 w 39"/>
                      <a:gd name="T27" fmla="*/ 2147483647 h 21"/>
                      <a:gd name="T28" fmla="*/ 0 w 39"/>
                      <a:gd name="T29" fmla="*/ 2147483647 h 21"/>
                      <a:gd name="T30" fmla="*/ 2147483647 w 39"/>
                      <a:gd name="T31" fmla="*/ 2147483647 h 21"/>
                      <a:gd name="T32" fmla="*/ 2147483647 w 39"/>
                      <a:gd name="T33" fmla="*/ 2147483647 h 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9"/>
                      <a:gd name="T52" fmla="*/ 0 h 21"/>
                      <a:gd name="T53" fmla="*/ 39 w 39"/>
                      <a:gd name="T54" fmla="*/ 21 h 2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9" h="21">
                        <a:moveTo>
                          <a:pt x="12" y="3"/>
                        </a:moveTo>
                        <a:lnTo>
                          <a:pt x="16" y="0"/>
                        </a:lnTo>
                        <a:lnTo>
                          <a:pt x="19" y="1"/>
                        </a:lnTo>
                        <a:lnTo>
                          <a:pt x="24" y="4"/>
                        </a:lnTo>
                        <a:lnTo>
                          <a:pt x="26" y="6"/>
                        </a:lnTo>
                        <a:lnTo>
                          <a:pt x="30" y="8"/>
                        </a:lnTo>
                        <a:lnTo>
                          <a:pt x="30" y="9"/>
                        </a:lnTo>
                        <a:lnTo>
                          <a:pt x="39" y="16"/>
                        </a:lnTo>
                        <a:lnTo>
                          <a:pt x="35" y="18"/>
                        </a:lnTo>
                        <a:lnTo>
                          <a:pt x="29" y="21"/>
                        </a:lnTo>
                        <a:lnTo>
                          <a:pt x="25" y="21"/>
                        </a:lnTo>
                        <a:lnTo>
                          <a:pt x="18" y="18"/>
                        </a:lnTo>
                        <a:lnTo>
                          <a:pt x="8" y="16"/>
                        </a:lnTo>
                        <a:lnTo>
                          <a:pt x="2" y="16"/>
                        </a:lnTo>
                        <a:lnTo>
                          <a:pt x="0" y="12"/>
                        </a:lnTo>
                        <a:lnTo>
                          <a:pt x="11" y="8"/>
                        </a:lnTo>
                        <a:lnTo>
                          <a:pt x="12" y="3"/>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305" name="Freeform 69"/>
                  <p:cNvSpPr>
                    <a:spLocks/>
                  </p:cNvSpPr>
                  <p:nvPr/>
                </p:nvSpPr>
                <p:spPr bwMode="gray">
                  <a:xfrm>
                    <a:off x="1312" y="1913"/>
                    <a:ext cx="4" cy="5"/>
                  </a:xfrm>
                  <a:custGeom>
                    <a:avLst/>
                    <a:gdLst>
                      <a:gd name="T0" fmla="*/ 0 w 4"/>
                      <a:gd name="T1" fmla="*/ 2147483647 h 4"/>
                      <a:gd name="T2" fmla="*/ 2147483647 w 4"/>
                      <a:gd name="T3" fmla="*/ 2147483647 h 4"/>
                      <a:gd name="T4" fmla="*/ 2147483647 w 4"/>
                      <a:gd name="T5" fmla="*/ 0 h 4"/>
                      <a:gd name="T6" fmla="*/ 2147483647 w 4"/>
                      <a:gd name="T7" fmla="*/ 2147483647 h 4"/>
                      <a:gd name="T8" fmla="*/ 2147483647 w 4"/>
                      <a:gd name="T9" fmla="*/ 2147483647 h 4"/>
                      <a:gd name="T10" fmla="*/ 0 w 4"/>
                      <a:gd name="T11" fmla="*/ 2147483647 h 4"/>
                      <a:gd name="T12" fmla="*/ 0 60000 65536"/>
                      <a:gd name="T13" fmla="*/ 0 60000 65536"/>
                      <a:gd name="T14" fmla="*/ 0 60000 65536"/>
                      <a:gd name="T15" fmla="*/ 0 60000 65536"/>
                      <a:gd name="T16" fmla="*/ 0 60000 65536"/>
                      <a:gd name="T17" fmla="*/ 0 60000 65536"/>
                      <a:gd name="T18" fmla="*/ 0 w 4"/>
                      <a:gd name="T19" fmla="*/ 0 h 4"/>
                      <a:gd name="T20" fmla="*/ 4 w 4"/>
                      <a:gd name="T21" fmla="*/ 4 h 4"/>
                    </a:gdLst>
                    <a:ahLst/>
                    <a:cxnLst>
                      <a:cxn ang="T12">
                        <a:pos x="T0" y="T1"/>
                      </a:cxn>
                      <a:cxn ang="T13">
                        <a:pos x="T2" y="T3"/>
                      </a:cxn>
                      <a:cxn ang="T14">
                        <a:pos x="T4" y="T5"/>
                      </a:cxn>
                      <a:cxn ang="T15">
                        <a:pos x="T6" y="T7"/>
                      </a:cxn>
                      <a:cxn ang="T16">
                        <a:pos x="T8" y="T9"/>
                      </a:cxn>
                      <a:cxn ang="T17">
                        <a:pos x="T10" y="T11"/>
                      </a:cxn>
                    </a:cxnLst>
                    <a:rect l="T18" t="T19" r="T20" b="T21"/>
                    <a:pathLst>
                      <a:path w="4" h="4">
                        <a:moveTo>
                          <a:pt x="0" y="3"/>
                        </a:moveTo>
                        <a:lnTo>
                          <a:pt x="2" y="1"/>
                        </a:lnTo>
                        <a:lnTo>
                          <a:pt x="4" y="0"/>
                        </a:lnTo>
                        <a:lnTo>
                          <a:pt x="4" y="3"/>
                        </a:lnTo>
                        <a:lnTo>
                          <a:pt x="2" y="4"/>
                        </a:lnTo>
                        <a:lnTo>
                          <a:pt x="0" y="3"/>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306" name="Freeform 70"/>
                  <p:cNvSpPr>
                    <a:spLocks/>
                  </p:cNvSpPr>
                  <p:nvPr/>
                </p:nvSpPr>
                <p:spPr bwMode="gray">
                  <a:xfrm>
                    <a:off x="1295" y="1917"/>
                    <a:ext cx="7" cy="4"/>
                  </a:xfrm>
                  <a:custGeom>
                    <a:avLst/>
                    <a:gdLst>
                      <a:gd name="T0" fmla="*/ 0 w 6"/>
                      <a:gd name="T1" fmla="*/ 2147483647 h 4"/>
                      <a:gd name="T2" fmla="*/ 0 w 6"/>
                      <a:gd name="T3" fmla="*/ 2147483647 h 4"/>
                      <a:gd name="T4" fmla="*/ 2147483647 w 6"/>
                      <a:gd name="T5" fmla="*/ 0 h 4"/>
                      <a:gd name="T6" fmla="*/ 2147483647 w 6"/>
                      <a:gd name="T7" fmla="*/ 0 h 4"/>
                      <a:gd name="T8" fmla="*/ 2147483647 w 6"/>
                      <a:gd name="T9" fmla="*/ 2147483647 h 4"/>
                      <a:gd name="T10" fmla="*/ 2147483647 w 6"/>
                      <a:gd name="T11" fmla="*/ 2147483647 h 4"/>
                      <a:gd name="T12" fmla="*/ 0 w 6"/>
                      <a:gd name="T13" fmla="*/ 2147483647 h 4"/>
                      <a:gd name="T14" fmla="*/ 0 60000 65536"/>
                      <a:gd name="T15" fmla="*/ 0 60000 65536"/>
                      <a:gd name="T16" fmla="*/ 0 60000 65536"/>
                      <a:gd name="T17" fmla="*/ 0 60000 65536"/>
                      <a:gd name="T18" fmla="*/ 0 60000 65536"/>
                      <a:gd name="T19" fmla="*/ 0 60000 65536"/>
                      <a:gd name="T20" fmla="*/ 0 60000 65536"/>
                      <a:gd name="T21" fmla="*/ 0 w 6"/>
                      <a:gd name="T22" fmla="*/ 0 h 4"/>
                      <a:gd name="T23" fmla="*/ 6 w 6"/>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4">
                        <a:moveTo>
                          <a:pt x="0" y="3"/>
                        </a:moveTo>
                        <a:lnTo>
                          <a:pt x="0" y="1"/>
                        </a:lnTo>
                        <a:lnTo>
                          <a:pt x="3" y="0"/>
                        </a:lnTo>
                        <a:lnTo>
                          <a:pt x="6" y="0"/>
                        </a:lnTo>
                        <a:lnTo>
                          <a:pt x="6" y="2"/>
                        </a:lnTo>
                        <a:lnTo>
                          <a:pt x="2" y="4"/>
                        </a:lnTo>
                        <a:lnTo>
                          <a:pt x="0" y="3"/>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307" name="Freeform 71"/>
                  <p:cNvSpPr>
                    <a:spLocks/>
                  </p:cNvSpPr>
                  <p:nvPr/>
                </p:nvSpPr>
                <p:spPr bwMode="gray">
                  <a:xfrm>
                    <a:off x="1262" y="1921"/>
                    <a:ext cx="9" cy="3"/>
                  </a:xfrm>
                  <a:custGeom>
                    <a:avLst/>
                    <a:gdLst>
                      <a:gd name="T0" fmla="*/ 0 w 7"/>
                      <a:gd name="T1" fmla="*/ 2147483647 h 2"/>
                      <a:gd name="T2" fmla="*/ 0 w 7"/>
                      <a:gd name="T3" fmla="*/ 2147483647 h 2"/>
                      <a:gd name="T4" fmla="*/ 2147483647 w 7"/>
                      <a:gd name="T5" fmla="*/ 0 h 2"/>
                      <a:gd name="T6" fmla="*/ 2147483647 w 7"/>
                      <a:gd name="T7" fmla="*/ 2147483647 h 2"/>
                      <a:gd name="T8" fmla="*/ 2147483647 w 7"/>
                      <a:gd name="T9" fmla="*/ 2147483647 h 2"/>
                      <a:gd name="T10" fmla="*/ 0 w 7"/>
                      <a:gd name="T11" fmla="*/ 2147483647 h 2"/>
                      <a:gd name="T12" fmla="*/ 0 60000 65536"/>
                      <a:gd name="T13" fmla="*/ 0 60000 65536"/>
                      <a:gd name="T14" fmla="*/ 0 60000 65536"/>
                      <a:gd name="T15" fmla="*/ 0 60000 65536"/>
                      <a:gd name="T16" fmla="*/ 0 60000 65536"/>
                      <a:gd name="T17" fmla="*/ 0 60000 65536"/>
                      <a:gd name="T18" fmla="*/ 0 w 7"/>
                      <a:gd name="T19" fmla="*/ 0 h 2"/>
                      <a:gd name="T20" fmla="*/ 7 w 7"/>
                      <a:gd name="T21" fmla="*/ 2 h 2"/>
                    </a:gdLst>
                    <a:ahLst/>
                    <a:cxnLst>
                      <a:cxn ang="T12">
                        <a:pos x="T0" y="T1"/>
                      </a:cxn>
                      <a:cxn ang="T13">
                        <a:pos x="T2" y="T3"/>
                      </a:cxn>
                      <a:cxn ang="T14">
                        <a:pos x="T4" y="T5"/>
                      </a:cxn>
                      <a:cxn ang="T15">
                        <a:pos x="T6" y="T7"/>
                      </a:cxn>
                      <a:cxn ang="T16">
                        <a:pos x="T8" y="T9"/>
                      </a:cxn>
                      <a:cxn ang="T17">
                        <a:pos x="T10" y="T11"/>
                      </a:cxn>
                    </a:cxnLst>
                    <a:rect l="T18" t="T19" r="T20" b="T21"/>
                    <a:pathLst>
                      <a:path w="7" h="2">
                        <a:moveTo>
                          <a:pt x="0" y="2"/>
                        </a:moveTo>
                        <a:lnTo>
                          <a:pt x="0" y="1"/>
                        </a:lnTo>
                        <a:lnTo>
                          <a:pt x="5" y="0"/>
                        </a:lnTo>
                        <a:lnTo>
                          <a:pt x="7" y="2"/>
                        </a:lnTo>
                        <a:lnTo>
                          <a:pt x="4" y="2"/>
                        </a:lnTo>
                        <a:lnTo>
                          <a:pt x="0" y="2"/>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308" name="Freeform 72"/>
                  <p:cNvSpPr>
                    <a:spLocks/>
                  </p:cNvSpPr>
                  <p:nvPr/>
                </p:nvSpPr>
                <p:spPr bwMode="gray">
                  <a:xfrm>
                    <a:off x="1330" y="1792"/>
                    <a:ext cx="16" cy="8"/>
                  </a:xfrm>
                  <a:custGeom>
                    <a:avLst/>
                    <a:gdLst>
                      <a:gd name="T0" fmla="*/ 0 w 13"/>
                      <a:gd name="T1" fmla="*/ 2147483647 h 6"/>
                      <a:gd name="T2" fmla="*/ 0 w 13"/>
                      <a:gd name="T3" fmla="*/ 2147483647 h 6"/>
                      <a:gd name="T4" fmla="*/ 2147483647 w 13"/>
                      <a:gd name="T5" fmla="*/ 0 h 6"/>
                      <a:gd name="T6" fmla="*/ 2147483647 w 13"/>
                      <a:gd name="T7" fmla="*/ 0 h 6"/>
                      <a:gd name="T8" fmla="*/ 2147483647 w 13"/>
                      <a:gd name="T9" fmla="*/ 2147483647 h 6"/>
                      <a:gd name="T10" fmla="*/ 2147483647 w 13"/>
                      <a:gd name="T11" fmla="*/ 2147483647 h 6"/>
                      <a:gd name="T12" fmla="*/ 2147483647 w 13"/>
                      <a:gd name="T13" fmla="*/ 2147483647 h 6"/>
                      <a:gd name="T14" fmla="*/ 0 w 13"/>
                      <a:gd name="T15" fmla="*/ 2147483647 h 6"/>
                      <a:gd name="T16" fmla="*/ 0 60000 65536"/>
                      <a:gd name="T17" fmla="*/ 0 60000 65536"/>
                      <a:gd name="T18" fmla="*/ 0 60000 65536"/>
                      <a:gd name="T19" fmla="*/ 0 60000 65536"/>
                      <a:gd name="T20" fmla="*/ 0 60000 65536"/>
                      <a:gd name="T21" fmla="*/ 0 60000 65536"/>
                      <a:gd name="T22" fmla="*/ 0 60000 65536"/>
                      <a:gd name="T23" fmla="*/ 0 60000 65536"/>
                      <a:gd name="T24" fmla="*/ 0 w 13"/>
                      <a:gd name="T25" fmla="*/ 0 h 6"/>
                      <a:gd name="T26" fmla="*/ 13 w 13"/>
                      <a:gd name="T27" fmla="*/ 6 h 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 h="6">
                        <a:moveTo>
                          <a:pt x="0" y="5"/>
                        </a:moveTo>
                        <a:lnTo>
                          <a:pt x="0" y="3"/>
                        </a:lnTo>
                        <a:lnTo>
                          <a:pt x="6" y="0"/>
                        </a:lnTo>
                        <a:lnTo>
                          <a:pt x="12" y="0"/>
                        </a:lnTo>
                        <a:lnTo>
                          <a:pt x="13" y="1"/>
                        </a:lnTo>
                        <a:lnTo>
                          <a:pt x="10" y="4"/>
                        </a:lnTo>
                        <a:lnTo>
                          <a:pt x="6" y="6"/>
                        </a:lnTo>
                        <a:lnTo>
                          <a:pt x="0" y="5"/>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309" name="Freeform 73"/>
                  <p:cNvSpPr>
                    <a:spLocks/>
                  </p:cNvSpPr>
                  <p:nvPr/>
                </p:nvSpPr>
                <p:spPr bwMode="gray">
                  <a:xfrm>
                    <a:off x="1354" y="1818"/>
                    <a:ext cx="7" cy="5"/>
                  </a:xfrm>
                  <a:custGeom>
                    <a:avLst/>
                    <a:gdLst>
                      <a:gd name="T0" fmla="*/ 2147483647 w 6"/>
                      <a:gd name="T1" fmla="*/ 2147483647 h 5"/>
                      <a:gd name="T2" fmla="*/ 0 w 6"/>
                      <a:gd name="T3" fmla="*/ 2147483647 h 5"/>
                      <a:gd name="T4" fmla="*/ 0 w 6"/>
                      <a:gd name="T5" fmla="*/ 2147483647 h 5"/>
                      <a:gd name="T6" fmla="*/ 2147483647 w 6"/>
                      <a:gd name="T7" fmla="*/ 0 h 5"/>
                      <a:gd name="T8" fmla="*/ 2147483647 w 6"/>
                      <a:gd name="T9" fmla="*/ 2147483647 h 5"/>
                      <a:gd name="T10" fmla="*/ 2147483647 w 6"/>
                      <a:gd name="T11" fmla="*/ 2147483647 h 5"/>
                      <a:gd name="T12" fmla="*/ 0 60000 65536"/>
                      <a:gd name="T13" fmla="*/ 0 60000 65536"/>
                      <a:gd name="T14" fmla="*/ 0 60000 65536"/>
                      <a:gd name="T15" fmla="*/ 0 60000 65536"/>
                      <a:gd name="T16" fmla="*/ 0 60000 65536"/>
                      <a:gd name="T17" fmla="*/ 0 60000 65536"/>
                      <a:gd name="T18" fmla="*/ 0 w 6"/>
                      <a:gd name="T19" fmla="*/ 0 h 5"/>
                      <a:gd name="T20" fmla="*/ 6 w 6"/>
                      <a:gd name="T21" fmla="*/ 5 h 5"/>
                    </a:gdLst>
                    <a:ahLst/>
                    <a:cxnLst>
                      <a:cxn ang="T12">
                        <a:pos x="T0" y="T1"/>
                      </a:cxn>
                      <a:cxn ang="T13">
                        <a:pos x="T2" y="T3"/>
                      </a:cxn>
                      <a:cxn ang="T14">
                        <a:pos x="T4" y="T5"/>
                      </a:cxn>
                      <a:cxn ang="T15">
                        <a:pos x="T6" y="T7"/>
                      </a:cxn>
                      <a:cxn ang="T16">
                        <a:pos x="T8" y="T9"/>
                      </a:cxn>
                      <a:cxn ang="T17">
                        <a:pos x="T10" y="T11"/>
                      </a:cxn>
                    </a:cxnLst>
                    <a:rect l="T18" t="T19" r="T20" b="T21"/>
                    <a:pathLst>
                      <a:path w="6" h="5">
                        <a:moveTo>
                          <a:pt x="4" y="5"/>
                        </a:moveTo>
                        <a:lnTo>
                          <a:pt x="0" y="4"/>
                        </a:lnTo>
                        <a:lnTo>
                          <a:pt x="0" y="1"/>
                        </a:lnTo>
                        <a:lnTo>
                          <a:pt x="2" y="0"/>
                        </a:lnTo>
                        <a:lnTo>
                          <a:pt x="6" y="2"/>
                        </a:lnTo>
                        <a:lnTo>
                          <a:pt x="4" y="5"/>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310" name="Freeform 74"/>
                  <p:cNvSpPr>
                    <a:spLocks/>
                  </p:cNvSpPr>
                  <p:nvPr/>
                </p:nvSpPr>
                <p:spPr bwMode="gray">
                  <a:xfrm>
                    <a:off x="1368" y="1777"/>
                    <a:ext cx="5" cy="3"/>
                  </a:xfrm>
                  <a:custGeom>
                    <a:avLst/>
                    <a:gdLst>
                      <a:gd name="T0" fmla="*/ 2147483647 w 4"/>
                      <a:gd name="T1" fmla="*/ 2147483647 h 3"/>
                      <a:gd name="T2" fmla="*/ 0 w 4"/>
                      <a:gd name="T3" fmla="*/ 2147483647 h 3"/>
                      <a:gd name="T4" fmla="*/ 2147483647 w 4"/>
                      <a:gd name="T5" fmla="*/ 0 h 3"/>
                      <a:gd name="T6" fmla="*/ 2147483647 w 4"/>
                      <a:gd name="T7" fmla="*/ 2147483647 h 3"/>
                      <a:gd name="T8" fmla="*/ 2147483647 w 4"/>
                      <a:gd name="T9" fmla="*/ 2147483647 h 3"/>
                      <a:gd name="T10" fmla="*/ 0 60000 65536"/>
                      <a:gd name="T11" fmla="*/ 0 60000 65536"/>
                      <a:gd name="T12" fmla="*/ 0 60000 65536"/>
                      <a:gd name="T13" fmla="*/ 0 60000 65536"/>
                      <a:gd name="T14" fmla="*/ 0 60000 65536"/>
                      <a:gd name="T15" fmla="*/ 0 w 4"/>
                      <a:gd name="T16" fmla="*/ 0 h 3"/>
                      <a:gd name="T17" fmla="*/ 4 w 4"/>
                      <a:gd name="T18" fmla="*/ 3 h 3"/>
                    </a:gdLst>
                    <a:ahLst/>
                    <a:cxnLst>
                      <a:cxn ang="T10">
                        <a:pos x="T0" y="T1"/>
                      </a:cxn>
                      <a:cxn ang="T11">
                        <a:pos x="T2" y="T3"/>
                      </a:cxn>
                      <a:cxn ang="T12">
                        <a:pos x="T4" y="T5"/>
                      </a:cxn>
                      <a:cxn ang="T13">
                        <a:pos x="T6" y="T7"/>
                      </a:cxn>
                      <a:cxn ang="T14">
                        <a:pos x="T8" y="T9"/>
                      </a:cxn>
                    </a:cxnLst>
                    <a:rect l="T15" t="T16" r="T17" b="T18"/>
                    <a:pathLst>
                      <a:path w="4" h="3">
                        <a:moveTo>
                          <a:pt x="2" y="3"/>
                        </a:moveTo>
                        <a:lnTo>
                          <a:pt x="0" y="1"/>
                        </a:lnTo>
                        <a:lnTo>
                          <a:pt x="1" y="0"/>
                        </a:lnTo>
                        <a:lnTo>
                          <a:pt x="4" y="1"/>
                        </a:lnTo>
                        <a:lnTo>
                          <a:pt x="2" y="3"/>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311" name="Freeform 75"/>
                  <p:cNvSpPr>
                    <a:spLocks/>
                  </p:cNvSpPr>
                  <p:nvPr/>
                </p:nvSpPr>
                <p:spPr bwMode="gray">
                  <a:xfrm>
                    <a:off x="1288" y="1695"/>
                    <a:ext cx="16" cy="6"/>
                  </a:xfrm>
                  <a:custGeom>
                    <a:avLst/>
                    <a:gdLst>
                      <a:gd name="T0" fmla="*/ 0 w 13"/>
                      <a:gd name="T1" fmla="*/ 2147483647 h 4"/>
                      <a:gd name="T2" fmla="*/ 2147483647 w 13"/>
                      <a:gd name="T3" fmla="*/ 0 h 4"/>
                      <a:gd name="T4" fmla="*/ 2147483647 w 13"/>
                      <a:gd name="T5" fmla="*/ 0 h 4"/>
                      <a:gd name="T6" fmla="*/ 2147483647 w 13"/>
                      <a:gd name="T7" fmla="*/ 2147483647 h 4"/>
                      <a:gd name="T8" fmla="*/ 2147483647 w 13"/>
                      <a:gd name="T9" fmla="*/ 2147483647 h 4"/>
                      <a:gd name="T10" fmla="*/ 0 w 13"/>
                      <a:gd name="T11" fmla="*/ 2147483647 h 4"/>
                      <a:gd name="T12" fmla="*/ 0 60000 65536"/>
                      <a:gd name="T13" fmla="*/ 0 60000 65536"/>
                      <a:gd name="T14" fmla="*/ 0 60000 65536"/>
                      <a:gd name="T15" fmla="*/ 0 60000 65536"/>
                      <a:gd name="T16" fmla="*/ 0 60000 65536"/>
                      <a:gd name="T17" fmla="*/ 0 60000 65536"/>
                      <a:gd name="T18" fmla="*/ 0 w 13"/>
                      <a:gd name="T19" fmla="*/ 0 h 4"/>
                      <a:gd name="T20" fmla="*/ 13 w 13"/>
                      <a:gd name="T21" fmla="*/ 4 h 4"/>
                    </a:gdLst>
                    <a:ahLst/>
                    <a:cxnLst>
                      <a:cxn ang="T12">
                        <a:pos x="T0" y="T1"/>
                      </a:cxn>
                      <a:cxn ang="T13">
                        <a:pos x="T2" y="T3"/>
                      </a:cxn>
                      <a:cxn ang="T14">
                        <a:pos x="T4" y="T5"/>
                      </a:cxn>
                      <a:cxn ang="T15">
                        <a:pos x="T6" y="T7"/>
                      </a:cxn>
                      <a:cxn ang="T16">
                        <a:pos x="T8" y="T9"/>
                      </a:cxn>
                      <a:cxn ang="T17">
                        <a:pos x="T10" y="T11"/>
                      </a:cxn>
                    </a:cxnLst>
                    <a:rect l="T18" t="T19" r="T20" b="T21"/>
                    <a:pathLst>
                      <a:path w="13" h="4">
                        <a:moveTo>
                          <a:pt x="0" y="1"/>
                        </a:moveTo>
                        <a:lnTo>
                          <a:pt x="5" y="0"/>
                        </a:lnTo>
                        <a:lnTo>
                          <a:pt x="11" y="0"/>
                        </a:lnTo>
                        <a:lnTo>
                          <a:pt x="13" y="3"/>
                        </a:lnTo>
                        <a:lnTo>
                          <a:pt x="5" y="4"/>
                        </a:lnTo>
                        <a:lnTo>
                          <a:pt x="0" y="1"/>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312" name="Freeform 76"/>
                  <p:cNvSpPr>
                    <a:spLocks/>
                  </p:cNvSpPr>
                  <p:nvPr/>
                </p:nvSpPr>
                <p:spPr bwMode="gray">
                  <a:xfrm>
                    <a:off x="1278" y="1688"/>
                    <a:ext cx="5" cy="2"/>
                  </a:xfrm>
                  <a:custGeom>
                    <a:avLst/>
                    <a:gdLst>
                      <a:gd name="T0" fmla="*/ 0 w 5"/>
                      <a:gd name="T1" fmla="*/ 2147483647 h 2"/>
                      <a:gd name="T2" fmla="*/ 2147483647 w 5"/>
                      <a:gd name="T3" fmla="*/ 0 h 2"/>
                      <a:gd name="T4" fmla="*/ 2147483647 w 5"/>
                      <a:gd name="T5" fmla="*/ 2147483647 h 2"/>
                      <a:gd name="T6" fmla="*/ 2147483647 w 5"/>
                      <a:gd name="T7" fmla="*/ 2147483647 h 2"/>
                      <a:gd name="T8" fmla="*/ 2147483647 w 5"/>
                      <a:gd name="T9" fmla="*/ 2147483647 h 2"/>
                      <a:gd name="T10" fmla="*/ 0 w 5"/>
                      <a:gd name="T11" fmla="*/ 2147483647 h 2"/>
                      <a:gd name="T12" fmla="*/ 0 60000 65536"/>
                      <a:gd name="T13" fmla="*/ 0 60000 65536"/>
                      <a:gd name="T14" fmla="*/ 0 60000 65536"/>
                      <a:gd name="T15" fmla="*/ 0 60000 65536"/>
                      <a:gd name="T16" fmla="*/ 0 60000 65536"/>
                      <a:gd name="T17" fmla="*/ 0 60000 65536"/>
                      <a:gd name="T18" fmla="*/ 0 w 5"/>
                      <a:gd name="T19" fmla="*/ 0 h 2"/>
                      <a:gd name="T20" fmla="*/ 5 w 5"/>
                      <a:gd name="T21" fmla="*/ 2 h 2"/>
                    </a:gdLst>
                    <a:ahLst/>
                    <a:cxnLst>
                      <a:cxn ang="T12">
                        <a:pos x="T0" y="T1"/>
                      </a:cxn>
                      <a:cxn ang="T13">
                        <a:pos x="T2" y="T3"/>
                      </a:cxn>
                      <a:cxn ang="T14">
                        <a:pos x="T4" y="T5"/>
                      </a:cxn>
                      <a:cxn ang="T15">
                        <a:pos x="T6" y="T7"/>
                      </a:cxn>
                      <a:cxn ang="T16">
                        <a:pos x="T8" y="T9"/>
                      </a:cxn>
                      <a:cxn ang="T17">
                        <a:pos x="T10" y="T11"/>
                      </a:cxn>
                    </a:cxnLst>
                    <a:rect l="T18" t="T19" r="T20" b="T21"/>
                    <a:pathLst>
                      <a:path w="5" h="2">
                        <a:moveTo>
                          <a:pt x="0" y="1"/>
                        </a:moveTo>
                        <a:lnTo>
                          <a:pt x="2" y="0"/>
                        </a:lnTo>
                        <a:lnTo>
                          <a:pt x="5" y="1"/>
                        </a:lnTo>
                        <a:lnTo>
                          <a:pt x="4" y="2"/>
                        </a:lnTo>
                        <a:lnTo>
                          <a:pt x="1" y="2"/>
                        </a:lnTo>
                        <a:lnTo>
                          <a:pt x="0" y="1"/>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313" name="Freeform 77"/>
                  <p:cNvSpPr>
                    <a:spLocks/>
                  </p:cNvSpPr>
                  <p:nvPr/>
                </p:nvSpPr>
                <p:spPr bwMode="gray">
                  <a:xfrm>
                    <a:off x="1250" y="1701"/>
                    <a:ext cx="20" cy="16"/>
                  </a:xfrm>
                  <a:custGeom>
                    <a:avLst/>
                    <a:gdLst>
                      <a:gd name="T0" fmla="*/ 0 w 16"/>
                      <a:gd name="T1" fmla="*/ 0 h 13"/>
                      <a:gd name="T2" fmla="*/ 2147483647 w 16"/>
                      <a:gd name="T3" fmla="*/ 0 h 13"/>
                      <a:gd name="T4" fmla="*/ 2147483647 w 16"/>
                      <a:gd name="T5" fmla="*/ 2147483647 h 13"/>
                      <a:gd name="T6" fmla="*/ 2147483647 w 16"/>
                      <a:gd name="T7" fmla="*/ 2147483647 h 13"/>
                      <a:gd name="T8" fmla="*/ 2147483647 w 16"/>
                      <a:gd name="T9" fmla="*/ 2147483647 h 13"/>
                      <a:gd name="T10" fmla="*/ 2147483647 w 16"/>
                      <a:gd name="T11" fmla="*/ 2147483647 h 13"/>
                      <a:gd name="T12" fmla="*/ 0 w 16"/>
                      <a:gd name="T13" fmla="*/ 0 h 13"/>
                      <a:gd name="T14" fmla="*/ 0 60000 65536"/>
                      <a:gd name="T15" fmla="*/ 0 60000 65536"/>
                      <a:gd name="T16" fmla="*/ 0 60000 65536"/>
                      <a:gd name="T17" fmla="*/ 0 60000 65536"/>
                      <a:gd name="T18" fmla="*/ 0 60000 65536"/>
                      <a:gd name="T19" fmla="*/ 0 60000 65536"/>
                      <a:gd name="T20" fmla="*/ 0 60000 65536"/>
                      <a:gd name="T21" fmla="*/ 0 w 16"/>
                      <a:gd name="T22" fmla="*/ 0 h 13"/>
                      <a:gd name="T23" fmla="*/ 16 w 16"/>
                      <a:gd name="T24" fmla="*/ 13 h 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 h="13">
                        <a:moveTo>
                          <a:pt x="0" y="0"/>
                        </a:moveTo>
                        <a:lnTo>
                          <a:pt x="5" y="0"/>
                        </a:lnTo>
                        <a:lnTo>
                          <a:pt x="15" y="7"/>
                        </a:lnTo>
                        <a:lnTo>
                          <a:pt x="16" y="13"/>
                        </a:lnTo>
                        <a:lnTo>
                          <a:pt x="8" y="13"/>
                        </a:lnTo>
                        <a:lnTo>
                          <a:pt x="2" y="5"/>
                        </a:lnTo>
                        <a:lnTo>
                          <a:pt x="0" y="0"/>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314" name="Freeform 78"/>
                  <p:cNvSpPr>
                    <a:spLocks/>
                  </p:cNvSpPr>
                  <p:nvPr/>
                </p:nvSpPr>
                <p:spPr bwMode="gray">
                  <a:xfrm>
                    <a:off x="1260" y="1755"/>
                    <a:ext cx="16" cy="9"/>
                  </a:xfrm>
                  <a:custGeom>
                    <a:avLst/>
                    <a:gdLst>
                      <a:gd name="T0" fmla="*/ 2147483647 w 13"/>
                      <a:gd name="T1" fmla="*/ 0 h 7"/>
                      <a:gd name="T2" fmla="*/ 2147483647 w 13"/>
                      <a:gd name="T3" fmla="*/ 2147483647 h 7"/>
                      <a:gd name="T4" fmla="*/ 2147483647 w 13"/>
                      <a:gd name="T5" fmla="*/ 2147483647 h 7"/>
                      <a:gd name="T6" fmla="*/ 2147483647 w 13"/>
                      <a:gd name="T7" fmla="*/ 2147483647 h 7"/>
                      <a:gd name="T8" fmla="*/ 0 w 13"/>
                      <a:gd name="T9" fmla="*/ 2147483647 h 7"/>
                      <a:gd name="T10" fmla="*/ 2147483647 w 13"/>
                      <a:gd name="T11" fmla="*/ 0 h 7"/>
                      <a:gd name="T12" fmla="*/ 0 60000 65536"/>
                      <a:gd name="T13" fmla="*/ 0 60000 65536"/>
                      <a:gd name="T14" fmla="*/ 0 60000 65536"/>
                      <a:gd name="T15" fmla="*/ 0 60000 65536"/>
                      <a:gd name="T16" fmla="*/ 0 60000 65536"/>
                      <a:gd name="T17" fmla="*/ 0 60000 65536"/>
                      <a:gd name="T18" fmla="*/ 0 w 13"/>
                      <a:gd name="T19" fmla="*/ 0 h 7"/>
                      <a:gd name="T20" fmla="*/ 13 w 13"/>
                      <a:gd name="T21" fmla="*/ 7 h 7"/>
                    </a:gdLst>
                    <a:ahLst/>
                    <a:cxnLst>
                      <a:cxn ang="T12">
                        <a:pos x="T0" y="T1"/>
                      </a:cxn>
                      <a:cxn ang="T13">
                        <a:pos x="T2" y="T3"/>
                      </a:cxn>
                      <a:cxn ang="T14">
                        <a:pos x="T4" y="T5"/>
                      </a:cxn>
                      <a:cxn ang="T15">
                        <a:pos x="T6" y="T7"/>
                      </a:cxn>
                      <a:cxn ang="T16">
                        <a:pos x="T8" y="T9"/>
                      </a:cxn>
                      <a:cxn ang="T17">
                        <a:pos x="T10" y="T11"/>
                      </a:cxn>
                    </a:cxnLst>
                    <a:rect l="T18" t="T19" r="T20" b="T21"/>
                    <a:pathLst>
                      <a:path w="13" h="7">
                        <a:moveTo>
                          <a:pt x="7" y="0"/>
                        </a:moveTo>
                        <a:lnTo>
                          <a:pt x="13" y="2"/>
                        </a:lnTo>
                        <a:lnTo>
                          <a:pt x="9" y="6"/>
                        </a:lnTo>
                        <a:lnTo>
                          <a:pt x="4" y="7"/>
                        </a:lnTo>
                        <a:lnTo>
                          <a:pt x="0" y="5"/>
                        </a:lnTo>
                        <a:lnTo>
                          <a:pt x="7" y="0"/>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315" name="Freeform 79"/>
                  <p:cNvSpPr>
                    <a:spLocks/>
                  </p:cNvSpPr>
                  <p:nvPr/>
                </p:nvSpPr>
                <p:spPr bwMode="gray">
                  <a:xfrm>
                    <a:off x="1271" y="1737"/>
                    <a:ext cx="20" cy="4"/>
                  </a:xfrm>
                  <a:custGeom>
                    <a:avLst/>
                    <a:gdLst>
                      <a:gd name="T0" fmla="*/ 0 w 16"/>
                      <a:gd name="T1" fmla="*/ 2147483647 h 3"/>
                      <a:gd name="T2" fmla="*/ 2147483647 w 16"/>
                      <a:gd name="T3" fmla="*/ 0 h 3"/>
                      <a:gd name="T4" fmla="*/ 2147483647 w 16"/>
                      <a:gd name="T5" fmla="*/ 2147483647 h 3"/>
                      <a:gd name="T6" fmla="*/ 2147483647 w 16"/>
                      <a:gd name="T7" fmla="*/ 2147483647 h 3"/>
                      <a:gd name="T8" fmla="*/ 2147483647 w 16"/>
                      <a:gd name="T9" fmla="*/ 2147483647 h 3"/>
                      <a:gd name="T10" fmla="*/ 0 w 16"/>
                      <a:gd name="T11" fmla="*/ 2147483647 h 3"/>
                      <a:gd name="T12" fmla="*/ 0 60000 65536"/>
                      <a:gd name="T13" fmla="*/ 0 60000 65536"/>
                      <a:gd name="T14" fmla="*/ 0 60000 65536"/>
                      <a:gd name="T15" fmla="*/ 0 60000 65536"/>
                      <a:gd name="T16" fmla="*/ 0 60000 65536"/>
                      <a:gd name="T17" fmla="*/ 0 60000 65536"/>
                      <a:gd name="T18" fmla="*/ 0 w 16"/>
                      <a:gd name="T19" fmla="*/ 0 h 3"/>
                      <a:gd name="T20" fmla="*/ 16 w 16"/>
                      <a:gd name="T21" fmla="*/ 3 h 3"/>
                    </a:gdLst>
                    <a:ahLst/>
                    <a:cxnLst>
                      <a:cxn ang="T12">
                        <a:pos x="T0" y="T1"/>
                      </a:cxn>
                      <a:cxn ang="T13">
                        <a:pos x="T2" y="T3"/>
                      </a:cxn>
                      <a:cxn ang="T14">
                        <a:pos x="T4" y="T5"/>
                      </a:cxn>
                      <a:cxn ang="T15">
                        <a:pos x="T6" y="T7"/>
                      </a:cxn>
                      <a:cxn ang="T16">
                        <a:pos x="T8" y="T9"/>
                      </a:cxn>
                      <a:cxn ang="T17">
                        <a:pos x="T10" y="T11"/>
                      </a:cxn>
                    </a:cxnLst>
                    <a:rect l="T18" t="T19" r="T20" b="T21"/>
                    <a:pathLst>
                      <a:path w="16" h="3">
                        <a:moveTo>
                          <a:pt x="0" y="1"/>
                        </a:moveTo>
                        <a:lnTo>
                          <a:pt x="11" y="0"/>
                        </a:lnTo>
                        <a:lnTo>
                          <a:pt x="16" y="1"/>
                        </a:lnTo>
                        <a:lnTo>
                          <a:pt x="16" y="2"/>
                        </a:lnTo>
                        <a:lnTo>
                          <a:pt x="6" y="3"/>
                        </a:lnTo>
                        <a:lnTo>
                          <a:pt x="0" y="1"/>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316" name="Freeform 80"/>
                  <p:cNvSpPr>
                    <a:spLocks/>
                  </p:cNvSpPr>
                  <p:nvPr/>
                </p:nvSpPr>
                <p:spPr bwMode="gray">
                  <a:xfrm>
                    <a:off x="1275" y="1741"/>
                    <a:ext cx="17" cy="5"/>
                  </a:xfrm>
                  <a:custGeom>
                    <a:avLst/>
                    <a:gdLst>
                      <a:gd name="T0" fmla="*/ 0 w 14"/>
                      <a:gd name="T1" fmla="*/ 2147483647 h 4"/>
                      <a:gd name="T2" fmla="*/ 2147483647 w 14"/>
                      <a:gd name="T3" fmla="*/ 0 h 4"/>
                      <a:gd name="T4" fmla="*/ 2147483647 w 14"/>
                      <a:gd name="T5" fmla="*/ 2147483647 h 4"/>
                      <a:gd name="T6" fmla="*/ 2147483647 w 14"/>
                      <a:gd name="T7" fmla="*/ 2147483647 h 4"/>
                      <a:gd name="T8" fmla="*/ 0 w 14"/>
                      <a:gd name="T9" fmla="*/ 2147483647 h 4"/>
                      <a:gd name="T10" fmla="*/ 0 60000 65536"/>
                      <a:gd name="T11" fmla="*/ 0 60000 65536"/>
                      <a:gd name="T12" fmla="*/ 0 60000 65536"/>
                      <a:gd name="T13" fmla="*/ 0 60000 65536"/>
                      <a:gd name="T14" fmla="*/ 0 60000 65536"/>
                      <a:gd name="T15" fmla="*/ 0 w 14"/>
                      <a:gd name="T16" fmla="*/ 0 h 4"/>
                      <a:gd name="T17" fmla="*/ 14 w 14"/>
                      <a:gd name="T18" fmla="*/ 4 h 4"/>
                    </a:gdLst>
                    <a:ahLst/>
                    <a:cxnLst>
                      <a:cxn ang="T10">
                        <a:pos x="T0" y="T1"/>
                      </a:cxn>
                      <a:cxn ang="T11">
                        <a:pos x="T2" y="T3"/>
                      </a:cxn>
                      <a:cxn ang="T12">
                        <a:pos x="T4" y="T5"/>
                      </a:cxn>
                      <a:cxn ang="T13">
                        <a:pos x="T6" y="T7"/>
                      </a:cxn>
                      <a:cxn ang="T14">
                        <a:pos x="T8" y="T9"/>
                      </a:cxn>
                    </a:cxnLst>
                    <a:rect l="T15" t="T16" r="T17" b="T18"/>
                    <a:pathLst>
                      <a:path w="14" h="4">
                        <a:moveTo>
                          <a:pt x="0" y="2"/>
                        </a:moveTo>
                        <a:lnTo>
                          <a:pt x="14" y="0"/>
                        </a:lnTo>
                        <a:lnTo>
                          <a:pt x="14" y="1"/>
                        </a:lnTo>
                        <a:lnTo>
                          <a:pt x="1" y="4"/>
                        </a:lnTo>
                        <a:lnTo>
                          <a:pt x="0" y="2"/>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317" name="Freeform 81"/>
                  <p:cNvSpPr>
                    <a:spLocks/>
                  </p:cNvSpPr>
                  <p:nvPr/>
                </p:nvSpPr>
                <p:spPr bwMode="gray">
                  <a:xfrm>
                    <a:off x="1281" y="1745"/>
                    <a:ext cx="11" cy="4"/>
                  </a:xfrm>
                  <a:custGeom>
                    <a:avLst/>
                    <a:gdLst>
                      <a:gd name="T0" fmla="*/ 0 w 9"/>
                      <a:gd name="T1" fmla="*/ 2147483647 h 3"/>
                      <a:gd name="T2" fmla="*/ 2147483647 w 9"/>
                      <a:gd name="T3" fmla="*/ 0 h 3"/>
                      <a:gd name="T4" fmla="*/ 2147483647 w 9"/>
                      <a:gd name="T5" fmla="*/ 0 h 3"/>
                      <a:gd name="T6" fmla="*/ 2147483647 w 9"/>
                      <a:gd name="T7" fmla="*/ 2147483647 h 3"/>
                      <a:gd name="T8" fmla="*/ 2147483647 w 9"/>
                      <a:gd name="T9" fmla="*/ 2147483647 h 3"/>
                      <a:gd name="T10" fmla="*/ 0 w 9"/>
                      <a:gd name="T11" fmla="*/ 2147483647 h 3"/>
                      <a:gd name="T12" fmla="*/ 0 60000 65536"/>
                      <a:gd name="T13" fmla="*/ 0 60000 65536"/>
                      <a:gd name="T14" fmla="*/ 0 60000 65536"/>
                      <a:gd name="T15" fmla="*/ 0 60000 65536"/>
                      <a:gd name="T16" fmla="*/ 0 60000 65536"/>
                      <a:gd name="T17" fmla="*/ 0 60000 65536"/>
                      <a:gd name="T18" fmla="*/ 0 w 9"/>
                      <a:gd name="T19" fmla="*/ 0 h 3"/>
                      <a:gd name="T20" fmla="*/ 9 w 9"/>
                      <a:gd name="T21" fmla="*/ 3 h 3"/>
                    </a:gdLst>
                    <a:ahLst/>
                    <a:cxnLst>
                      <a:cxn ang="T12">
                        <a:pos x="T0" y="T1"/>
                      </a:cxn>
                      <a:cxn ang="T13">
                        <a:pos x="T2" y="T3"/>
                      </a:cxn>
                      <a:cxn ang="T14">
                        <a:pos x="T4" y="T5"/>
                      </a:cxn>
                      <a:cxn ang="T15">
                        <a:pos x="T6" y="T7"/>
                      </a:cxn>
                      <a:cxn ang="T16">
                        <a:pos x="T8" y="T9"/>
                      </a:cxn>
                      <a:cxn ang="T17">
                        <a:pos x="T10" y="T11"/>
                      </a:cxn>
                    </a:cxnLst>
                    <a:rect l="T18" t="T19" r="T20" b="T21"/>
                    <a:pathLst>
                      <a:path w="9" h="3">
                        <a:moveTo>
                          <a:pt x="0" y="1"/>
                        </a:moveTo>
                        <a:lnTo>
                          <a:pt x="5" y="0"/>
                        </a:lnTo>
                        <a:lnTo>
                          <a:pt x="9" y="0"/>
                        </a:lnTo>
                        <a:lnTo>
                          <a:pt x="9" y="1"/>
                        </a:lnTo>
                        <a:lnTo>
                          <a:pt x="2" y="3"/>
                        </a:lnTo>
                        <a:lnTo>
                          <a:pt x="0" y="1"/>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318" name="Freeform 82"/>
                  <p:cNvSpPr>
                    <a:spLocks/>
                  </p:cNvSpPr>
                  <p:nvPr/>
                </p:nvSpPr>
                <p:spPr bwMode="gray">
                  <a:xfrm>
                    <a:off x="1380" y="1687"/>
                    <a:ext cx="4" cy="3"/>
                  </a:xfrm>
                  <a:custGeom>
                    <a:avLst/>
                    <a:gdLst>
                      <a:gd name="T0" fmla="*/ 0 w 3"/>
                      <a:gd name="T1" fmla="*/ 0 h 3"/>
                      <a:gd name="T2" fmla="*/ 2147483647 w 3"/>
                      <a:gd name="T3" fmla="*/ 0 h 3"/>
                      <a:gd name="T4" fmla="*/ 2147483647 w 3"/>
                      <a:gd name="T5" fmla="*/ 2147483647 h 3"/>
                      <a:gd name="T6" fmla="*/ 2147483647 w 3"/>
                      <a:gd name="T7" fmla="*/ 2147483647 h 3"/>
                      <a:gd name="T8" fmla="*/ 0 w 3"/>
                      <a:gd name="T9" fmla="*/ 0 h 3"/>
                      <a:gd name="T10" fmla="*/ 0 60000 65536"/>
                      <a:gd name="T11" fmla="*/ 0 60000 65536"/>
                      <a:gd name="T12" fmla="*/ 0 60000 65536"/>
                      <a:gd name="T13" fmla="*/ 0 60000 65536"/>
                      <a:gd name="T14" fmla="*/ 0 60000 65536"/>
                      <a:gd name="T15" fmla="*/ 0 w 3"/>
                      <a:gd name="T16" fmla="*/ 0 h 3"/>
                      <a:gd name="T17" fmla="*/ 3 w 3"/>
                      <a:gd name="T18" fmla="*/ 3 h 3"/>
                    </a:gdLst>
                    <a:ahLst/>
                    <a:cxnLst>
                      <a:cxn ang="T10">
                        <a:pos x="T0" y="T1"/>
                      </a:cxn>
                      <a:cxn ang="T11">
                        <a:pos x="T2" y="T3"/>
                      </a:cxn>
                      <a:cxn ang="T12">
                        <a:pos x="T4" y="T5"/>
                      </a:cxn>
                      <a:cxn ang="T13">
                        <a:pos x="T6" y="T7"/>
                      </a:cxn>
                      <a:cxn ang="T14">
                        <a:pos x="T8" y="T9"/>
                      </a:cxn>
                    </a:cxnLst>
                    <a:rect l="T15" t="T16" r="T17" b="T18"/>
                    <a:pathLst>
                      <a:path w="3" h="3">
                        <a:moveTo>
                          <a:pt x="0" y="0"/>
                        </a:moveTo>
                        <a:lnTo>
                          <a:pt x="3" y="0"/>
                        </a:lnTo>
                        <a:lnTo>
                          <a:pt x="3" y="3"/>
                        </a:lnTo>
                        <a:lnTo>
                          <a:pt x="1" y="2"/>
                        </a:lnTo>
                        <a:lnTo>
                          <a:pt x="0" y="0"/>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319" name="Freeform 83"/>
                  <p:cNvSpPr>
                    <a:spLocks/>
                  </p:cNvSpPr>
                  <p:nvPr/>
                </p:nvSpPr>
                <p:spPr bwMode="gray">
                  <a:xfrm>
                    <a:off x="1352" y="1749"/>
                    <a:ext cx="11" cy="4"/>
                  </a:xfrm>
                  <a:custGeom>
                    <a:avLst/>
                    <a:gdLst>
                      <a:gd name="T0" fmla="*/ 0 w 9"/>
                      <a:gd name="T1" fmla="*/ 2147483647 h 4"/>
                      <a:gd name="T2" fmla="*/ 0 w 9"/>
                      <a:gd name="T3" fmla="*/ 2147483647 h 4"/>
                      <a:gd name="T4" fmla="*/ 2147483647 w 9"/>
                      <a:gd name="T5" fmla="*/ 0 h 4"/>
                      <a:gd name="T6" fmla="*/ 2147483647 w 9"/>
                      <a:gd name="T7" fmla="*/ 0 h 4"/>
                      <a:gd name="T8" fmla="*/ 2147483647 w 9"/>
                      <a:gd name="T9" fmla="*/ 2147483647 h 4"/>
                      <a:gd name="T10" fmla="*/ 2147483647 w 9"/>
                      <a:gd name="T11" fmla="*/ 2147483647 h 4"/>
                      <a:gd name="T12" fmla="*/ 2147483647 w 9"/>
                      <a:gd name="T13" fmla="*/ 2147483647 h 4"/>
                      <a:gd name="T14" fmla="*/ 0 w 9"/>
                      <a:gd name="T15" fmla="*/ 2147483647 h 4"/>
                      <a:gd name="T16" fmla="*/ 0 60000 65536"/>
                      <a:gd name="T17" fmla="*/ 0 60000 65536"/>
                      <a:gd name="T18" fmla="*/ 0 60000 65536"/>
                      <a:gd name="T19" fmla="*/ 0 60000 65536"/>
                      <a:gd name="T20" fmla="*/ 0 60000 65536"/>
                      <a:gd name="T21" fmla="*/ 0 60000 65536"/>
                      <a:gd name="T22" fmla="*/ 0 60000 65536"/>
                      <a:gd name="T23" fmla="*/ 0 60000 65536"/>
                      <a:gd name="T24" fmla="*/ 0 w 9"/>
                      <a:gd name="T25" fmla="*/ 0 h 4"/>
                      <a:gd name="T26" fmla="*/ 9 w 9"/>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 h="4">
                        <a:moveTo>
                          <a:pt x="0" y="4"/>
                        </a:moveTo>
                        <a:lnTo>
                          <a:pt x="0" y="3"/>
                        </a:lnTo>
                        <a:lnTo>
                          <a:pt x="4" y="0"/>
                        </a:lnTo>
                        <a:lnTo>
                          <a:pt x="9" y="0"/>
                        </a:lnTo>
                        <a:lnTo>
                          <a:pt x="9" y="2"/>
                        </a:lnTo>
                        <a:lnTo>
                          <a:pt x="5" y="4"/>
                        </a:lnTo>
                        <a:lnTo>
                          <a:pt x="4" y="3"/>
                        </a:lnTo>
                        <a:lnTo>
                          <a:pt x="0" y="4"/>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320" name="Freeform 84"/>
                  <p:cNvSpPr>
                    <a:spLocks/>
                  </p:cNvSpPr>
                  <p:nvPr/>
                </p:nvSpPr>
                <p:spPr bwMode="gray">
                  <a:xfrm>
                    <a:off x="1378" y="1745"/>
                    <a:ext cx="6" cy="4"/>
                  </a:xfrm>
                  <a:custGeom>
                    <a:avLst/>
                    <a:gdLst>
                      <a:gd name="T0" fmla="*/ 0 w 5"/>
                      <a:gd name="T1" fmla="*/ 0 h 3"/>
                      <a:gd name="T2" fmla="*/ 2147483647 w 5"/>
                      <a:gd name="T3" fmla="*/ 0 h 3"/>
                      <a:gd name="T4" fmla="*/ 2147483647 w 5"/>
                      <a:gd name="T5" fmla="*/ 2147483647 h 3"/>
                      <a:gd name="T6" fmla="*/ 2147483647 w 5"/>
                      <a:gd name="T7" fmla="*/ 2147483647 h 3"/>
                      <a:gd name="T8" fmla="*/ 2147483647 w 5"/>
                      <a:gd name="T9" fmla="*/ 2147483647 h 3"/>
                      <a:gd name="T10" fmla="*/ 0 w 5"/>
                      <a:gd name="T11" fmla="*/ 0 h 3"/>
                      <a:gd name="T12" fmla="*/ 0 60000 65536"/>
                      <a:gd name="T13" fmla="*/ 0 60000 65536"/>
                      <a:gd name="T14" fmla="*/ 0 60000 65536"/>
                      <a:gd name="T15" fmla="*/ 0 60000 65536"/>
                      <a:gd name="T16" fmla="*/ 0 60000 65536"/>
                      <a:gd name="T17" fmla="*/ 0 60000 65536"/>
                      <a:gd name="T18" fmla="*/ 0 w 5"/>
                      <a:gd name="T19" fmla="*/ 0 h 3"/>
                      <a:gd name="T20" fmla="*/ 5 w 5"/>
                      <a:gd name="T21" fmla="*/ 3 h 3"/>
                    </a:gdLst>
                    <a:ahLst/>
                    <a:cxnLst>
                      <a:cxn ang="T12">
                        <a:pos x="T0" y="T1"/>
                      </a:cxn>
                      <a:cxn ang="T13">
                        <a:pos x="T2" y="T3"/>
                      </a:cxn>
                      <a:cxn ang="T14">
                        <a:pos x="T4" y="T5"/>
                      </a:cxn>
                      <a:cxn ang="T15">
                        <a:pos x="T6" y="T7"/>
                      </a:cxn>
                      <a:cxn ang="T16">
                        <a:pos x="T8" y="T9"/>
                      </a:cxn>
                      <a:cxn ang="T17">
                        <a:pos x="T10" y="T11"/>
                      </a:cxn>
                    </a:cxnLst>
                    <a:rect l="T18" t="T19" r="T20" b="T21"/>
                    <a:pathLst>
                      <a:path w="5" h="3">
                        <a:moveTo>
                          <a:pt x="0" y="0"/>
                        </a:moveTo>
                        <a:lnTo>
                          <a:pt x="4" y="0"/>
                        </a:lnTo>
                        <a:lnTo>
                          <a:pt x="5" y="2"/>
                        </a:lnTo>
                        <a:lnTo>
                          <a:pt x="4" y="3"/>
                        </a:lnTo>
                        <a:lnTo>
                          <a:pt x="3" y="3"/>
                        </a:lnTo>
                        <a:lnTo>
                          <a:pt x="0" y="0"/>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321" name="Freeform 85"/>
                  <p:cNvSpPr>
                    <a:spLocks/>
                  </p:cNvSpPr>
                  <p:nvPr/>
                </p:nvSpPr>
                <p:spPr bwMode="gray">
                  <a:xfrm>
                    <a:off x="1373" y="1739"/>
                    <a:ext cx="5" cy="2"/>
                  </a:xfrm>
                  <a:custGeom>
                    <a:avLst/>
                    <a:gdLst>
                      <a:gd name="T0" fmla="*/ 0 w 4"/>
                      <a:gd name="T1" fmla="*/ 0 h 1"/>
                      <a:gd name="T2" fmla="*/ 2147483647 w 4"/>
                      <a:gd name="T3" fmla="*/ 0 h 1"/>
                      <a:gd name="T4" fmla="*/ 2147483647 w 4"/>
                      <a:gd name="T5" fmla="*/ 2147483647 h 1"/>
                      <a:gd name="T6" fmla="*/ 2147483647 w 4"/>
                      <a:gd name="T7" fmla="*/ 2147483647 h 1"/>
                      <a:gd name="T8" fmla="*/ 0 w 4"/>
                      <a:gd name="T9" fmla="*/ 0 h 1"/>
                      <a:gd name="T10" fmla="*/ 0 60000 65536"/>
                      <a:gd name="T11" fmla="*/ 0 60000 65536"/>
                      <a:gd name="T12" fmla="*/ 0 60000 65536"/>
                      <a:gd name="T13" fmla="*/ 0 60000 65536"/>
                      <a:gd name="T14" fmla="*/ 0 60000 65536"/>
                      <a:gd name="T15" fmla="*/ 0 w 4"/>
                      <a:gd name="T16" fmla="*/ 0 h 1"/>
                      <a:gd name="T17" fmla="*/ 4 w 4"/>
                      <a:gd name="T18" fmla="*/ 1 h 1"/>
                    </a:gdLst>
                    <a:ahLst/>
                    <a:cxnLst>
                      <a:cxn ang="T10">
                        <a:pos x="T0" y="T1"/>
                      </a:cxn>
                      <a:cxn ang="T11">
                        <a:pos x="T2" y="T3"/>
                      </a:cxn>
                      <a:cxn ang="T12">
                        <a:pos x="T4" y="T5"/>
                      </a:cxn>
                      <a:cxn ang="T13">
                        <a:pos x="T6" y="T7"/>
                      </a:cxn>
                      <a:cxn ang="T14">
                        <a:pos x="T8" y="T9"/>
                      </a:cxn>
                    </a:cxnLst>
                    <a:rect l="T15" t="T16" r="T17" b="T18"/>
                    <a:pathLst>
                      <a:path w="4" h="1">
                        <a:moveTo>
                          <a:pt x="0" y="0"/>
                        </a:moveTo>
                        <a:lnTo>
                          <a:pt x="1" y="0"/>
                        </a:lnTo>
                        <a:lnTo>
                          <a:pt x="4" y="1"/>
                        </a:lnTo>
                        <a:lnTo>
                          <a:pt x="1" y="1"/>
                        </a:lnTo>
                        <a:lnTo>
                          <a:pt x="0" y="0"/>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322" name="Freeform 86"/>
                  <p:cNvSpPr>
                    <a:spLocks/>
                  </p:cNvSpPr>
                  <p:nvPr/>
                </p:nvSpPr>
                <p:spPr bwMode="gray">
                  <a:xfrm>
                    <a:off x="1318" y="1723"/>
                    <a:ext cx="6" cy="2"/>
                  </a:xfrm>
                  <a:custGeom>
                    <a:avLst/>
                    <a:gdLst>
                      <a:gd name="T0" fmla="*/ 0 w 5"/>
                      <a:gd name="T1" fmla="*/ 2147483647 h 1"/>
                      <a:gd name="T2" fmla="*/ 2147483647 w 5"/>
                      <a:gd name="T3" fmla="*/ 0 h 1"/>
                      <a:gd name="T4" fmla="*/ 2147483647 w 5"/>
                      <a:gd name="T5" fmla="*/ 0 h 1"/>
                      <a:gd name="T6" fmla="*/ 2147483647 w 5"/>
                      <a:gd name="T7" fmla="*/ 2147483647 h 1"/>
                      <a:gd name="T8" fmla="*/ 0 w 5"/>
                      <a:gd name="T9" fmla="*/ 2147483647 h 1"/>
                      <a:gd name="T10" fmla="*/ 0 60000 65536"/>
                      <a:gd name="T11" fmla="*/ 0 60000 65536"/>
                      <a:gd name="T12" fmla="*/ 0 60000 65536"/>
                      <a:gd name="T13" fmla="*/ 0 60000 65536"/>
                      <a:gd name="T14" fmla="*/ 0 60000 65536"/>
                      <a:gd name="T15" fmla="*/ 0 w 5"/>
                      <a:gd name="T16" fmla="*/ 0 h 1"/>
                      <a:gd name="T17" fmla="*/ 5 w 5"/>
                      <a:gd name="T18" fmla="*/ 1 h 1"/>
                    </a:gdLst>
                    <a:ahLst/>
                    <a:cxnLst>
                      <a:cxn ang="T10">
                        <a:pos x="T0" y="T1"/>
                      </a:cxn>
                      <a:cxn ang="T11">
                        <a:pos x="T2" y="T3"/>
                      </a:cxn>
                      <a:cxn ang="T12">
                        <a:pos x="T4" y="T5"/>
                      </a:cxn>
                      <a:cxn ang="T13">
                        <a:pos x="T6" y="T7"/>
                      </a:cxn>
                      <a:cxn ang="T14">
                        <a:pos x="T8" y="T9"/>
                      </a:cxn>
                    </a:cxnLst>
                    <a:rect l="T15" t="T16" r="T17" b="T18"/>
                    <a:pathLst>
                      <a:path w="5" h="1">
                        <a:moveTo>
                          <a:pt x="0" y="1"/>
                        </a:moveTo>
                        <a:lnTo>
                          <a:pt x="2" y="0"/>
                        </a:lnTo>
                        <a:lnTo>
                          <a:pt x="4" y="0"/>
                        </a:lnTo>
                        <a:lnTo>
                          <a:pt x="5" y="1"/>
                        </a:lnTo>
                        <a:lnTo>
                          <a:pt x="0" y="1"/>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4" name="Freeform 87"/>
                  <p:cNvSpPr>
                    <a:spLocks/>
                  </p:cNvSpPr>
                  <p:nvPr/>
                </p:nvSpPr>
                <p:spPr bwMode="gray">
                  <a:xfrm>
                    <a:off x="1300" y="1725"/>
                    <a:ext cx="12" cy="5"/>
                  </a:xfrm>
                  <a:custGeom>
                    <a:avLst/>
                    <a:gdLst>
                      <a:gd name="T0" fmla="*/ 2147483647 w 10"/>
                      <a:gd name="T1" fmla="*/ 2147483647 h 4"/>
                      <a:gd name="T2" fmla="*/ 2147483647 w 10"/>
                      <a:gd name="T3" fmla="*/ 2147483647 h 4"/>
                      <a:gd name="T4" fmla="*/ 0 w 10"/>
                      <a:gd name="T5" fmla="*/ 2147483647 h 4"/>
                      <a:gd name="T6" fmla="*/ 2147483647 w 10"/>
                      <a:gd name="T7" fmla="*/ 2147483647 h 4"/>
                      <a:gd name="T8" fmla="*/ 2147483647 w 10"/>
                      <a:gd name="T9" fmla="*/ 0 h 4"/>
                      <a:gd name="T10" fmla="*/ 2147483647 w 10"/>
                      <a:gd name="T11" fmla="*/ 0 h 4"/>
                      <a:gd name="T12" fmla="*/ 2147483647 w 10"/>
                      <a:gd name="T13" fmla="*/ 2147483647 h 4"/>
                      <a:gd name="T14" fmla="*/ 2147483647 w 10"/>
                      <a:gd name="T15" fmla="*/ 2147483647 h 4"/>
                      <a:gd name="T16" fmla="*/ 0 60000 65536"/>
                      <a:gd name="T17" fmla="*/ 0 60000 65536"/>
                      <a:gd name="T18" fmla="*/ 0 60000 65536"/>
                      <a:gd name="T19" fmla="*/ 0 60000 65536"/>
                      <a:gd name="T20" fmla="*/ 0 60000 65536"/>
                      <a:gd name="T21" fmla="*/ 0 60000 65536"/>
                      <a:gd name="T22" fmla="*/ 0 60000 65536"/>
                      <a:gd name="T23" fmla="*/ 0 60000 65536"/>
                      <a:gd name="T24" fmla="*/ 0 w 10"/>
                      <a:gd name="T25" fmla="*/ 0 h 4"/>
                      <a:gd name="T26" fmla="*/ 10 w 10"/>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 h="4">
                        <a:moveTo>
                          <a:pt x="3" y="4"/>
                        </a:moveTo>
                        <a:lnTo>
                          <a:pt x="2" y="4"/>
                        </a:lnTo>
                        <a:lnTo>
                          <a:pt x="0" y="3"/>
                        </a:lnTo>
                        <a:lnTo>
                          <a:pt x="1" y="2"/>
                        </a:lnTo>
                        <a:lnTo>
                          <a:pt x="7" y="0"/>
                        </a:lnTo>
                        <a:lnTo>
                          <a:pt x="10" y="0"/>
                        </a:lnTo>
                        <a:lnTo>
                          <a:pt x="4" y="3"/>
                        </a:lnTo>
                        <a:lnTo>
                          <a:pt x="3" y="4"/>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5" name="Freeform 88"/>
                  <p:cNvSpPr>
                    <a:spLocks/>
                  </p:cNvSpPr>
                  <p:nvPr/>
                </p:nvSpPr>
                <p:spPr bwMode="gray">
                  <a:xfrm>
                    <a:off x="1270" y="1729"/>
                    <a:ext cx="13" cy="6"/>
                  </a:xfrm>
                  <a:custGeom>
                    <a:avLst/>
                    <a:gdLst>
                      <a:gd name="T0" fmla="*/ 2147483647 w 11"/>
                      <a:gd name="T1" fmla="*/ 2147483647 h 5"/>
                      <a:gd name="T2" fmla="*/ 0 w 11"/>
                      <a:gd name="T3" fmla="*/ 2147483647 h 5"/>
                      <a:gd name="T4" fmla="*/ 0 w 11"/>
                      <a:gd name="T5" fmla="*/ 0 h 5"/>
                      <a:gd name="T6" fmla="*/ 2147483647 w 11"/>
                      <a:gd name="T7" fmla="*/ 0 h 5"/>
                      <a:gd name="T8" fmla="*/ 2147483647 w 11"/>
                      <a:gd name="T9" fmla="*/ 2147483647 h 5"/>
                      <a:gd name="T10" fmla="*/ 2147483647 w 11"/>
                      <a:gd name="T11" fmla="*/ 2147483647 h 5"/>
                      <a:gd name="T12" fmla="*/ 2147483647 w 11"/>
                      <a:gd name="T13" fmla="*/ 2147483647 h 5"/>
                      <a:gd name="T14" fmla="*/ 0 60000 65536"/>
                      <a:gd name="T15" fmla="*/ 0 60000 65536"/>
                      <a:gd name="T16" fmla="*/ 0 60000 65536"/>
                      <a:gd name="T17" fmla="*/ 0 60000 65536"/>
                      <a:gd name="T18" fmla="*/ 0 60000 65536"/>
                      <a:gd name="T19" fmla="*/ 0 60000 65536"/>
                      <a:gd name="T20" fmla="*/ 0 60000 65536"/>
                      <a:gd name="T21" fmla="*/ 0 w 11"/>
                      <a:gd name="T22" fmla="*/ 0 h 5"/>
                      <a:gd name="T23" fmla="*/ 11 w 11"/>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 h="5">
                        <a:moveTo>
                          <a:pt x="2" y="5"/>
                        </a:moveTo>
                        <a:lnTo>
                          <a:pt x="0" y="4"/>
                        </a:lnTo>
                        <a:lnTo>
                          <a:pt x="0" y="0"/>
                        </a:lnTo>
                        <a:lnTo>
                          <a:pt x="3" y="0"/>
                        </a:lnTo>
                        <a:lnTo>
                          <a:pt x="11" y="3"/>
                        </a:lnTo>
                        <a:lnTo>
                          <a:pt x="11" y="5"/>
                        </a:lnTo>
                        <a:lnTo>
                          <a:pt x="2" y="5"/>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6" name="Freeform 89"/>
                  <p:cNvSpPr>
                    <a:spLocks/>
                  </p:cNvSpPr>
                  <p:nvPr/>
                </p:nvSpPr>
                <p:spPr bwMode="gray">
                  <a:xfrm>
                    <a:off x="1105" y="1811"/>
                    <a:ext cx="205" cy="112"/>
                  </a:xfrm>
                  <a:custGeom>
                    <a:avLst/>
                    <a:gdLst>
                      <a:gd name="T0" fmla="*/ 2147483647 w 166"/>
                      <a:gd name="T1" fmla="*/ 2147483647 h 91"/>
                      <a:gd name="T2" fmla="*/ 2147483647 w 166"/>
                      <a:gd name="T3" fmla="*/ 2147483647 h 91"/>
                      <a:gd name="T4" fmla="*/ 2147483647 w 166"/>
                      <a:gd name="T5" fmla="*/ 2147483647 h 91"/>
                      <a:gd name="T6" fmla="*/ 2147483647 w 166"/>
                      <a:gd name="T7" fmla="*/ 2147483647 h 91"/>
                      <a:gd name="T8" fmla="*/ 2147483647 w 166"/>
                      <a:gd name="T9" fmla="*/ 2147483647 h 91"/>
                      <a:gd name="T10" fmla="*/ 2147483647 w 166"/>
                      <a:gd name="T11" fmla="*/ 2147483647 h 91"/>
                      <a:gd name="T12" fmla="*/ 2147483647 w 166"/>
                      <a:gd name="T13" fmla="*/ 2147483647 h 91"/>
                      <a:gd name="T14" fmla="*/ 2147483647 w 166"/>
                      <a:gd name="T15" fmla="*/ 2147483647 h 91"/>
                      <a:gd name="T16" fmla="*/ 2147483647 w 166"/>
                      <a:gd name="T17" fmla="*/ 2147483647 h 91"/>
                      <a:gd name="T18" fmla="*/ 2147483647 w 166"/>
                      <a:gd name="T19" fmla="*/ 2147483647 h 91"/>
                      <a:gd name="T20" fmla="*/ 2147483647 w 166"/>
                      <a:gd name="T21" fmla="*/ 2147483647 h 91"/>
                      <a:gd name="T22" fmla="*/ 2147483647 w 166"/>
                      <a:gd name="T23" fmla="*/ 2147483647 h 91"/>
                      <a:gd name="T24" fmla="*/ 2147483647 w 166"/>
                      <a:gd name="T25" fmla="*/ 2147483647 h 91"/>
                      <a:gd name="T26" fmla="*/ 2147483647 w 166"/>
                      <a:gd name="T27" fmla="*/ 2147483647 h 91"/>
                      <a:gd name="T28" fmla="*/ 2147483647 w 166"/>
                      <a:gd name="T29" fmla="*/ 2147483647 h 91"/>
                      <a:gd name="T30" fmla="*/ 2147483647 w 166"/>
                      <a:gd name="T31" fmla="*/ 2147483647 h 91"/>
                      <a:gd name="T32" fmla="*/ 2147483647 w 166"/>
                      <a:gd name="T33" fmla="*/ 2147483647 h 91"/>
                      <a:gd name="T34" fmla="*/ 2147483647 w 166"/>
                      <a:gd name="T35" fmla="*/ 2147483647 h 91"/>
                      <a:gd name="T36" fmla="*/ 2147483647 w 166"/>
                      <a:gd name="T37" fmla="*/ 2147483647 h 91"/>
                      <a:gd name="T38" fmla="*/ 2147483647 w 166"/>
                      <a:gd name="T39" fmla="*/ 2147483647 h 91"/>
                      <a:gd name="T40" fmla="*/ 2147483647 w 166"/>
                      <a:gd name="T41" fmla="*/ 2147483647 h 91"/>
                      <a:gd name="T42" fmla="*/ 2147483647 w 166"/>
                      <a:gd name="T43" fmla="*/ 2147483647 h 91"/>
                      <a:gd name="T44" fmla="*/ 2147483647 w 166"/>
                      <a:gd name="T45" fmla="*/ 2147483647 h 91"/>
                      <a:gd name="T46" fmla="*/ 2147483647 w 166"/>
                      <a:gd name="T47" fmla="*/ 2147483647 h 91"/>
                      <a:gd name="T48" fmla="*/ 2147483647 w 166"/>
                      <a:gd name="T49" fmla="*/ 2147483647 h 91"/>
                      <a:gd name="T50" fmla="*/ 2147483647 w 166"/>
                      <a:gd name="T51" fmla="*/ 2147483647 h 91"/>
                      <a:gd name="T52" fmla="*/ 2147483647 w 166"/>
                      <a:gd name="T53" fmla="*/ 2147483647 h 91"/>
                      <a:gd name="T54" fmla="*/ 2147483647 w 166"/>
                      <a:gd name="T55" fmla="*/ 2147483647 h 91"/>
                      <a:gd name="T56" fmla="*/ 2147483647 w 166"/>
                      <a:gd name="T57" fmla="*/ 2147483647 h 91"/>
                      <a:gd name="T58" fmla="*/ 2147483647 w 166"/>
                      <a:gd name="T59" fmla="*/ 2147483647 h 91"/>
                      <a:gd name="T60" fmla="*/ 2147483647 w 166"/>
                      <a:gd name="T61" fmla="*/ 2147483647 h 91"/>
                      <a:gd name="T62" fmla="*/ 2147483647 w 166"/>
                      <a:gd name="T63" fmla="*/ 2147483647 h 91"/>
                      <a:gd name="T64" fmla="*/ 2147483647 w 166"/>
                      <a:gd name="T65" fmla="*/ 2147483647 h 91"/>
                      <a:gd name="T66" fmla="*/ 0 w 166"/>
                      <a:gd name="T67" fmla="*/ 2147483647 h 91"/>
                      <a:gd name="T68" fmla="*/ 2147483647 w 166"/>
                      <a:gd name="T69" fmla="*/ 2147483647 h 91"/>
                      <a:gd name="T70" fmla="*/ 2147483647 w 166"/>
                      <a:gd name="T71" fmla="*/ 2147483647 h 91"/>
                      <a:gd name="T72" fmla="*/ 2147483647 w 166"/>
                      <a:gd name="T73" fmla="*/ 2147483647 h 91"/>
                      <a:gd name="T74" fmla="*/ 2147483647 w 166"/>
                      <a:gd name="T75" fmla="*/ 0 h 91"/>
                      <a:gd name="T76" fmla="*/ 2147483647 w 166"/>
                      <a:gd name="T77" fmla="*/ 2147483647 h 91"/>
                      <a:gd name="T78" fmla="*/ 2147483647 w 166"/>
                      <a:gd name="T79" fmla="*/ 2147483647 h 91"/>
                      <a:gd name="T80" fmla="*/ 2147483647 w 166"/>
                      <a:gd name="T81" fmla="*/ 2147483647 h 91"/>
                      <a:gd name="T82" fmla="*/ 2147483647 w 166"/>
                      <a:gd name="T83" fmla="*/ 2147483647 h 91"/>
                      <a:gd name="T84" fmla="*/ 2147483647 w 166"/>
                      <a:gd name="T85" fmla="*/ 2147483647 h 91"/>
                      <a:gd name="T86" fmla="*/ 2147483647 w 166"/>
                      <a:gd name="T87" fmla="*/ 2147483647 h 91"/>
                      <a:gd name="T88" fmla="*/ 2147483647 w 166"/>
                      <a:gd name="T89" fmla="*/ 2147483647 h 91"/>
                      <a:gd name="T90" fmla="*/ 2147483647 w 166"/>
                      <a:gd name="T91" fmla="*/ 2147483647 h 91"/>
                      <a:gd name="T92" fmla="*/ 2147483647 w 166"/>
                      <a:gd name="T93" fmla="*/ 2147483647 h 91"/>
                      <a:gd name="T94" fmla="*/ 2147483647 w 166"/>
                      <a:gd name="T95" fmla="*/ 2147483647 h 91"/>
                      <a:gd name="T96" fmla="*/ 2147483647 w 166"/>
                      <a:gd name="T97" fmla="*/ 2147483647 h 91"/>
                      <a:gd name="T98" fmla="*/ 2147483647 w 166"/>
                      <a:gd name="T99" fmla="*/ 2147483647 h 91"/>
                      <a:gd name="T100" fmla="*/ 2147483647 w 166"/>
                      <a:gd name="T101" fmla="*/ 2147483647 h 91"/>
                      <a:gd name="T102" fmla="*/ 2147483647 w 166"/>
                      <a:gd name="T103" fmla="*/ 2147483647 h 91"/>
                      <a:gd name="T104" fmla="*/ 2147483647 w 166"/>
                      <a:gd name="T105" fmla="*/ 2147483647 h 91"/>
                      <a:gd name="T106" fmla="*/ 2147483647 w 166"/>
                      <a:gd name="T107" fmla="*/ 2147483647 h 91"/>
                      <a:gd name="T108" fmla="*/ 2147483647 w 166"/>
                      <a:gd name="T109" fmla="*/ 2147483647 h 9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66"/>
                      <a:gd name="T166" fmla="*/ 0 h 91"/>
                      <a:gd name="T167" fmla="*/ 166 w 166"/>
                      <a:gd name="T168" fmla="*/ 91 h 91"/>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66" h="91">
                        <a:moveTo>
                          <a:pt x="115" y="2"/>
                        </a:moveTo>
                        <a:lnTo>
                          <a:pt x="118" y="4"/>
                        </a:lnTo>
                        <a:lnTo>
                          <a:pt x="118" y="6"/>
                        </a:lnTo>
                        <a:lnTo>
                          <a:pt x="126" y="10"/>
                        </a:lnTo>
                        <a:lnTo>
                          <a:pt x="126" y="22"/>
                        </a:lnTo>
                        <a:lnTo>
                          <a:pt x="129" y="30"/>
                        </a:lnTo>
                        <a:lnTo>
                          <a:pt x="135" y="36"/>
                        </a:lnTo>
                        <a:lnTo>
                          <a:pt x="133" y="45"/>
                        </a:lnTo>
                        <a:lnTo>
                          <a:pt x="145" y="52"/>
                        </a:lnTo>
                        <a:lnTo>
                          <a:pt x="148" y="51"/>
                        </a:lnTo>
                        <a:lnTo>
                          <a:pt x="153" y="52"/>
                        </a:lnTo>
                        <a:lnTo>
                          <a:pt x="154" y="58"/>
                        </a:lnTo>
                        <a:lnTo>
                          <a:pt x="166" y="65"/>
                        </a:lnTo>
                        <a:lnTo>
                          <a:pt x="166" y="68"/>
                        </a:lnTo>
                        <a:lnTo>
                          <a:pt x="165" y="69"/>
                        </a:lnTo>
                        <a:lnTo>
                          <a:pt x="161" y="69"/>
                        </a:lnTo>
                        <a:lnTo>
                          <a:pt x="158" y="70"/>
                        </a:lnTo>
                        <a:lnTo>
                          <a:pt x="154" y="69"/>
                        </a:lnTo>
                        <a:lnTo>
                          <a:pt x="151" y="72"/>
                        </a:lnTo>
                        <a:lnTo>
                          <a:pt x="145" y="70"/>
                        </a:lnTo>
                        <a:lnTo>
                          <a:pt x="143" y="72"/>
                        </a:lnTo>
                        <a:lnTo>
                          <a:pt x="145" y="77"/>
                        </a:lnTo>
                        <a:lnTo>
                          <a:pt x="151" y="75"/>
                        </a:lnTo>
                        <a:lnTo>
                          <a:pt x="154" y="76"/>
                        </a:lnTo>
                        <a:lnTo>
                          <a:pt x="156" y="82"/>
                        </a:lnTo>
                        <a:lnTo>
                          <a:pt x="150" y="83"/>
                        </a:lnTo>
                        <a:lnTo>
                          <a:pt x="142" y="86"/>
                        </a:lnTo>
                        <a:lnTo>
                          <a:pt x="134" y="85"/>
                        </a:lnTo>
                        <a:lnTo>
                          <a:pt x="129" y="86"/>
                        </a:lnTo>
                        <a:lnTo>
                          <a:pt x="126" y="82"/>
                        </a:lnTo>
                        <a:lnTo>
                          <a:pt x="118" y="80"/>
                        </a:lnTo>
                        <a:lnTo>
                          <a:pt x="116" y="76"/>
                        </a:lnTo>
                        <a:lnTo>
                          <a:pt x="112" y="76"/>
                        </a:lnTo>
                        <a:lnTo>
                          <a:pt x="111" y="81"/>
                        </a:lnTo>
                        <a:lnTo>
                          <a:pt x="105" y="84"/>
                        </a:lnTo>
                        <a:lnTo>
                          <a:pt x="94" y="84"/>
                        </a:lnTo>
                        <a:lnTo>
                          <a:pt x="84" y="89"/>
                        </a:lnTo>
                        <a:lnTo>
                          <a:pt x="78" y="89"/>
                        </a:lnTo>
                        <a:lnTo>
                          <a:pt x="54" y="91"/>
                        </a:lnTo>
                        <a:lnTo>
                          <a:pt x="48" y="86"/>
                        </a:lnTo>
                        <a:lnTo>
                          <a:pt x="48" y="80"/>
                        </a:lnTo>
                        <a:lnTo>
                          <a:pt x="45" y="77"/>
                        </a:lnTo>
                        <a:lnTo>
                          <a:pt x="32" y="77"/>
                        </a:lnTo>
                        <a:lnTo>
                          <a:pt x="23" y="76"/>
                        </a:lnTo>
                        <a:lnTo>
                          <a:pt x="12" y="69"/>
                        </a:lnTo>
                        <a:lnTo>
                          <a:pt x="12" y="65"/>
                        </a:lnTo>
                        <a:lnTo>
                          <a:pt x="21" y="62"/>
                        </a:lnTo>
                        <a:lnTo>
                          <a:pt x="42" y="60"/>
                        </a:lnTo>
                        <a:lnTo>
                          <a:pt x="53" y="61"/>
                        </a:lnTo>
                        <a:lnTo>
                          <a:pt x="64" y="60"/>
                        </a:lnTo>
                        <a:lnTo>
                          <a:pt x="65" y="58"/>
                        </a:lnTo>
                        <a:lnTo>
                          <a:pt x="55" y="54"/>
                        </a:lnTo>
                        <a:lnTo>
                          <a:pt x="51" y="54"/>
                        </a:lnTo>
                        <a:lnTo>
                          <a:pt x="42" y="51"/>
                        </a:lnTo>
                        <a:lnTo>
                          <a:pt x="29" y="55"/>
                        </a:lnTo>
                        <a:lnTo>
                          <a:pt x="20" y="55"/>
                        </a:lnTo>
                        <a:lnTo>
                          <a:pt x="10" y="52"/>
                        </a:lnTo>
                        <a:lnTo>
                          <a:pt x="5" y="45"/>
                        </a:lnTo>
                        <a:lnTo>
                          <a:pt x="13" y="42"/>
                        </a:lnTo>
                        <a:lnTo>
                          <a:pt x="24" y="42"/>
                        </a:lnTo>
                        <a:lnTo>
                          <a:pt x="29" y="37"/>
                        </a:lnTo>
                        <a:lnTo>
                          <a:pt x="25" y="36"/>
                        </a:lnTo>
                        <a:lnTo>
                          <a:pt x="12" y="37"/>
                        </a:lnTo>
                        <a:lnTo>
                          <a:pt x="9" y="39"/>
                        </a:lnTo>
                        <a:lnTo>
                          <a:pt x="7" y="38"/>
                        </a:lnTo>
                        <a:lnTo>
                          <a:pt x="7" y="35"/>
                        </a:lnTo>
                        <a:lnTo>
                          <a:pt x="1" y="34"/>
                        </a:lnTo>
                        <a:lnTo>
                          <a:pt x="0" y="27"/>
                        </a:lnTo>
                        <a:lnTo>
                          <a:pt x="7" y="24"/>
                        </a:lnTo>
                        <a:lnTo>
                          <a:pt x="7" y="21"/>
                        </a:lnTo>
                        <a:lnTo>
                          <a:pt x="1" y="19"/>
                        </a:lnTo>
                        <a:lnTo>
                          <a:pt x="5" y="13"/>
                        </a:lnTo>
                        <a:lnTo>
                          <a:pt x="12" y="11"/>
                        </a:lnTo>
                        <a:lnTo>
                          <a:pt x="16" y="10"/>
                        </a:lnTo>
                        <a:lnTo>
                          <a:pt x="29" y="3"/>
                        </a:lnTo>
                        <a:lnTo>
                          <a:pt x="36" y="0"/>
                        </a:lnTo>
                        <a:lnTo>
                          <a:pt x="42" y="2"/>
                        </a:lnTo>
                        <a:lnTo>
                          <a:pt x="44" y="6"/>
                        </a:lnTo>
                        <a:lnTo>
                          <a:pt x="39" y="11"/>
                        </a:lnTo>
                        <a:lnTo>
                          <a:pt x="40" y="15"/>
                        </a:lnTo>
                        <a:lnTo>
                          <a:pt x="44" y="12"/>
                        </a:lnTo>
                        <a:lnTo>
                          <a:pt x="47" y="14"/>
                        </a:lnTo>
                        <a:lnTo>
                          <a:pt x="50" y="12"/>
                        </a:lnTo>
                        <a:lnTo>
                          <a:pt x="50" y="9"/>
                        </a:lnTo>
                        <a:lnTo>
                          <a:pt x="53" y="7"/>
                        </a:lnTo>
                        <a:lnTo>
                          <a:pt x="68" y="12"/>
                        </a:lnTo>
                        <a:lnTo>
                          <a:pt x="69" y="17"/>
                        </a:lnTo>
                        <a:lnTo>
                          <a:pt x="64" y="20"/>
                        </a:lnTo>
                        <a:lnTo>
                          <a:pt x="64" y="21"/>
                        </a:lnTo>
                        <a:lnTo>
                          <a:pt x="70" y="21"/>
                        </a:lnTo>
                        <a:lnTo>
                          <a:pt x="72" y="18"/>
                        </a:lnTo>
                        <a:lnTo>
                          <a:pt x="75" y="16"/>
                        </a:lnTo>
                        <a:lnTo>
                          <a:pt x="80" y="18"/>
                        </a:lnTo>
                        <a:lnTo>
                          <a:pt x="81" y="16"/>
                        </a:lnTo>
                        <a:lnTo>
                          <a:pt x="79" y="11"/>
                        </a:lnTo>
                        <a:lnTo>
                          <a:pt x="78" y="8"/>
                        </a:lnTo>
                        <a:lnTo>
                          <a:pt x="84" y="8"/>
                        </a:lnTo>
                        <a:lnTo>
                          <a:pt x="92" y="15"/>
                        </a:lnTo>
                        <a:lnTo>
                          <a:pt x="94" y="22"/>
                        </a:lnTo>
                        <a:lnTo>
                          <a:pt x="96" y="32"/>
                        </a:lnTo>
                        <a:lnTo>
                          <a:pt x="100" y="34"/>
                        </a:lnTo>
                        <a:lnTo>
                          <a:pt x="107" y="27"/>
                        </a:lnTo>
                        <a:lnTo>
                          <a:pt x="103" y="24"/>
                        </a:lnTo>
                        <a:lnTo>
                          <a:pt x="101" y="16"/>
                        </a:lnTo>
                        <a:lnTo>
                          <a:pt x="102" y="12"/>
                        </a:lnTo>
                        <a:lnTo>
                          <a:pt x="100" y="6"/>
                        </a:lnTo>
                        <a:lnTo>
                          <a:pt x="100" y="1"/>
                        </a:lnTo>
                        <a:lnTo>
                          <a:pt x="103" y="1"/>
                        </a:lnTo>
                        <a:lnTo>
                          <a:pt x="106" y="3"/>
                        </a:lnTo>
                        <a:lnTo>
                          <a:pt x="110" y="3"/>
                        </a:lnTo>
                        <a:lnTo>
                          <a:pt x="115" y="2"/>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7" name="Freeform 90"/>
                  <p:cNvSpPr>
                    <a:spLocks/>
                  </p:cNvSpPr>
                  <p:nvPr/>
                </p:nvSpPr>
                <p:spPr bwMode="gray">
                  <a:xfrm>
                    <a:off x="1116" y="1725"/>
                    <a:ext cx="141" cy="57"/>
                  </a:xfrm>
                  <a:custGeom>
                    <a:avLst/>
                    <a:gdLst>
                      <a:gd name="T0" fmla="*/ 2147483647 w 114"/>
                      <a:gd name="T1" fmla="*/ 0 h 46"/>
                      <a:gd name="T2" fmla="*/ 2147483647 w 114"/>
                      <a:gd name="T3" fmla="*/ 2147483647 h 46"/>
                      <a:gd name="T4" fmla="*/ 2147483647 w 114"/>
                      <a:gd name="T5" fmla="*/ 2147483647 h 46"/>
                      <a:gd name="T6" fmla="*/ 2147483647 w 114"/>
                      <a:gd name="T7" fmla="*/ 2147483647 h 46"/>
                      <a:gd name="T8" fmla="*/ 2147483647 w 114"/>
                      <a:gd name="T9" fmla="*/ 2147483647 h 46"/>
                      <a:gd name="T10" fmla="*/ 2147483647 w 114"/>
                      <a:gd name="T11" fmla="*/ 2147483647 h 46"/>
                      <a:gd name="T12" fmla="*/ 2147483647 w 114"/>
                      <a:gd name="T13" fmla="*/ 2147483647 h 46"/>
                      <a:gd name="T14" fmla="*/ 2147483647 w 114"/>
                      <a:gd name="T15" fmla="*/ 2147483647 h 46"/>
                      <a:gd name="T16" fmla="*/ 2147483647 w 114"/>
                      <a:gd name="T17" fmla="*/ 2147483647 h 46"/>
                      <a:gd name="T18" fmla="*/ 2147483647 w 114"/>
                      <a:gd name="T19" fmla="*/ 2147483647 h 46"/>
                      <a:gd name="T20" fmla="*/ 2147483647 w 114"/>
                      <a:gd name="T21" fmla="*/ 2147483647 h 46"/>
                      <a:gd name="T22" fmla="*/ 2147483647 w 114"/>
                      <a:gd name="T23" fmla="*/ 2147483647 h 46"/>
                      <a:gd name="T24" fmla="*/ 2147483647 w 114"/>
                      <a:gd name="T25" fmla="*/ 2147483647 h 46"/>
                      <a:gd name="T26" fmla="*/ 2147483647 w 114"/>
                      <a:gd name="T27" fmla="*/ 2147483647 h 46"/>
                      <a:gd name="T28" fmla="*/ 2147483647 w 114"/>
                      <a:gd name="T29" fmla="*/ 2147483647 h 46"/>
                      <a:gd name="T30" fmla="*/ 2147483647 w 114"/>
                      <a:gd name="T31" fmla="*/ 2147483647 h 46"/>
                      <a:gd name="T32" fmla="*/ 2147483647 w 114"/>
                      <a:gd name="T33" fmla="*/ 2147483647 h 46"/>
                      <a:gd name="T34" fmla="*/ 2147483647 w 114"/>
                      <a:gd name="T35" fmla="*/ 2147483647 h 46"/>
                      <a:gd name="T36" fmla="*/ 2147483647 w 114"/>
                      <a:gd name="T37" fmla="*/ 2147483647 h 46"/>
                      <a:gd name="T38" fmla="*/ 2147483647 w 114"/>
                      <a:gd name="T39" fmla="*/ 2147483647 h 46"/>
                      <a:gd name="T40" fmla="*/ 2147483647 w 114"/>
                      <a:gd name="T41" fmla="*/ 2147483647 h 46"/>
                      <a:gd name="T42" fmla="*/ 2147483647 w 114"/>
                      <a:gd name="T43" fmla="*/ 2147483647 h 46"/>
                      <a:gd name="T44" fmla="*/ 2147483647 w 114"/>
                      <a:gd name="T45" fmla="*/ 2147483647 h 46"/>
                      <a:gd name="T46" fmla="*/ 2147483647 w 114"/>
                      <a:gd name="T47" fmla="*/ 2147483647 h 46"/>
                      <a:gd name="T48" fmla="*/ 2147483647 w 114"/>
                      <a:gd name="T49" fmla="*/ 2147483647 h 46"/>
                      <a:gd name="T50" fmla="*/ 0 w 114"/>
                      <a:gd name="T51" fmla="*/ 2147483647 h 46"/>
                      <a:gd name="T52" fmla="*/ 2147483647 w 114"/>
                      <a:gd name="T53" fmla="*/ 2147483647 h 46"/>
                      <a:gd name="T54" fmla="*/ 2147483647 w 114"/>
                      <a:gd name="T55" fmla="*/ 2147483647 h 46"/>
                      <a:gd name="T56" fmla="*/ 2147483647 w 114"/>
                      <a:gd name="T57" fmla="*/ 2147483647 h 46"/>
                      <a:gd name="T58" fmla="*/ 2147483647 w 114"/>
                      <a:gd name="T59" fmla="*/ 2147483647 h 46"/>
                      <a:gd name="T60" fmla="*/ 2147483647 w 114"/>
                      <a:gd name="T61" fmla="*/ 2147483647 h 46"/>
                      <a:gd name="T62" fmla="*/ 2147483647 w 114"/>
                      <a:gd name="T63" fmla="*/ 2147483647 h 46"/>
                      <a:gd name="T64" fmla="*/ 2147483647 w 114"/>
                      <a:gd name="T65" fmla="*/ 2147483647 h 46"/>
                      <a:gd name="T66" fmla="*/ 2147483647 w 114"/>
                      <a:gd name="T67" fmla="*/ 2147483647 h 46"/>
                      <a:gd name="T68" fmla="*/ 2147483647 w 114"/>
                      <a:gd name="T69" fmla="*/ 2147483647 h 46"/>
                      <a:gd name="T70" fmla="*/ 2147483647 w 114"/>
                      <a:gd name="T71" fmla="*/ 2147483647 h 46"/>
                      <a:gd name="T72" fmla="*/ 2147483647 w 114"/>
                      <a:gd name="T73" fmla="*/ 2147483647 h 46"/>
                      <a:gd name="T74" fmla="*/ 2147483647 w 114"/>
                      <a:gd name="T75" fmla="*/ 2147483647 h 46"/>
                      <a:gd name="T76" fmla="*/ 2147483647 w 114"/>
                      <a:gd name="T77" fmla="*/ 2147483647 h 46"/>
                      <a:gd name="T78" fmla="*/ 2147483647 w 114"/>
                      <a:gd name="T79" fmla="*/ 2147483647 h 46"/>
                      <a:gd name="T80" fmla="*/ 2147483647 w 114"/>
                      <a:gd name="T81" fmla="*/ 2147483647 h 46"/>
                      <a:gd name="T82" fmla="*/ 2147483647 w 114"/>
                      <a:gd name="T83" fmla="*/ 2147483647 h 46"/>
                      <a:gd name="T84" fmla="*/ 2147483647 w 114"/>
                      <a:gd name="T85" fmla="*/ 2147483647 h 46"/>
                      <a:gd name="T86" fmla="*/ 2147483647 w 114"/>
                      <a:gd name="T87" fmla="*/ 2147483647 h 4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14"/>
                      <a:gd name="T133" fmla="*/ 0 h 46"/>
                      <a:gd name="T134" fmla="*/ 114 w 114"/>
                      <a:gd name="T135" fmla="*/ 46 h 4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14" h="46">
                        <a:moveTo>
                          <a:pt x="76" y="2"/>
                        </a:moveTo>
                        <a:lnTo>
                          <a:pt x="79" y="0"/>
                        </a:lnTo>
                        <a:lnTo>
                          <a:pt x="85" y="0"/>
                        </a:lnTo>
                        <a:lnTo>
                          <a:pt x="85" y="6"/>
                        </a:lnTo>
                        <a:lnTo>
                          <a:pt x="89" y="8"/>
                        </a:lnTo>
                        <a:lnTo>
                          <a:pt x="88" y="13"/>
                        </a:lnTo>
                        <a:lnTo>
                          <a:pt x="92" y="13"/>
                        </a:lnTo>
                        <a:lnTo>
                          <a:pt x="94" y="18"/>
                        </a:lnTo>
                        <a:lnTo>
                          <a:pt x="96" y="17"/>
                        </a:lnTo>
                        <a:lnTo>
                          <a:pt x="100" y="17"/>
                        </a:lnTo>
                        <a:lnTo>
                          <a:pt x="100" y="20"/>
                        </a:lnTo>
                        <a:lnTo>
                          <a:pt x="103" y="20"/>
                        </a:lnTo>
                        <a:lnTo>
                          <a:pt x="102" y="15"/>
                        </a:lnTo>
                        <a:lnTo>
                          <a:pt x="106" y="15"/>
                        </a:lnTo>
                        <a:lnTo>
                          <a:pt x="114" y="18"/>
                        </a:lnTo>
                        <a:lnTo>
                          <a:pt x="113" y="23"/>
                        </a:lnTo>
                        <a:lnTo>
                          <a:pt x="109" y="31"/>
                        </a:lnTo>
                        <a:lnTo>
                          <a:pt x="97" y="34"/>
                        </a:lnTo>
                        <a:lnTo>
                          <a:pt x="94" y="32"/>
                        </a:lnTo>
                        <a:lnTo>
                          <a:pt x="91" y="34"/>
                        </a:lnTo>
                        <a:lnTo>
                          <a:pt x="86" y="34"/>
                        </a:lnTo>
                        <a:lnTo>
                          <a:pt x="86" y="32"/>
                        </a:lnTo>
                        <a:lnTo>
                          <a:pt x="81" y="31"/>
                        </a:lnTo>
                        <a:lnTo>
                          <a:pt x="79" y="34"/>
                        </a:lnTo>
                        <a:lnTo>
                          <a:pt x="65" y="39"/>
                        </a:lnTo>
                        <a:lnTo>
                          <a:pt x="62" y="43"/>
                        </a:lnTo>
                        <a:lnTo>
                          <a:pt x="47" y="46"/>
                        </a:lnTo>
                        <a:lnTo>
                          <a:pt x="40" y="46"/>
                        </a:lnTo>
                        <a:lnTo>
                          <a:pt x="32" y="39"/>
                        </a:lnTo>
                        <a:lnTo>
                          <a:pt x="41" y="38"/>
                        </a:lnTo>
                        <a:lnTo>
                          <a:pt x="44" y="35"/>
                        </a:lnTo>
                        <a:lnTo>
                          <a:pt x="48" y="35"/>
                        </a:lnTo>
                        <a:lnTo>
                          <a:pt x="58" y="34"/>
                        </a:lnTo>
                        <a:lnTo>
                          <a:pt x="61" y="30"/>
                        </a:lnTo>
                        <a:lnTo>
                          <a:pt x="61" y="29"/>
                        </a:lnTo>
                        <a:lnTo>
                          <a:pt x="54" y="30"/>
                        </a:lnTo>
                        <a:lnTo>
                          <a:pt x="50" y="31"/>
                        </a:lnTo>
                        <a:lnTo>
                          <a:pt x="45" y="30"/>
                        </a:lnTo>
                        <a:lnTo>
                          <a:pt x="40" y="32"/>
                        </a:lnTo>
                        <a:lnTo>
                          <a:pt x="35" y="31"/>
                        </a:lnTo>
                        <a:lnTo>
                          <a:pt x="35" y="28"/>
                        </a:lnTo>
                        <a:lnTo>
                          <a:pt x="40" y="27"/>
                        </a:lnTo>
                        <a:lnTo>
                          <a:pt x="37" y="26"/>
                        </a:lnTo>
                        <a:lnTo>
                          <a:pt x="28" y="28"/>
                        </a:lnTo>
                        <a:lnTo>
                          <a:pt x="32" y="31"/>
                        </a:lnTo>
                        <a:lnTo>
                          <a:pt x="26" y="33"/>
                        </a:lnTo>
                        <a:lnTo>
                          <a:pt x="22" y="31"/>
                        </a:lnTo>
                        <a:lnTo>
                          <a:pt x="20" y="33"/>
                        </a:lnTo>
                        <a:lnTo>
                          <a:pt x="15" y="32"/>
                        </a:lnTo>
                        <a:lnTo>
                          <a:pt x="12" y="28"/>
                        </a:lnTo>
                        <a:lnTo>
                          <a:pt x="5" y="29"/>
                        </a:lnTo>
                        <a:lnTo>
                          <a:pt x="0" y="27"/>
                        </a:lnTo>
                        <a:lnTo>
                          <a:pt x="3" y="24"/>
                        </a:lnTo>
                        <a:lnTo>
                          <a:pt x="15" y="23"/>
                        </a:lnTo>
                        <a:lnTo>
                          <a:pt x="22" y="21"/>
                        </a:lnTo>
                        <a:lnTo>
                          <a:pt x="20" y="20"/>
                        </a:lnTo>
                        <a:lnTo>
                          <a:pt x="11" y="21"/>
                        </a:lnTo>
                        <a:lnTo>
                          <a:pt x="7" y="19"/>
                        </a:lnTo>
                        <a:lnTo>
                          <a:pt x="12" y="17"/>
                        </a:lnTo>
                        <a:lnTo>
                          <a:pt x="18" y="17"/>
                        </a:lnTo>
                        <a:lnTo>
                          <a:pt x="23" y="16"/>
                        </a:lnTo>
                        <a:lnTo>
                          <a:pt x="20" y="15"/>
                        </a:lnTo>
                        <a:lnTo>
                          <a:pt x="12" y="15"/>
                        </a:lnTo>
                        <a:lnTo>
                          <a:pt x="11" y="13"/>
                        </a:lnTo>
                        <a:lnTo>
                          <a:pt x="14" y="10"/>
                        </a:lnTo>
                        <a:lnTo>
                          <a:pt x="19" y="10"/>
                        </a:lnTo>
                        <a:lnTo>
                          <a:pt x="25" y="11"/>
                        </a:lnTo>
                        <a:lnTo>
                          <a:pt x="25" y="10"/>
                        </a:lnTo>
                        <a:lnTo>
                          <a:pt x="20" y="7"/>
                        </a:lnTo>
                        <a:lnTo>
                          <a:pt x="24" y="6"/>
                        </a:lnTo>
                        <a:lnTo>
                          <a:pt x="32" y="7"/>
                        </a:lnTo>
                        <a:lnTo>
                          <a:pt x="34" y="10"/>
                        </a:lnTo>
                        <a:lnTo>
                          <a:pt x="46" y="10"/>
                        </a:lnTo>
                        <a:lnTo>
                          <a:pt x="57" y="18"/>
                        </a:lnTo>
                        <a:lnTo>
                          <a:pt x="59" y="21"/>
                        </a:lnTo>
                        <a:lnTo>
                          <a:pt x="69" y="22"/>
                        </a:lnTo>
                        <a:lnTo>
                          <a:pt x="77" y="25"/>
                        </a:lnTo>
                        <a:lnTo>
                          <a:pt x="82" y="23"/>
                        </a:lnTo>
                        <a:lnTo>
                          <a:pt x="81" y="19"/>
                        </a:lnTo>
                        <a:lnTo>
                          <a:pt x="73" y="19"/>
                        </a:lnTo>
                        <a:lnTo>
                          <a:pt x="71" y="17"/>
                        </a:lnTo>
                        <a:lnTo>
                          <a:pt x="79" y="14"/>
                        </a:lnTo>
                        <a:lnTo>
                          <a:pt x="77" y="11"/>
                        </a:lnTo>
                        <a:lnTo>
                          <a:pt x="68" y="10"/>
                        </a:lnTo>
                        <a:lnTo>
                          <a:pt x="67" y="8"/>
                        </a:lnTo>
                        <a:lnTo>
                          <a:pt x="69" y="7"/>
                        </a:lnTo>
                        <a:lnTo>
                          <a:pt x="76" y="6"/>
                        </a:lnTo>
                        <a:lnTo>
                          <a:pt x="76" y="2"/>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8" name="Freeform 91"/>
                  <p:cNvSpPr>
                    <a:spLocks/>
                  </p:cNvSpPr>
                  <p:nvPr/>
                </p:nvSpPr>
                <p:spPr bwMode="gray">
                  <a:xfrm>
                    <a:off x="1549" y="2225"/>
                    <a:ext cx="9" cy="15"/>
                  </a:xfrm>
                  <a:custGeom>
                    <a:avLst/>
                    <a:gdLst>
                      <a:gd name="T0" fmla="*/ 2147483647 w 7"/>
                      <a:gd name="T1" fmla="*/ 2147483647 h 12"/>
                      <a:gd name="T2" fmla="*/ 2147483647 w 7"/>
                      <a:gd name="T3" fmla="*/ 0 h 12"/>
                      <a:gd name="T4" fmla="*/ 2147483647 w 7"/>
                      <a:gd name="T5" fmla="*/ 2147483647 h 12"/>
                      <a:gd name="T6" fmla="*/ 2147483647 w 7"/>
                      <a:gd name="T7" fmla="*/ 2147483647 h 12"/>
                      <a:gd name="T8" fmla="*/ 2147483647 w 7"/>
                      <a:gd name="T9" fmla="*/ 2147483647 h 12"/>
                      <a:gd name="T10" fmla="*/ 0 w 7"/>
                      <a:gd name="T11" fmla="*/ 2147483647 h 12"/>
                      <a:gd name="T12" fmla="*/ 2147483647 w 7"/>
                      <a:gd name="T13" fmla="*/ 2147483647 h 12"/>
                      <a:gd name="T14" fmla="*/ 2147483647 w 7"/>
                      <a:gd name="T15" fmla="*/ 2147483647 h 12"/>
                      <a:gd name="T16" fmla="*/ 0 60000 65536"/>
                      <a:gd name="T17" fmla="*/ 0 60000 65536"/>
                      <a:gd name="T18" fmla="*/ 0 60000 65536"/>
                      <a:gd name="T19" fmla="*/ 0 60000 65536"/>
                      <a:gd name="T20" fmla="*/ 0 60000 65536"/>
                      <a:gd name="T21" fmla="*/ 0 60000 65536"/>
                      <a:gd name="T22" fmla="*/ 0 60000 65536"/>
                      <a:gd name="T23" fmla="*/ 0 60000 65536"/>
                      <a:gd name="T24" fmla="*/ 0 w 7"/>
                      <a:gd name="T25" fmla="*/ 0 h 12"/>
                      <a:gd name="T26" fmla="*/ 7 w 7"/>
                      <a:gd name="T27" fmla="*/ 12 h 1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 h="12">
                        <a:moveTo>
                          <a:pt x="4" y="1"/>
                        </a:moveTo>
                        <a:lnTo>
                          <a:pt x="7" y="0"/>
                        </a:lnTo>
                        <a:lnTo>
                          <a:pt x="7" y="3"/>
                        </a:lnTo>
                        <a:lnTo>
                          <a:pt x="5" y="9"/>
                        </a:lnTo>
                        <a:lnTo>
                          <a:pt x="2" y="12"/>
                        </a:lnTo>
                        <a:lnTo>
                          <a:pt x="0" y="9"/>
                        </a:lnTo>
                        <a:lnTo>
                          <a:pt x="3" y="6"/>
                        </a:lnTo>
                        <a:lnTo>
                          <a:pt x="4" y="1"/>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9" name="Freeform 92"/>
                  <p:cNvSpPr>
                    <a:spLocks/>
                  </p:cNvSpPr>
                  <p:nvPr/>
                </p:nvSpPr>
                <p:spPr bwMode="gray">
                  <a:xfrm>
                    <a:off x="1527" y="2297"/>
                    <a:ext cx="12" cy="9"/>
                  </a:xfrm>
                  <a:custGeom>
                    <a:avLst/>
                    <a:gdLst>
                      <a:gd name="T0" fmla="*/ 0 w 10"/>
                      <a:gd name="T1" fmla="*/ 2147483647 h 8"/>
                      <a:gd name="T2" fmla="*/ 2147483647 w 10"/>
                      <a:gd name="T3" fmla="*/ 0 h 8"/>
                      <a:gd name="T4" fmla="*/ 2147483647 w 10"/>
                      <a:gd name="T5" fmla="*/ 0 h 8"/>
                      <a:gd name="T6" fmla="*/ 2147483647 w 10"/>
                      <a:gd name="T7" fmla="*/ 2147483647 h 8"/>
                      <a:gd name="T8" fmla="*/ 2147483647 w 10"/>
                      <a:gd name="T9" fmla="*/ 2147483647 h 8"/>
                      <a:gd name="T10" fmla="*/ 2147483647 w 10"/>
                      <a:gd name="T11" fmla="*/ 2147483647 h 8"/>
                      <a:gd name="T12" fmla="*/ 2147483647 w 10"/>
                      <a:gd name="T13" fmla="*/ 2147483647 h 8"/>
                      <a:gd name="T14" fmla="*/ 0 w 10"/>
                      <a:gd name="T15" fmla="*/ 2147483647 h 8"/>
                      <a:gd name="T16" fmla="*/ 0 w 10"/>
                      <a:gd name="T17" fmla="*/ 2147483647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
                      <a:gd name="T28" fmla="*/ 0 h 8"/>
                      <a:gd name="T29" fmla="*/ 10 w 10"/>
                      <a:gd name="T30" fmla="*/ 8 h 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 h="8">
                        <a:moveTo>
                          <a:pt x="0" y="2"/>
                        </a:moveTo>
                        <a:lnTo>
                          <a:pt x="3" y="0"/>
                        </a:lnTo>
                        <a:lnTo>
                          <a:pt x="7" y="0"/>
                        </a:lnTo>
                        <a:lnTo>
                          <a:pt x="10" y="4"/>
                        </a:lnTo>
                        <a:lnTo>
                          <a:pt x="10" y="8"/>
                        </a:lnTo>
                        <a:lnTo>
                          <a:pt x="6" y="8"/>
                        </a:lnTo>
                        <a:lnTo>
                          <a:pt x="4" y="5"/>
                        </a:lnTo>
                        <a:lnTo>
                          <a:pt x="0" y="4"/>
                        </a:lnTo>
                        <a:lnTo>
                          <a:pt x="0" y="2"/>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10" name="Freeform 93"/>
                  <p:cNvSpPr>
                    <a:spLocks/>
                  </p:cNvSpPr>
                  <p:nvPr/>
                </p:nvSpPr>
                <p:spPr bwMode="gray">
                  <a:xfrm>
                    <a:off x="1369" y="1701"/>
                    <a:ext cx="32" cy="5"/>
                  </a:xfrm>
                  <a:custGeom>
                    <a:avLst/>
                    <a:gdLst>
                      <a:gd name="T0" fmla="*/ 0 w 26"/>
                      <a:gd name="T1" fmla="*/ 2147483647 h 5"/>
                      <a:gd name="T2" fmla="*/ 2147483647 w 26"/>
                      <a:gd name="T3" fmla="*/ 0 h 5"/>
                      <a:gd name="T4" fmla="*/ 2147483647 w 26"/>
                      <a:gd name="T5" fmla="*/ 2147483647 h 5"/>
                      <a:gd name="T6" fmla="*/ 2147483647 w 26"/>
                      <a:gd name="T7" fmla="*/ 0 h 5"/>
                      <a:gd name="T8" fmla="*/ 2147483647 w 26"/>
                      <a:gd name="T9" fmla="*/ 0 h 5"/>
                      <a:gd name="T10" fmla="*/ 2147483647 w 26"/>
                      <a:gd name="T11" fmla="*/ 2147483647 h 5"/>
                      <a:gd name="T12" fmla="*/ 2147483647 w 26"/>
                      <a:gd name="T13" fmla="*/ 2147483647 h 5"/>
                      <a:gd name="T14" fmla="*/ 0 w 26"/>
                      <a:gd name="T15" fmla="*/ 2147483647 h 5"/>
                      <a:gd name="T16" fmla="*/ 0 w 26"/>
                      <a:gd name="T17" fmla="*/ 2147483647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6"/>
                      <a:gd name="T28" fmla="*/ 0 h 5"/>
                      <a:gd name="T29" fmla="*/ 26 w 26"/>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6" h="5">
                        <a:moveTo>
                          <a:pt x="0" y="1"/>
                        </a:moveTo>
                        <a:lnTo>
                          <a:pt x="4" y="0"/>
                        </a:lnTo>
                        <a:lnTo>
                          <a:pt x="14" y="1"/>
                        </a:lnTo>
                        <a:lnTo>
                          <a:pt x="21" y="0"/>
                        </a:lnTo>
                        <a:lnTo>
                          <a:pt x="26" y="0"/>
                        </a:lnTo>
                        <a:lnTo>
                          <a:pt x="21" y="5"/>
                        </a:lnTo>
                        <a:lnTo>
                          <a:pt x="4" y="4"/>
                        </a:lnTo>
                        <a:lnTo>
                          <a:pt x="0" y="4"/>
                        </a:lnTo>
                        <a:lnTo>
                          <a:pt x="0" y="1"/>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11" name="Freeform 94"/>
                  <p:cNvSpPr>
                    <a:spLocks/>
                  </p:cNvSpPr>
                  <p:nvPr/>
                </p:nvSpPr>
                <p:spPr bwMode="gray">
                  <a:xfrm>
                    <a:off x="1559" y="1897"/>
                    <a:ext cx="14" cy="5"/>
                  </a:xfrm>
                  <a:custGeom>
                    <a:avLst/>
                    <a:gdLst>
                      <a:gd name="T0" fmla="*/ 2147483647 w 11"/>
                      <a:gd name="T1" fmla="*/ 0 h 4"/>
                      <a:gd name="T2" fmla="*/ 2147483647 w 11"/>
                      <a:gd name="T3" fmla="*/ 2147483647 h 4"/>
                      <a:gd name="T4" fmla="*/ 2147483647 w 11"/>
                      <a:gd name="T5" fmla="*/ 2147483647 h 4"/>
                      <a:gd name="T6" fmla="*/ 0 w 11"/>
                      <a:gd name="T7" fmla="*/ 2147483647 h 4"/>
                      <a:gd name="T8" fmla="*/ 0 w 11"/>
                      <a:gd name="T9" fmla="*/ 2147483647 h 4"/>
                      <a:gd name="T10" fmla="*/ 2147483647 w 11"/>
                      <a:gd name="T11" fmla="*/ 0 h 4"/>
                      <a:gd name="T12" fmla="*/ 0 60000 65536"/>
                      <a:gd name="T13" fmla="*/ 0 60000 65536"/>
                      <a:gd name="T14" fmla="*/ 0 60000 65536"/>
                      <a:gd name="T15" fmla="*/ 0 60000 65536"/>
                      <a:gd name="T16" fmla="*/ 0 60000 65536"/>
                      <a:gd name="T17" fmla="*/ 0 60000 65536"/>
                      <a:gd name="T18" fmla="*/ 0 w 11"/>
                      <a:gd name="T19" fmla="*/ 0 h 4"/>
                      <a:gd name="T20" fmla="*/ 11 w 11"/>
                      <a:gd name="T21" fmla="*/ 4 h 4"/>
                    </a:gdLst>
                    <a:ahLst/>
                    <a:cxnLst>
                      <a:cxn ang="T12">
                        <a:pos x="T0" y="T1"/>
                      </a:cxn>
                      <a:cxn ang="T13">
                        <a:pos x="T2" y="T3"/>
                      </a:cxn>
                      <a:cxn ang="T14">
                        <a:pos x="T4" y="T5"/>
                      </a:cxn>
                      <a:cxn ang="T15">
                        <a:pos x="T6" y="T7"/>
                      </a:cxn>
                      <a:cxn ang="T16">
                        <a:pos x="T8" y="T9"/>
                      </a:cxn>
                      <a:cxn ang="T17">
                        <a:pos x="T10" y="T11"/>
                      </a:cxn>
                    </a:cxnLst>
                    <a:rect l="T18" t="T19" r="T20" b="T21"/>
                    <a:pathLst>
                      <a:path w="11" h="4">
                        <a:moveTo>
                          <a:pt x="8" y="0"/>
                        </a:moveTo>
                        <a:lnTo>
                          <a:pt x="11" y="1"/>
                        </a:lnTo>
                        <a:lnTo>
                          <a:pt x="3" y="4"/>
                        </a:lnTo>
                        <a:lnTo>
                          <a:pt x="0" y="4"/>
                        </a:lnTo>
                        <a:lnTo>
                          <a:pt x="0" y="3"/>
                        </a:lnTo>
                        <a:lnTo>
                          <a:pt x="8" y="0"/>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12" name="Freeform 95"/>
                  <p:cNvSpPr>
                    <a:spLocks/>
                  </p:cNvSpPr>
                  <p:nvPr/>
                </p:nvSpPr>
                <p:spPr bwMode="gray">
                  <a:xfrm>
                    <a:off x="1543" y="1897"/>
                    <a:ext cx="11" cy="5"/>
                  </a:xfrm>
                  <a:custGeom>
                    <a:avLst/>
                    <a:gdLst>
                      <a:gd name="T0" fmla="*/ 2147483647 w 9"/>
                      <a:gd name="T1" fmla="*/ 0 h 4"/>
                      <a:gd name="T2" fmla="*/ 2147483647 w 9"/>
                      <a:gd name="T3" fmla="*/ 2147483647 h 4"/>
                      <a:gd name="T4" fmla="*/ 2147483647 w 9"/>
                      <a:gd name="T5" fmla="*/ 2147483647 h 4"/>
                      <a:gd name="T6" fmla="*/ 0 w 9"/>
                      <a:gd name="T7" fmla="*/ 2147483647 h 4"/>
                      <a:gd name="T8" fmla="*/ 2147483647 w 9"/>
                      <a:gd name="T9" fmla="*/ 2147483647 h 4"/>
                      <a:gd name="T10" fmla="*/ 2147483647 w 9"/>
                      <a:gd name="T11" fmla="*/ 0 h 4"/>
                      <a:gd name="T12" fmla="*/ 0 60000 65536"/>
                      <a:gd name="T13" fmla="*/ 0 60000 65536"/>
                      <a:gd name="T14" fmla="*/ 0 60000 65536"/>
                      <a:gd name="T15" fmla="*/ 0 60000 65536"/>
                      <a:gd name="T16" fmla="*/ 0 60000 65536"/>
                      <a:gd name="T17" fmla="*/ 0 60000 65536"/>
                      <a:gd name="T18" fmla="*/ 0 w 9"/>
                      <a:gd name="T19" fmla="*/ 0 h 4"/>
                      <a:gd name="T20" fmla="*/ 9 w 9"/>
                      <a:gd name="T21" fmla="*/ 4 h 4"/>
                    </a:gdLst>
                    <a:ahLst/>
                    <a:cxnLst>
                      <a:cxn ang="T12">
                        <a:pos x="T0" y="T1"/>
                      </a:cxn>
                      <a:cxn ang="T13">
                        <a:pos x="T2" y="T3"/>
                      </a:cxn>
                      <a:cxn ang="T14">
                        <a:pos x="T4" y="T5"/>
                      </a:cxn>
                      <a:cxn ang="T15">
                        <a:pos x="T6" y="T7"/>
                      </a:cxn>
                      <a:cxn ang="T16">
                        <a:pos x="T8" y="T9"/>
                      </a:cxn>
                      <a:cxn ang="T17">
                        <a:pos x="T10" y="T11"/>
                      </a:cxn>
                    </a:cxnLst>
                    <a:rect l="T18" t="T19" r="T20" b="T21"/>
                    <a:pathLst>
                      <a:path w="9" h="4">
                        <a:moveTo>
                          <a:pt x="9" y="0"/>
                        </a:moveTo>
                        <a:lnTo>
                          <a:pt x="9" y="2"/>
                        </a:lnTo>
                        <a:lnTo>
                          <a:pt x="3" y="4"/>
                        </a:lnTo>
                        <a:lnTo>
                          <a:pt x="0" y="3"/>
                        </a:lnTo>
                        <a:lnTo>
                          <a:pt x="2" y="1"/>
                        </a:lnTo>
                        <a:lnTo>
                          <a:pt x="9" y="0"/>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13" name="Freeform 96"/>
                  <p:cNvSpPr>
                    <a:spLocks/>
                  </p:cNvSpPr>
                  <p:nvPr/>
                </p:nvSpPr>
                <p:spPr bwMode="gray">
                  <a:xfrm>
                    <a:off x="1576" y="1903"/>
                    <a:ext cx="6" cy="6"/>
                  </a:xfrm>
                  <a:custGeom>
                    <a:avLst/>
                    <a:gdLst>
                      <a:gd name="T0" fmla="*/ 2147483647 w 5"/>
                      <a:gd name="T1" fmla="*/ 2147483647 h 5"/>
                      <a:gd name="T2" fmla="*/ 0 w 5"/>
                      <a:gd name="T3" fmla="*/ 2147483647 h 5"/>
                      <a:gd name="T4" fmla="*/ 2147483647 w 5"/>
                      <a:gd name="T5" fmla="*/ 0 h 5"/>
                      <a:gd name="T6" fmla="*/ 2147483647 w 5"/>
                      <a:gd name="T7" fmla="*/ 2147483647 h 5"/>
                      <a:gd name="T8" fmla="*/ 2147483647 w 5"/>
                      <a:gd name="T9" fmla="*/ 2147483647 h 5"/>
                      <a:gd name="T10" fmla="*/ 2147483647 w 5"/>
                      <a:gd name="T11" fmla="*/ 2147483647 h 5"/>
                      <a:gd name="T12" fmla="*/ 0 60000 65536"/>
                      <a:gd name="T13" fmla="*/ 0 60000 65536"/>
                      <a:gd name="T14" fmla="*/ 0 60000 65536"/>
                      <a:gd name="T15" fmla="*/ 0 60000 65536"/>
                      <a:gd name="T16" fmla="*/ 0 60000 65536"/>
                      <a:gd name="T17" fmla="*/ 0 60000 65536"/>
                      <a:gd name="T18" fmla="*/ 0 w 5"/>
                      <a:gd name="T19" fmla="*/ 0 h 5"/>
                      <a:gd name="T20" fmla="*/ 5 w 5"/>
                      <a:gd name="T21" fmla="*/ 5 h 5"/>
                    </a:gdLst>
                    <a:ahLst/>
                    <a:cxnLst>
                      <a:cxn ang="T12">
                        <a:pos x="T0" y="T1"/>
                      </a:cxn>
                      <a:cxn ang="T13">
                        <a:pos x="T2" y="T3"/>
                      </a:cxn>
                      <a:cxn ang="T14">
                        <a:pos x="T4" y="T5"/>
                      </a:cxn>
                      <a:cxn ang="T15">
                        <a:pos x="T6" y="T7"/>
                      </a:cxn>
                      <a:cxn ang="T16">
                        <a:pos x="T8" y="T9"/>
                      </a:cxn>
                      <a:cxn ang="T17">
                        <a:pos x="T10" y="T11"/>
                      </a:cxn>
                    </a:cxnLst>
                    <a:rect l="T18" t="T19" r="T20" b="T21"/>
                    <a:pathLst>
                      <a:path w="5" h="5">
                        <a:moveTo>
                          <a:pt x="1" y="5"/>
                        </a:moveTo>
                        <a:lnTo>
                          <a:pt x="0" y="2"/>
                        </a:lnTo>
                        <a:lnTo>
                          <a:pt x="1" y="0"/>
                        </a:lnTo>
                        <a:lnTo>
                          <a:pt x="3" y="1"/>
                        </a:lnTo>
                        <a:lnTo>
                          <a:pt x="5" y="2"/>
                        </a:lnTo>
                        <a:lnTo>
                          <a:pt x="1" y="5"/>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14" name="Freeform 97"/>
                  <p:cNvSpPr>
                    <a:spLocks/>
                  </p:cNvSpPr>
                  <p:nvPr/>
                </p:nvSpPr>
                <p:spPr bwMode="gray">
                  <a:xfrm>
                    <a:off x="1549" y="1905"/>
                    <a:ext cx="17" cy="11"/>
                  </a:xfrm>
                  <a:custGeom>
                    <a:avLst/>
                    <a:gdLst>
                      <a:gd name="T0" fmla="*/ 2147483647 w 14"/>
                      <a:gd name="T1" fmla="*/ 2147483647 h 8"/>
                      <a:gd name="T2" fmla="*/ 2147483647 w 14"/>
                      <a:gd name="T3" fmla="*/ 0 h 8"/>
                      <a:gd name="T4" fmla="*/ 2147483647 w 14"/>
                      <a:gd name="T5" fmla="*/ 0 h 8"/>
                      <a:gd name="T6" fmla="*/ 2147483647 w 14"/>
                      <a:gd name="T7" fmla="*/ 2147483647 h 8"/>
                      <a:gd name="T8" fmla="*/ 2147483647 w 14"/>
                      <a:gd name="T9" fmla="*/ 2147483647 h 8"/>
                      <a:gd name="T10" fmla="*/ 0 w 14"/>
                      <a:gd name="T11" fmla="*/ 2147483647 h 8"/>
                      <a:gd name="T12" fmla="*/ 0 w 14"/>
                      <a:gd name="T13" fmla="*/ 2147483647 h 8"/>
                      <a:gd name="T14" fmla="*/ 2147483647 w 14"/>
                      <a:gd name="T15" fmla="*/ 2147483647 h 8"/>
                      <a:gd name="T16" fmla="*/ 2147483647 w 14"/>
                      <a:gd name="T17" fmla="*/ 2147483647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
                      <a:gd name="T28" fmla="*/ 0 h 8"/>
                      <a:gd name="T29" fmla="*/ 14 w 14"/>
                      <a:gd name="T30" fmla="*/ 8 h 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 h="8">
                        <a:moveTo>
                          <a:pt x="6" y="1"/>
                        </a:moveTo>
                        <a:lnTo>
                          <a:pt x="10" y="0"/>
                        </a:lnTo>
                        <a:lnTo>
                          <a:pt x="13" y="0"/>
                        </a:lnTo>
                        <a:lnTo>
                          <a:pt x="14" y="4"/>
                        </a:lnTo>
                        <a:lnTo>
                          <a:pt x="7" y="8"/>
                        </a:lnTo>
                        <a:lnTo>
                          <a:pt x="0" y="8"/>
                        </a:lnTo>
                        <a:lnTo>
                          <a:pt x="0" y="6"/>
                        </a:lnTo>
                        <a:lnTo>
                          <a:pt x="6" y="4"/>
                        </a:lnTo>
                        <a:lnTo>
                          <a:pt x="6" y="1"/>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15" name="Freeform 98"/>
                  <p:cNvSpPr>
                    <a:spLocks/>
                  </p:cNvSpPr>
                  <p:nvPr/>
                </p:nvSpPr>
                <p:spPr bwMode="gray">
                  <a:xfrm>
                    <a:off x="1558" y="1920"/>
                    <a:ext cx="3" cy="5"/>
                  </a:xfrm>
                  <a:custGeom>
                    <a:avLst/>
                    <a:gdLst>
                      <a:gd name="T0" fmla="*/ 0 w 3"/>
                      <a:gd name="T1" fmla="*/ 2147483647 h 4"/>
                      <a:gd name="T2" fmla="*/ 0 w 3"/>
                      <a:gd name="T3" fmla="*/ 0 h 4"/>
                      <a:gd name="T4" fmla="*/ 2147483647 w 3"/>
                      <a:gd name="T5" fmla="*/ 0 h 4"/>
                      <a:gd name="T6" fmla="*/ 2147483647 w 3"/>
                      <a:gd name="T7" fmla="*/ 2147483647 h 4"/>
                      <a:gd name="T8" fmla="*/ 0 w 3"/>
                      <a:gd name="T9" fmla="*/ 2147483647 h 4"/>
                      <a:gd name="T10" fmla="*/ 0 60000 65536"/>
                      <a:gd name="T11" fmla="*/ 0 60000 65536"/>
                      <a:gd name="T12" fmla="*/ 0 60000 65536"/>
                      <a:gd name="T13" fmla="*/ 0 60000 65536"/>
                      <a:gd name="T14" fmla="*/ 0 60000 65536"/>
                      <a:gd name="T15" fmla="*/ 0 w 3"/>
                      <a:gd name="T16" fmla="*/ 0 h 4"/>
                      <a:gd name="T17" fmla="*/ 3 w 3"/>
                      <a:gd name="T18" fmla="*/ 4 h 4"/>
                    </a:gdLst>
                    <a:ahLst/>
                    <a:cxnLst>
                      <a:cxn ang="T10">
                        <a:pos x="T0" y="T1"/>
                      </a:cxn>
                      <a:cxn ang="T11">
                        <a:pos x="T2" y="T3"/>
                      </a:cxn>
                      <a:cxn ang="T12">
                        <a:pos x="T4" y="T5"/>
                      </a:cxn>
                      <a:cxn ang="T13">
                        <a:pos x="T6" y="T7"/>
                      </a:cxn>
                      <a:cxn ang="T14">
                        <a:pos x="T8" y="T9"/>
                      </a:cxn>
                    </a:cxnLst>
                    <a:rect l="T15" t="T16" r="T17" b="T18"/>
                    <a:pathLst>
                      <a:path w="3" h="4">
                        <a:moveTo>
                          <a:pt x="0" y="3"/>
                        </a:moveTo>
                        <a:lnTo>
                          <a:pt x="0" y="0"/>
                        </a:lnTo>
                        <a:lnTo>
                          <a:pt x="3" y="0"/>
                        </a:lnTo>
                        <a:lnTo>
                          <a:pt x="3" y="4"/>
                        </a:lnTo>
                        <a:lnTo>
                          <a:pt x="0" y="3"/>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16" name="Freeform 99"/>
                  <p:cNvSpPr>
                    <a:spLocks/>
                  </p:cNvSpPr>
                  <p:nvPr/>
                </p:nvSpPr>
                <p:spPr bwMode="gray">
                  <a:xfrm>
                    <a:off x="1469" y="1932"/>
                    <a:ext cx="7" cy="4"/>
                  </a:xfrm>
                  <a:custGeom>
                    <a:avLst/>
                    <a:gdLst>
                      <a:gd name="T0" fmla="*/ 2147483647 w 5"/>
                      <a:gd name="T1" fmla="*/ 0 h 4"/>
                      <a:gd name="T2" fmla="*/ 2147483647 w 5"/>
                      <a:gd name="T3" fmla="*/ 2147483647 h 4"/>
                      <a:gd name="T4" fmla="*/ 2147483647 w 5"/>
                      <a:gd name="T5" fmla="*/ 2147483647 h 4"/>
                      <a:gd name="T6" fmla="*/ 0 w 5"/>
                      <a:gd name="T7" fmla="*/ 2147483647 h 4"/>
                      <a:gd name="T8" fmla="*/ 0 w 5"/>
                      <a:gd name="T9" fmla="*/ 2147483647 h 4"/>
                      <a:gd name="T10" fmla="*/ 2147483647 w 5"/>
                      <a:gd name="T11" fmla="*/ 0 h 4"/>
                      <a:gd name="T12" fmla="*/ 0 60000 65536"/>
                      <a:gd name="T13" fmla="*/ 0 60000 65536"/>
                      <a:gd name="T14" fmla="*/ 0 60000 65536"/>
                      <a:gd name="T15" fmla="*/ 0 60000 65536"/>
                      <a:gd name="T16" fmla="*/ 0 60000 65536"/>
                      <a:gd name="T17" fmla="*/ 0 60000 65536"/>
                      <a:gd name="T18" fmla="*/ 0 w 5"/>
                      <a:gd name="T19" fmla="*/ 0 h 4"/>
                      <a:gd name="T20" fmla="*/ 5 w 5"/>
                      <a:gd name="T21" fmla="*/ 4 h 4"/>
                    </a:gdLst>
                    <a:ahLst/>
                    <a:cxnLst>
                      <a:cxn ang="T12">
                        <a:pos x="T0" y="T1"/>
                      </a:cxn>
                      <a:cxn ang="T13">
                        <a:pos x="T2" y="T3"/>
                      </a:cxn>
                      <a:cxn ang="T14">
                        <a:pos x="T4" y="T5"/>
                      </a:cxn>
                      <a:cxn ang="T15">
                        <a:pos x="T6" y="T7"/>
                      </a:cxn>
                      <a:cxn ang="T16">
                        <a:pos x="T8" y="T9"/>
                      </a:cxn>
                      <a:cxn ang="T17">
                        <a:pos x="T10" y="T11"/>
                      </a:cxn>
                    </a:cxnLst>
                    <a:rect l="T18" t="T19" r="T20" b="T21"/>
                    <a:pathLst>
                      <a:path w="5" h="4">
                        <a:moveTo>
                          <a:pt x="4" y="0"/>
                        </a:moveTo>
                        <a:lnTo>
                          <a:pt x="5" y="2"/>
                        </a:lnTo>
                        <a:lnTo>
                          <a:pt x="2" y="4"/>
                        </a:lnTo>
                        <a:lnTo>
                          <a:pt x="0" y="3"/>
                        </a:lnTo>
                        <a:lnTo>
                          <a:pt x="0" y="1"/>
                        </a:lnTo>
                        <a:lnTo>
                          <a:pt x="4" y="0"/>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17" name="Freeform 100"/>
                  <p:cNvSpPr>
                    <a:spLocks/>
                  </p:cNvSpPr>
                  <p:nvPr/>
                </p:nvSpPr>
                <p:spPr bwMode="gray">
                  <a:xfrm>
                    <a:off x="1498" y="1976"/>
                    <a:ext cx="9" cy="8"/>
                  </a:xfrm>
                  <a:custGeom>
                    <a:avLst/>
                    <a:gdLst>
                      <a:gd name="T0" fmla="*/ 2147483647 w 7"/>
                      <a:gd name="T1" fmla="*/ 0 h 7"/>
                      <a:gd name="T2" fmla="*/ 2147483647 w 7"/>
                      <a:gd name="T3" fmla="*/ 2147483647 h 7"/>
                      <a:gd name="T4" fmla="*/ 2147483647 w 7"/>
                      <a:gd name="T5" fmla="*/ 2147483647 h 7"/>
                      <a:gd name="T6" fmla="*/ 2147483647 w 7"/>
                      <a:gd name="T7" fmla="*/ 2147483647 h 7"/>
                      <a:gd name="T8" fmla="*/ 2147483647 w 7"/>
                      <a:gd name="T9" fmla="*/ 2147483647 h 7"/>
                      <a:gd name="T10" fmla="*/ 0 w 7"/>
                      <a:gd name="T11" fmla="*/ 2147483647 h 7"/>
                      <a:gd name="T12" fmla="*/ 2147483647 w 7"/>
                      <a:gd name="T13" fmla="*/ 0 h 7"/>
                      <a:gd name="T14" fmla="*/ 0 60000 65536"/>
                      <a:gd name="T15" fmla="*/ 0 60000 65536"/>
                      <a:gd name="T16" fmla="*/ 0 60000 65536"/>
                      <a:gd name="T17" fmla="*/ 0 60000 65536"/>
                      <a:gd name="T18" fmla="*/ 0 60000 65536"/>
                      <a:gd name="T19" fmla="*/ 0 60000 65536"/>
                      <a:gd name="T20" fmla="*/ 0 60000 65536"/>
                      <a:gd name="T21" fmla="*/ 0 w 7"/>
                      <a:gd name="T22" fmla="*/ 0 h 7"/>
                      <a:gd name="T23" fmla="*/ 7 w 7"/>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7">
                        <a:moveTo>
                          <a:pt x="1" y="0"/>
                        </a:moveTo>
                        <a:lnTo>
                          <a:pt x="4" y="3"/>
                        </a:lnTo>
                        <a:lnTo>
                          <a:pt x="7" y="4"/>
                        </a:lnTo>
                        <a:lnTo>
                          <a:pt x="7" y="7"/>
                        </a:lnTo>
                        <a:lnTo>
                          <a:pt x="4" y="7"/>
                        </a:lnTo>
                        <a:lnTo>
                          <a:pt x="0" y="2"/>
                        </a:lnTo>
                        <a:lnTo>
                          <a:pt x="1" y="0"/>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18" name="Freeform 101"/>
                  <p:cNvSpPr>
                    <a:spLocks/>
                  </p:cNvSpPr>
                  <p:nvPr/>
                </p:nvSpPr>
                <p:spPr bwMode="gray">
                  <a:xfrm>
                    <a:off x="1492" y="1977"/>
                    <a:ext cx="5" cy="12"/>
                  </a:xfrm>
                  <a:custGeom>
                    <a:avLst/>
                    <a:gdLst>
                      <a:gd name="T0" fmla="*/ 0 w 5"/>
                      <a:gd name="T1" fmla="*/ 2147483647 h 10"/>
                      <a:gd name="T2" fmla="*/ 2147483647 w 5"/>
                      <a:gd name="T3" fmla="*/ 0 h 10"/>
                      <a:gd name="T4" fmla="*/ 2147483647 w 5"/>
                      <a:gd name="T5" fmla="*/ 2147483647 h 10"/>
                      <a:gd name="T6" fmla="*/ 2147483647 w 5"/>
                      <a:gd name="T7" fmla="*/ 2147483647 h 10"/>
                      <a:gd name="T8" fmla="*/ 2147483647 w 5"/>
                      <a:gd name="T9" fmla="*/ 2147483647 h 10"/>
                      <a:gd name="T10" fmla="*/ 0 w 5"/>
                      <a:gd name="T11" fmla="*/ 2147483647 h 10"/>
                      <a:gd name="T12" fmla="*/ 0 60000 65536"/>
                      <a:gd name="T13" fmla="*/ 0 60000 65536"/>
                      <a:gd name="T14" fmla="*/ 0 60000 65536"/>
                      <a:gd name="T15" fmla="*/ 0 60000 65536"/>
                      <a:gd name="T16" fmla="*/ 0 60000 65536"/>
                      <a:gd name="T17" fmla="*/ 0 60000 65536"/>
                      <a:gd name="T18" fmla="*/ 0 w 5"/>
                      <a:gd name="T19" fmla="*/ 0 h 10"/>
                      <a:gd name="T20" fmla="*/ 5 w 5"/>
                      <a:gd name="T21" fmla="*/ 10 h 10"/>
                    </a:gdLst>
                    <a:ahLst/>
                    <a:cxnLst>
                      <a:cxn ang="T12">
                        <a:pos x="T0" y="T1"/>
                      </a:cxn>
                      <a:cxn ang="T13">
                        <a:pos x="T2" y="T3"/>
                      </a:cxn>
                      <a:cxn ang="T14">
                        <a:pos x="T4" y="T5"/>
                      </a:cxn>
                      <a:cxn ang="T15">
                        <a:pos x="T6" y="T7"/>
                      </a:cxn>
                      <a:cxn ang="T16">
                        <a:pos x="T8" y="T9"/>
                      </a:cxn>
                      <a:cxn ang="T17">
                        <a:pos x="T10" y="T11"/>
                      </a:cxn>
                    </a:cxnLst>
                    <a:rect l="T18" t="T19" r="T20" b="T21"/>
                    <a:pathLst>
                      <a:path w="5" h="10">
                        <a:moveTo>
                          <a:pt x="0" y="2"/>
                        </a:moveTo>
                        <a:lnTo>
                          <a:pt x="2" y="0"/>
                        </a:lnTo>
                        <a:lnTo>
                          <a:pt x="3" y="2"/>
                        </a:lnTo>
                        <a:lnTo>
                          <a:pt x="5" y="10"/>
                        </a:lnTo>
                        <a:lnTo>
                          <a:pt x="2" y="10"/>
                        </a:lnTo>
                        <a:lnTo>
                          <a:pt x="0" y="2"/>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19" name="Freeform 102"/>
                  <p:cNvSpPr>
                    <a:spLocks/>
                  </p:cNvSpPr>
                  <p:nvPr/>
                </p:nvSpPr>
                <p:spPr bwMode="gray">
                  <a:xfrm>
                    <a:off x="1468" y="1984"/>
                    <a:ext cx="74" cy="78"/>
                  </a:xfrm>
                  <a:custGeom>
                    <a:avLst/>
                    <a:gdLst>
                      <a:gd name="T0" fmla="*/ 2147483647 w 60"/>
                      <a:gd name="T1" fmla="*/ 2147483647 h 63"/>
                      <a:gd name="T2" fmla="*/ 2147483647 w 60"/>
                      <a:gd name="T3" fmla="*/ 0 h 63"/>
                      <a:gd name="T4" fmla="*/ 2147483647 w 60"/>
                      <a:gd name="T5" fmla="*/ 2147483647 h 63"/>
                      <a:gd name="T6" fmla="*/ 2147483647 w 60"/>
                      <a:gd name="T7" fmla="*/ 2147483647 h 63"/>
                      <a:gd name="T8" fmla="*/ 2147483647 w 60"/>
                      <a:gd name="T9" fmla="*/ 2147483647 h 63"/>
                      <a:gd name="T10" fmla="*/ 2147483647 w 60"/>
                      <a:gd name="T11" fmla="*/ 2147483647 h 63"/>
                      <a:gd name="T12" fmla="*/ 2147483647 w 60"/>
                      <a:gd name="T13" fmla="*/ 2147483647 h 63"/>
                      <a:gd name="T14" fmla="*/ 2147483647 w 60"/>
                      <a:gd name="T15" fmla="*/ 2147483647 h 63"/>
                      <a:gd name="T16" fmla="*/ 2147483647 w 60"/>
                      <a:gd name="T17" fmla="*/ 2147483647 h 63"/>
                      <a:gd name="T18" fmla="*/ 2147483647 w 60"/>
                      <a:gd name="T19" fmla="*/ 2147483647 h 63"/>
                      <a:gd name="T20" fmla="*/ 2147483647 w 60"/>
                      <a:gd name="T21" fmla="*/ 2147483647 h 63"/>
                      <a:gd name="T22" fmla="*/ 2147483647 w 60"/>
                      <a:gd name="T23" fmla="*/ 2147483647 h 63"/>
                      <a:gd name="T24" fmla="*/ 2147483647 w 60"/>
                      <a:gd name="T25" fmla="*/ 2147483647 h 63"/>
                      <a:gd name="T26" fmla="*/ 2147483647 w 60"/>
                      <a:gd name="T27" fmla="*/ 2147483647 h 63"/>
                      <a:gd name="T28" fmla="*/ 2147483647 w 60"/>
                      <a:gd name="T29" fmla="*/ 2147483647 h 63"/>
                      <a:gd name="T30" fmla="*/ 2147483647 w 60"/>
                      <a:gd name="T31" fmla="*/ 2147483647 h 63"/>
                      <a:gd name="T32" fmla="*/ 2147483647 w 60"/>
                      <a:gd name="T33" fmla="*/ 2147483647 h 63"/>
                      <a:gd name="T34" fmla="*/ 2147483647 w 60"/>
                      <a:gd name="T35" fmla="*/ 2147483647 h 63"/>
                      <a:gd name="T36" fmla="*/ 2147483647 w 60"/>
                      <a:gd name="T37" fmla="*/ 2147483647 h 63"/>
                      <a:gd name="T38" fmla="*/ 2147483647 w 60"/>
                      <a:gd name="T39" fmla="*/ 2147483647 h 63"/>
                      <a:gd name="T40" fmla="*/ 2147483647 w 60"/>
                      <a:gd name="T41" fmla="*/ 2147483647 h 63"/>
                      <a:gd name="T42" fmla="*/ 2147483647 w 60"/>
                      <a:gd name="T43" fmla="*/ 2147483647 h 63"/>
                      <a:gd name="T44" fmla="*/ 2147483647 w 60"/>
                      <a:gd name="T45" fmla="*/ 2147483647 h 63"/>
                      <a:gd name="T46" fmla="*/ 2147483647 w 60"/>
                      <a:gd name="T47" fmla="*/ 2147483647 h 63"/>
                      <a:gd name="T48" fmla="*/ 2147483647 w 60"/>
                      <a:gd name="T49" fmla="*/ 2147483647 h 63"/>
                      <a:gd name="T50" fmla="*/ 0 w 60"/>
                      <a:gd name="T51" fmla="*/ 2147483647 h 63"/>
                      <a:gd name="T52" fmla="*/ 2147483647 w 60"/>
                      <a:gd name="T53" fmla="*/ 2147483647 h 63"/>
                      <a:gd name="T54" fmla="*/ 2147483647 w 60"/>
                      <a:gd name="T55" fmla="*/ 2147483647 h 63"/>
                      <a:gd name="T56" fmla="*/ 2147483647 w 60"/>
                      <a:gd name="T57" fmla="*/ 2147483647 h 6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3"/>
                      <a:gd name="T89" fmla="*/ 60 w 60"/>
                      <a:gd name="T90" fmla="*/ 63 h 6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3">
                        <a:moveTo>
                          <a:pt x="10" y="4"/>
                        </a:moveTo>
                        <a:lnTo>
                          <a:pt x="12" y="0"/>
                        </a:lnTo>
                        <a:lnTo>
                          <a:pt x="15" y="1"/>
                        </a:lnTo>
                        <a:lnTo>
                          <a:pt x="17" y="9"/>
                        </a:lnTo>
                        <a:lnTo>
                          <a:pt x="21" y="14"/>
                        </a:lnTo>
                        <a:lnTo>
                          <a:pt x="24" y="12"/>
                        </a:lnTo>
                        <a:lnTo>
                          <a:pt x="32" y="16"/>
                        </a:lnTo>
                        <a:lnTo>
                          <a:pt x="36" y="21"/>
                        </a:lnTo>
                        <a:lnTo>
                          <a:pt x="47" y="26"/>
                        </a:lnTo>
                        <a:lnTo>
                          <a:pt x="49" y="34"/>
                        </a:lnTo>
                        <a:lnTo>
                          <a:pt x="47" y="42"/>
                        </a:lnTo>
                        <a:lnTo>
                          <a:pt x="59" y="45"/>
                        </a:lnTo>
                        <a:lnTo>
                          <a:pt x="60" y="47"/>
                        </a:lnTo>
                        <a:lnTo>
                          <a:pt x="59" y="53"/>
                        </a:lnTo>
                        <a:lnTo>
                          <a:pt x="47" y="53"/>
                        </a:lnTo>
                        <a:lnTo>
                          <a:pt x="42" y="50"/>
                        </a:lnTo>
                        <a:lnTo>
                          <a:pt x="41" y="45"/>
                        </a:lnTo>
                        <a:lnTo>
                          <a:pt x="38" y="42"/>
                        </a:lnTo>
                        <a:lnTo>
                          <a:pt x="34" y="43"/>
                        </a:lnTo>
                        <a:lnTo>
                          <a:pt x="30" y="50"/>
                        </a:lnTo>
                        <a:lnTo>
                          <a:pt x="26" y="51"/>
                        </a:lnTo>
                        <a:lnTo>
                          <a:pt x="19" y="60"/>
                        </a:lnTo>
                        <a:lnTo>
                          <a:pt x="14" y="63"/>
                        </a:lnTo>
                        <a:lnTo>
                          <a:pt x="13" y="51"/>
                        </a:lnTo>
                        <a:lnTo>
                          <a:pt x="1" y="50"/>
                        </a:lnTo>
                        <a:lnTo>
                          <a:pt x="0" y="47"/>
                        </a:lnTo>
                        <a:lnTo>
                          <a:pt x="9" y="27"/>
                        </a:lnTo>
                        <a:lnTo>
                          <a:pt x="9" y="9"/>
                        </a:lnTo>
                        <a:lnTo>
                          <a:pt x="10" y="4"/>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0" name="Freeform 103"/>
                  <p:cNvSpPr>
                    <a:spLocks/>
                  </p:cNvSpPr>
                  <p:nvPr/>
                </p:nvSpPr>
                <p:spPr bwMode="gray">
                  <a:xfrm>
                    <a:off x="1507" y="2065"/>
                    <a:ext cx="19" cy="17"/>
                  </a:xfrm>
                  <a:custGeom>
                    <a:avLst/>
                    <a:gdLst>
                      <a:gd name="T0" fmla="*/ 2147483647 w 15"/>
                      <a:gd name="T1" fmla="*/ 0 h 14"/>
                      <a:gd name="T2" fmla="*/ 2147483647 w 15"/>
                      <a:gd name="T3" fmla="*/ 2147483647 h 14"/>
                      <a:gd name="T4" fmla="*/ 2147483647 w 15"/>
                      <a:gd name="T5" fmla="*/ 2147483647 h 14"/>
                      <a:gd name="T6" fmla="*/ 0 w 15"/>
                      <a:gd name="T7" fmla="*/ 2147483647 h 14"/>
                      <a:gd name="T8" fmla="*/ 0 w 15"/>
                      <a:gd name="T9" fmla="*/ 2147483647 h 14"/>
                      <a:gd name="T10" fmla="*/ 2147483647 w 15"/>
                      <a:gd name="T11" fmla="*/ 0 h 14"/>
                      <a:gd name="T12" fmla="*/ 2147483647 w 15"/>
                      <a:gd name="T13" fmla="*/ 0 h 14"/>
                      <a:gd name="T14" fmla="*/ 0 60000 65536"/>
                      <a:gd name="T15" fmla="*/ 0 60000 65536"/>
                      <a:gd name="T16" fmla="*/ 0 60000 65536"/>
                      <a:gd name="T17" fmla="*/ 0 60000 65536"/>
                      <a:gd name="T18" fmla="*/ 0 60000 65536"/>
                      <a:gd name="T19" fmla="*/ 0 60000 65536"/>
                      <a:gd name="T20" fmla="*/ 0 60000 65536"/>
                      <a:gd name="T21" fmla="*/ 0 w 15"/>
                      <a:gd name="T22" fmla="*/ 0 h 14"/>
                      <a:gd name="T23" fmla="*/ 15 w 15"/>
                      <a:gd name="T24" fmla="*/ 14 h 1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 h="14">
                        <a:moveTo>
                          <a:pt x="15" y="0"/>
                        </a:moveTo>
                        <a:lnTo>
                          <a:pt x="14" y="5"/>
                        </a:lnTo>
                        <a:lnTo>
                          <a:pt x="6" y="13"/>
                        </a:lnTo>
                        <a:lnTo>
                          <a:pt x="0" y="14"/>
                        </a:lnTo>
                        <a:lnTo>
                          <a:pt x="0" y="5"/>
                        </a:lnTo>
                        <a:lnTo>
                          <a:pt x="6" y="0"/>
                        </a:lnTo>
                        <a:lnTo>
                          <a:pt x="15" y="0"/>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 name="Freeform 104"/>
                  <p:cNvSpPr>
                    <a:spLocks/>
                  </p:cNvSpPr>
                  <p:nvPr/>
                </p:nvSpPr>
                <p:spPr bwMode="gray">
                  <a:xfrm>
                    <a:off x="1545" y="2081"/>
                    <a:ext cx="12" cy="20"/>
                  </a:xfrm>
                  <a:custGeom>
                    <a:avLst/>
                    <a:gdLst>
                      <a:gd name="T0" fmla="*/ 2147483647 w 9"/>
                      <a:gd name="T1" fmla="*/ 0 h 17"/>
                      <a:gd name="T2" fmla="*/ 2147483647 w 9"/>
                      <a:gd name="T3" fmla="*/ 2147483647 h 17"/>
                      <a:gd name="T4" fmla="*/ 2147483647 w 9"/>
                      <a:gd name="T5" fmla="*/ 2147483647 h 17"/>
                      <a:gd name="T6" fmla="*/ 2147483647 w 9"/>
                      <a:gd name="T7" fmla="*/ 2147483647 h 17"/>
                      <a:gd name="T8" fmla="*/ 0 w 9"/>
                      <a:gd name="T9" fmla="*/ 2147483647 h 17"/>
                      <a:gd name="T10" fmla="*/ 2147483647 w 9"/>
                      <a:gd name="T11" fmla="*/ 2147483647 h 17"/>
                      <a:gd name="T12" fmla="*/ 2147483647 w 9"/>
                      <a:gd name="T13" fmla="*/ 2147483647 h 17"/>
                      <a:gd name="T14" fmla="*/ 2147483647 w 9"/>
                      <a:gd name="T15" fmla="*/ 0 h 17"/>
                      <a:gd name="T16" fmla="*/ 0 60000 65536"/>
                      <a:gd name="T17" fmla="*/ 0 60000 65536"/>
                      <a:gd name="T18" fmla="*/ 0 60000 65536"/>
                      <a:gd name="T19" fmla="*/ 0 60000 65536"/>
                      <a:gd name="T20" fmla="*/ 0 60000 65536"/>
                      <a:gd name="T21" fmla="*/ 0 60000 65536"/>
                      <a:gd name="T22" fmla="*/ 0 60000 65536"/>
                      <a:gd name="T23" fmla="*/ 0 60000 65536"/>
                      <a:gd name="T24" fmla="*/ 0 w 9"/>
                      <a:gd name="T25" fmla="*/ 0 h 17"/>
                      <a:gd name="T26" fmla="*/ 9 w 9"/>
                      <a:gd name="T27" fmla="*/ 17 h 1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 h="17">
                        <a:moveTo>
                          <a:pt x="8" y="0"/>
                        </a:moveTo>
                        <a:lnTo>
                          <a:pt x="9" y="7"/>
                        </a:lnTo>
                        <a:lnTo>
                          <a:pt x="6" y="12"/>
                        </a:lnTo>
                        <a:lnTo>
                          <a:pt x="5" y="17"/>
                        </a:lnTo>
                        <a:lnTo>
                          <a:pt x="0" y="13"/>
                        </a:lnTo>
                        <a:lnTo>
                          <a:pt x="1" y="4"/>
                        </a:lnTo>
                        <a:lnTo>
                          <a:pt x="3" y="1"/>
                        </a:lnTo>
                        <a:lnTo>
                          <a:pt x="8" y="0"/>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 name="Freeform 105"/>
                  <p:cNvSpPr>
                    <a:spLocks/>
                  </p:cNvSpPr>
                  <p:nvPr/>
                </p:nvSpPr>
                <p:spPr bwMode="gray">
                  <a:xfrm>
                    <a:off x="1563" y="2054"/>
                    <a:ext cx="11" cy="9"/>
                  </a:xfrm>
                  <a:custGeom>
                    <a:avLst/>
                    <a:gdLst>
                      <a:gd name="T0" fmla="*/ 0 w 8"/>
                      <a:gd name="T1" fmla="*/ 0 h 7"/>
                      <a:gd name="T2" fmla="*/ 2147483647 w 8"/>
                      <a:gd name="T3" fmla="*/ 0 h 7"/>
                      <a:gd name="T4" fmla="*/ 2147483647 w 8"/>
                      <a:gd name="T5" fmla="*/ 2147483647 h 7"/>
                      <a:gd name="T6" fmla="*/ 2147483647 w 8"/>
                      <a:gd name="T7" fmla="*/ 2147483647 h 7"/>
                      <a:gd name="T8" fmla="*/ 2147483647 w 8"/>
                      <a:gd name="T9" fmla="*/ 2147483647 h 7"/>
                      <a:gd name="T10" fmla="*/ 0 w 8"/>
                      <a:gd name="T11" fmla="*/ 0 h 7"/>
                      <a:gd name="T12" fmla="*/ 0 60000 65536"/>
                      <a:gd name="T13" fmla="*/ 0 60000 65536"/>
                      <a:gd name="T14" fmla="*/ 0 60000 65536"/>
                      <a:gd name="T15" fmla="*/ 0 60000 65536"/>
                      <a:gd name="T16" fmla="*/ 0 60000 65536"/>
                      <a:gd name="T17" fmla="*/ 0 60000 65536"/>
                      <a:gd name="T18" fmla="*/ 0 w 8"/>
                      <a:gd name="T19" fmla="*/ 0 h 7"/>
                      <a:gd name="T20" fmla="*/ 8 w 8"/>
                      <a:gd name="T21" fmla="*/ 7 h 7"/>
                    </a:gdLst>
                    <a:ahLst/>
                    <a:cxnLst>
                      <a:cxn ang="T12">
                        <a:pos x="T0" y="T1"/>
                      </a:cxn>
                      <a:cxn ang="T13">
                        <a:pos x="T2" y="T3"/>
                      </a:cxn>
                      <a:cxn ang="T14">
                        <a:pos x="T4" y="T5"/>
                      </a:cxn>
                      <a:cxn ang="T15">
                        <a:pos x="T6" y="T7"/>
                      </a:cxn>
                      <a:cxn ang="T16">
                        <a:pos x="T8" y="T9"/>
                      </a:cxn>
                      <a:cxn ang="T17">
                        <a:pos x="T10" y="T11"/>
                      </a:cxn>
                    </a:cxnLst>
                    <a:rect l="T18" t="T19" r="T20" b="T21"/>
                    <a:pathLst>
                      <a:path w="8" h="7">
                        <a:moveTo>
                          <a:pt x="0" y="0"/>
                        </a:moveTo>
                        <a:lnTo>
                          <a:pt x="5" y="0"/>
                        </a:lnTo>
                        <a:lnTo>
                          <a:pt x="8" y="3"/>
                        </a:lnTo>
                        <a:lnTo>
                          <a:pt x="5" y="7"/>
                        </a:lnTo>
                        <a:lnTo>
                          <a:pt x="2" y="5"/>
                        </a:lnTo>
                        <a:lnTo>
                          <a:pt x="0" y="0"/>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3" name="Freeform 106"/>
                  <p:cNvSpPr>
                    <a:spLocks/>
                  </p:cNvSpPr>
                  <p:nvPr/>
                </p:nvSpPr>
                <p:spPr bwMode="gray">
                  <a:xfrm>
                    <a:off x="1575" y="2047"/>
                    <a:ext cx="10" cy="8"/>
                  </a:xfrm>
                  <a:custGeom>
                    <a:avLst/>
                    <a:gdLst>
                      <a:gd name="T0" fmla="*/ 2147483647 w 8"/>
                      <a:gd name="T1" fmla="*/ 2147483647 h 7"/>
                      <a:gd name="T2" fmla="*/ 0 w 8"/>
                      <a:gd name="T3" fmla="*/ 2147483647 h 7"/>
                      <a:gd name="T4" fmla="*/ 2147483647 w 8"/>
                      <a:gd name="T5" fmla="*/ 0 h 7"/>
                      <a:gd name="T6" fmla="*/ 2147483647 w 8"/>
                      <a:gd name="T7" fmla="*/ 2147483647 h 7"/>
                      <a:gd name="T8" fmla="*/ 2147483647 w 8"/>
                      <a:gd name="T9" fmla="*/ 2147483647 h 7"/>
                      <a:gd name="T10" fmla="*/ 2147483647 w 8"/>
                      <a:gd name="T11" fmla="*/ 2147483647 h 7"/>
                      <a:gd name="T12" fmla="*/ 2147483647 w 8"/>
                      <a:gd name="T13" fmla="*/ 2147483647 h 7"/>
                      <a:gd name="T14" fmla="*/ 0 60000 65536"/>
                      <a:gd name="T15" fmla="*/ 0 60000 65536"/>
                      <a:gd name="T16" fmla="*/ 0 60000 65536"/>
                      <a:gd name="T17" fmla="*/ 0 60000 65536"/>
                      <a:gd name="T18" fmla="*/ 0 60000 65536"/>
                      <a:gd name="T19" fmla="*/ 0 60000 65536"/>
                      <a:gd name="T20" fmla="*/ 0 60000 65536"/>
                      <a:gd name="T21" fmla="*/ 0 w 8"/>
                      <a:gd name="T22" fmla="*/ 0 h 7"/>
                      <a:gd name="T23" fmla="*/ 8 w 8"/>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 h="7">
                        <a:moveTo>
                          <a:pt x="1" y="4"/>
                        </a:moveTo>
                        <a:lnTo>
                          <a:pt x="0" y="2"/>
                        </a:lnTo>
                        <a:lnTo>
                          <a:pt x="2" y="0"/>
                        </a:lnTo>
                        <a:lnTo>
                          <a:pt x="8" y="4"/>
                        </a:lnTo>
                        <a:lnTo>
                          <a:pt x="8" y="7"/>
                        </a:lnTo>
                        <a:lnTo>
                          <a:pt x="4" y="7"/>
                        </a:lnTo>
                        <a:lnTo>
                          <a:pt x="1" y="4"/>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4" name="Freeform 107"/>
                  <p:cNvSpPr>
                    <a:spLocks/>
                  </p:cNvSpPr>
                  <p:nvPr/>
                </p:nvSpPr>
                <p:spPr bwMode="gray">
                  <a:xfrm>
                    <a:off x="1570" y="2036"/>
                    <a:ext cx="5" cy="6"/>
                  </a:xfrm>
                  <a:custGeom>
                    <a:avLst/>
                    <a:gdLst>
                      <a:gd name="T0" fmla="*/ 2147483647 w 4"/>
                      <a:gd name="T1" fmla="*/ 2147483647 h 5"/>
                      <a:gd name="T2" fmla="*/ 2147483647 w 4"/>
                      <a:gd name="T3" fmla="*/ 2147483647 h 5"/>
                      <a:gd name="T4" fmla="*/ 0 w 4"/>
                      <a:gd name="T5" fmla="*/ 2147483647 h 5"/>
                      <a:gd name="T6" fmla="*/ 2147483647 w 4"/>
                      <a:gd name="T7" fmla="*/ 0 h 5"/>
                      <a:gd name="T8" fmla="*/ 2147483647 w 4"/>
                      <a:gd name="T9" fmla="*/ 2147483647 h 5"/>
                      <a:gd name="T10" fmla="*/ 0 60000 65536"/>
                      <a:gd name="T11" fmla="*/ 0 60000 65536"/>
                      <a:gd name="T12" fmla="*/ 0 60000 65536"/>
                      <a:gd name="T13" fmla="*/ 0 60000 65536"/>
                      <a:gd name="T14" fmla="*/ 0 60000 65536"/>
                      <a:gd name="T15" fmla="*/ 0 w 4"/>
                      <a:gd name="T16" fmla="*/ 0 h 5"/>
                      <a:gd name="T17" fmla="*/ 4 w 4"/>
                      <a:gd name="T18" fmla="*/ 5 h 5"/>
                    </a:gdLst>
                    <a:ahLst/>
                    <a:cxnLst>
                      <a:cxn ang="T10">
                        <a:pos x="T0" y="T1"/>
                      </a:cxn>
                      <a:cxn ang="T11">
                        <a:pos x="T2" y="T3"/>
                      </a:cxn>
                      <a:cxn ang="T12">
                        <a:pos x="T4" y="T5"/>
                      </a:cxn>
                      <a:cxn ang="T13">
                        <a:pos x="T6" y="T7"/>
                      </a:cxn>
                      <a:cxn ang="T14">
                        <a:pos x="T8" y="T9"/>
                      </a:cxn>
                    </a:cxnLst>
                    <a:rect l="T15" t="T16" r="T17" b="T18"/>
                    <a:pathLst>
                      <a:path w="4" h="5">
                        <a:moveTo>
                          <a:pt x="4" y="3"/>
                        </a:moveTo>
                        <a:lnTo>
                          <a:pt x="2" y="5"/>
                        </a:lnTo>
                        <a:lnTo>
                          <a:pt x="0" y="2"/>
                        </a:lnTo>
                        <a:lnTo>
                          <a:pt x="2" y="0"/>
                        </a:lnTo>
                        <a:lnTo>
                          <a:pt x="4" y="3"/>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5" name="Rectangle 108"/>
                  <p:cNvSpPr>
                    <a:spLocks noChangeArrowheads="1"/>
                  </p:cNvSpPr>
                  <p:nvPr/>
                </p:nvSpPr>
                <p:spPr bwMode="gray">
                  <a:xfrm>
                    <a:off x="1466" y="1888"/>
                    <a:ext cx="8" cy="1"/>
                  </a:xfrm>
                  <a:prstGeom prst="rect">
                    <a:avLst/>
                  </a:prstGeom>
                  <a:solidFill>
                    <a:srgbClr val="30B2F4"/>
                  </a:solidFill>
                  <a:ln w="9525">
                    <a:solidFill>
                      <a:srgbClr val="30B2F4"/>
                    </a:solidFill>
                    <a:miter lim="800000"/>
                    <a:headEnd/>
                    <a:tailEnd/>
                  </a:ln>
                </p:spPr>
                <p:txBody>
                  <a:bodyPr/>
                  <a:lstStyle/>
                  <a:p>
                    <a:pPr algn="ctr" eaLnBrk="0" fontAlgn="auto" hangingPunct="0">
                      <a:lnSpc>
                        <a:spcPct val="100000"/>
                      </a:lnSpc>
                      <a:spcAft>
                        <a:spcPts val="0"/>
                      </a:spcAft>
                      <a:buFontTx/>
                      <a:buNone/>
                    </a:pPr>
                    <a:endParaRPr lang="en-GB" sz="1200" dirty="0">
                      <a:solidFill>
                        <a:prstClr val="black"/>
                      </a:solidFill>
                      <a:latin typeface="Helvetica"/>
                      <a:ea typeface="MS PGothic" pitchFamily="34" charset="-128"/>
                    </a:endParaRPr>
                  </a:p>
                </p:txBody>
              </p:sp>
              <p:sp>
                <p:nvSpPr>
                  <p:cNvPr id="26" name="Freeform 109"/>
                  <p:cNvSpPr>
                    <a:spLocks/>
                  </p:cNvSpPr>
                  <p:nvPr/>
                </p:nvSpPr>
                <p:spPr bwMode="gray">
                  <a:xfrm>
                    <a:off x="1429" y="1722"/>
                    <a:ext cx="8" cy="9"/>
                  </a:xfrm>
                  <a:custGeom>
                    <a:avLst/>
                    <a:gdLst>
                      <a:gd name="T0" fmla="*/ 2147483647 w 6"/>
                      <a:gd name="T1" fmla="*/ 0 h 7"/>
                      <a:gd name="T2" fmla="*/ 2147483647 w 6"/>
                      <a:gd name="T3" fmla="*/ 0 h 7"/>
                      <a:gd name="T4" fmla="*/ 2147483647 w 6"/>
                      <a:gd name="T5" fmla="*/ 2147483647 h 7"/>
                      <a:gd name="T6" fmla="*/ 2147483647 w 6"/>
                      <a:gd name="T7" fmla="*/ 2147483647 h 7"/>
                      <a:gd name="T8" fmla="*/ 2147483647 w 6"/>
                      <a:gd name="T9" fmla="*/ 2147483647 h 7"/>
                      <a:gd name="T10" fmla="*/ 0 w 6"/>
                      <a:gd name="T11" fmla="*/ 2147483647 h 7"/>
                      <a:gd name="T12" fmla="*/ 2147483647 w 6"/>
                      <a:gd name="T13" fmla="*/ 0 h 7"/>
                      <a:gd name="T14" fmla="*/ 0 60000 65536"/>
                      <a:gd name="T15" fmla="*/ 0 60000 65536"/>
                      <a:gd name="T16" fmla="*/ 0 60000 65536"/>
                      <a:gd name="T17" fmla="*/ 0 60000 65536"/>
                      <a:gd name="T18" fmla="*/ 0 60000 65536"/>
                      <a:gd name="T19" fmla="*/ 0 60000 65536"/>
                      <a:gd name="T20" fmla="*/ 0 60000 65536"/>
                      <a:gd name="T21" fmla="*/ 0 w 6"/>
                      <a:gd name="T22" fmla="*/ 0 h 7"/>
                      <a:gd name="T23" fmla="*/ 6 w 6"/>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7">
                        <a:moveTo>
                          <a:pt x="1" y="0"/>
                        </a:moveTo>
                        <a:lnTo>
                          <a:pt x="5" y="0"/>
                        </a:lnTo>
                        <a:lnTo>
                          <a:pt x="6" y="6"/>
                        </a:lnTo>
                        <a:lnTo>
                          <a:pt x="3" y="7"/>
                        </a:lnTo>
                        <a:lnTo>
                          <a:pt x="1" y="7"/>
                        </a:lnTo>
                        <a:lnTo>
                          <a:pt x="0" y="1"/>
                        </a:lnTo>
                        <a:lnTo>
                          <a:pt x="1" y="0"/>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7" name="Freeform 110"/>
                  <p:cNvSpPr>
                    <a:spLocks/>
                  </p:cNvSpPr>
                  <p:nvPr/>
                </p:nvSpPr>
                <p:spPr bwMode="gray">
                  <a:xfrm>
                    <a:off x="1426" y="1704"/>
                    <a:ext cx="12" cy="10"/>
                  </a:xfrm>
                  <a:custGeom>
                    <a:avLst/>
                    <a:gdLst>
                      <a:gd name="T0" fmla="*/ 2147483647 w 10"/>
                      <a:gd name="T1" fmla="*/ 0 h 8"/>
                      <a:gd name="T2" fmla="*/ 2147483647 w 10"/>
                      <a:gd name="T3" fmla="*/ 2147483647 h 8"/>
                      <a:gd name="T4" fmla="*/ 2147483647 w 10"/>
                      <a:gd name="T5" fmla="*/ 2147483647 h 8"/>
                      <a:gd name="T6" fmla="*/ 2147483647 w 10"/>
                      <a:gd name="T7" fmla="*/ 2147483647 h 8"/>
                      <a:gd name="T8" fmla="*/ 0 w 10"/>
                      <a:gd name="T9" fmla="*/ 2147483647 h 8"/>
                      <a:gd name="T10" fmla="*/ 2147483647 w 10"/>
                      <a:gd name="T11" fmla="*/ 0 h 8"/>
                      <a:gd name="T12" fmla="*/ 0 60000 65536"/>
                      <a:gd name="T13" fmla="*/ 0 60000 65536"/>
                      <a:gd name="T14" fmla="*/ 0 60000 65536"/>
                      <a:gd name="T15" fmla="*/ 0 60000 65536"/>
                      <a:gd name="T16" fmla="*/ 0 60000 65536"/>
                      <a:gd name="T17" fmla="*/ 0 60000 65536"/>
                      <a:gd name="T18" fmla="*/ 0 w 10"/>
                      <a:gd name="T19" fmla="*/ 0 h 8"/>
                      <a:gd name="T20" fmla="*/ 10 w 10"/>
                      <a:gd name="T21" fmla="*/ 8 h 8"/>
                    </a:gdLst>
                    <a:ahLst/>
                    <a:cxnLst>
                      <a:cxn ang="T12">
                        <a:pos x="T0" y="T1"/>
                      </a:cxn>
                      <a:cxn ang="T13">
                        <a:pos x="T2" y="T3"/>
                      </a:cxn>
                      <a:cxn ang="T14">
                        <a:pos x="T4" y="T5"/>
                      </a:cxn>
                      <a:cxn ang="T15">
                        <a:pos x="T6" y="T7"/>
                      </a:cxn>
                      <a:cxn ang="T16">
                        <a:pos x="T8" y="T9"/>
                      </a:cxn>
                      <a:cxn ang="T17">
                        <a:pos x="T10" y="T11"/>
                      </a:cxn>
                    </a:cxnLst>
                    <a:rect l="T18" t="T19" r="T20" b="T21"/>
                    <a:pathLst>
                      <a:path w="10" h="8">
                        <a:moveTo>
                          <a:pt x="1" y="0"/>
                        </a:moveTo>
                        <a:lnTo>
                          <a:pt x="7" y="2"/>
                        </a:lnTo>
                        <a:lnTo>
                          <a:pt x="10" y="6"/>
                        </a:lnTo>
                        <a:lnTo>
                          <a:pt x="7" y="8"/>
                        </a:lnTo>
                        <a:lnTo>
                          <a:pt x="0" y="5"/>
                        </a:lnTo>
                        <a:lnTo>
                          <a:pt x="1" y="0"/>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8" name="Freeform 111"/>
                  <p:cNvSpPr>
                    <a:spLocks/>
                  </p:cNvSpPr>
                  <p:nvPr/>
                </p:nvSpPr>
                <p:spPr bwMode="gray">
                  <a:xfrm>
                    <a:off x="1423" y="1711"/>
                    <a:ext cx="5" cy="4"/>
                  </a:xfrm>
                  <a:custGeom>
                    <a:avLst/>
                    <a:gdLst>
                      <a:gd name="T0" fmla="*/ 0 w 5"/>
                      <a:gd name="T1" fmla="*/ 2147483647 h 3"/>
                      <a:gd name="T2" fmla="*/ 2147483647 w 5"/>
                      <a:gd name="T3" fmla="*/ 0 h 3"/>
                      <a:gd name="T4" fmla="*/ 2147483647 w 5"/>
                      <a:gd name="T5" fmla="*/ 2147483647 h 3"/>
                      <a:gd name="T6" fmla="*/ 2147483647 w 5"/>
                      <a:gd name="T7" fmla="*/ 2147483647 h 3"/>
                      <a:gd name="T8" fmla="*/ 0 w 5"/>
                      <a:gd name="T9" fmla="*/ 2147483647 h 3"/>
                      <a:gd name="T10" fmla="*/ 0 60000 65536"/>
                      <a:gd name="T11" fmla="*/ 0 60000 65536"/>
                      <a:gd name="T12" fmla="*/ 0 60000 65536"/>
                      <a:gd name="T13" fmla="*/ 0 60000 65536"/>
                      <a:gd name="T14" fmla="*/ 0 60000 65536"/>
                      <a:gd name="T15" fmla="*/ 0 w 5"/>
                      <a:gd name="T16" fmla="*/ 0 h 3"/>
                      <a:gd name="T17" fmla="*/ 5 w 5"/>
                      <a:gd name="T18" fmla="*/ 3 h 3"/>
                    </a:gdLst>
                    <a:ahLst/>
                    <a:cxnLst>
                      <a:cxn ang="T10">
                        <a:pos x="T0" y="T1"/>
                      </a:cxn>
                      <a:cxn ang="T11">
                        <a:pos x="T2" y="T3"/>
                      </a:cxn>
                      <a:cxn ang="T12">
                        <a:pos x="T4" y="T5"/>
                      </a:cxn>
                      <a:cxn ang="T13">
                        <a:pos x="T6" y="T7"/>
                      </a:cxn>
                      <a:cxn ang="T14">
                        <a:pos x="T8" y="T9"/>
                      </a:cxn>
                    </a:cxnLst>
                    <a:rect l="T15" t="T16" r="T17" b="T18"/>
                    <a:pathLst>
                      <a:path w="5" h="3">
                        <a:moveTo>
                          <a:pt x="0" y="1"/>
                        </a:moveTo>
                        <a:lnTo>
                          <a:pt x="3" y="0"/>
                        </a:lnTo>
                        <a:lnTo>
                          <a:pt x="5" y="2"/>
                        </a:lnTo>
                        <a:lnTo>
                          <a:pt x="3" y="3"/>
                        </a:lnTo>
                        <a:lnTo>
                          <a:pt x="0" y="1"/>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9" name="Freeform 112"/>
                  <p:cNvSpPr>
                    <a:spLocks/>
                  </p:cNvSpPr>
                  <p:nvPr/>
                </p:nvSpPr>
                <p:spPr bwMode="gray">
                  <a:xfrm>
                    <a:off x="1474" y="1664"/>
                    <a:ext cx="18" cy="5"/>
                  </a:xfrm>
                  <a:custGeom>
                    <a:avLst/>
                    <a:gdLst>
                      <a:gd name="T0" fmla="*/ 0 w 14"/>
                      <a:gd name="T1" fmla="*/ 2147483647 h 4"/>
                      <a:gd name="T2" fmla="*/ 2147483647 w 14"/>
                      <a:gd name="T3" fmla="*/ 2147483647 h 4"/>
                      <a:gd name="T4" fmla="*/ 2147483647 w 14"/>
                      <a:gd name="T5" fmla="*/ 0 h 4"/>
                      <a:gd name="T6" fmla="*/ 2147483647 w 14"/>
                      <a:gd name="T7" fmla="*/ 2147483647 h 4"/>
                      <a:gd name="T8" fmla="*/ 2147483647 w 14"/>
                      <a:gd name="T9" fmla="*/ 2147483647 h 4"/>
                      <a:gd name="T10" fmla="*/ 0 w 14"/>
                      <a:gd name="T11" fmla="*/ 2147483647 h 4"/>
                      <a:gd name="T12" fmla="*/ 0 60000 65536"/>
                      <a:gd name="T13" fmla="*/ 0 60000 65536"/>
                      <a:gd name="T14" fmla="*/ 0 60000 65536"/>
                      <a:gd name="T15" fmla="*/ 0 60000 65536"/>
                      <a:gd name="T16" fmla="*/ 0 60000 65536"/>
                      <a:gd name="T17" fmla="*/ 0 60000 65536"/>
                      <a:gd name="T18" fmla="*/ 0 w 14"/>
                      <a:gd name="T19" fmla="*/ 0 h 4"/>
                      <a:gd name="T20" fmla="*/ 14 w 14"/>
                      <a:gd name="T21" fmla="*/ 4 h 4"/>
                    </a:gdLst>
                    <a:ahLst/>
                    <a:cxnLst>
                      <a:cxn ang="T12">
                        <a:pos x="T0" y="T1"/>
                      </a:cxn>
                      <a:cxn ang="T13">
                        <a:pos x="T2" y="T3"/>
                      </a:cxn>
                      <a:cxn ang="T14">
                        <a:pos x="T4" y="T5"/>
                      </a:cxn>
                      <a:cxn ang="T15">
                        <a:pos x="T6" y="T7"/>
                      </a:cxn>
                      <a:cxn ang="T16">
                        <a:pos x="T8" y="T9"/>
                      </a:cxn>
                      <a:cxn ang="T17">
                        <a:pos x="T10" y="T11"/>
                      </a:cxn>
                    </a:cxnLst>
                    <a:rect l="T18" t="T19" r="T20" b="T21"/>
                    <a:pathLst>
                      <a:path w="14" h="4">
                        <a:moveTo>
                          <a:pt x="0" y="4"/>
                        </a:moveTo>
                        <a:lnTo>
                          <a:pt x="4" y="2"/>
                        </a:lnTo>
                        <a:lnTo>
                          <a:pt x="12" y="0"/>
                        </a:lnTo>
                        <a:lnTo>
                          <a:pt x="14" y="1"/>
                        </a:lnTo>
                        <a:lnTo>
                          <a:pt x="8" y="4"/>
                        </a:lnTo>
                        <a:lnTo>
                          <a:pt x="0" y="4"/>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30" name="Freeform 113"/>
                  <p:cNvSpPr>
                    <a:spLocks/>
                  </p:cNvSpPr>
                  <p:nvPr/>
                </p:nvSpPr>
                <p:spPr bwMode="gray">
                  <a:xfrm>
                    <a:off x="1369" y="1789"/>
                    <a:ext cx="60" cy="55"/>
                  </a:xfrm>
                  <a:custGeom>
                    <a:avLst/>
                    <a:gdLst>
                      <a:gd name="T0" fmla="*/ 2147483647 w 49"/>
                      <a:gd name="T1" fmla="*/ 2147483647 h 45"/>
                      <a:gd name="T2" fmla="*/ 2147483647 w 49"/>
                      <a:gd name="T3" fmla="*/ 2147483647 h 45"/>
                      <a:gd name="T4" fmla="*/ 0 w 49"/>
                      <a:gd name="T5" fmla="*/ 2147483647 h 45"/>
                      <a:gd name="T6" fmla="*/ 2147483647 w 49"/>
                      <a:gd name="T7" fmla="*/ 2147483647 h 45"/>
                      <a:gd name="T8" fmla="*/ 0 w 49"/>
                      <a:gd name="T9" fmla="*/ 2147483647 h 45"/>
                      <a:gd name="T10" fmla="*/ 2147483647 w 49"/>
                      <a:gd name="T11" fmla="*/ 2147483647 h 45"/>
                      <a:gd name="T12" fmla="*/ 2147483647 w 49"/>
                      <a:gd name="T13" fmla="*/ 2147483647 h 45"/>
                      <a:gd name="T14" fmla="*/ 2147483647 w 49"/>
                      <a:gd name="T15" fmla="*/ 2147483647 h 45"/>
                      <a:gd name="T16" fmla="*/ 2147483647 w 49"/>
                      <a:gd name="T17" fmla="*/ 2147483647 h 45"/>
                      <a:gd name="T18" fmla="*/ 2147483647 w 49"/>
                      <a:gd name="T19" fmla="*/ 2147483647 h 45"/>
                      <a:gd name="T20" fmla="*/ 2147483647 w 49"/>
                      <a:gd name="T21" fmla="*/ 2147483647 h 45"/>
                      <a:gd name="T22" fmla="*/ 2147483647 w 49"/>
                      <a:gd name="T23" fmla="*/ 0 h 45"/>
                      <a:gd name="T24" fmla="*/ 2147483647 w 49"/>
                      <a:gd name="T25" fmla="*/ 2147483647 h 45"/>
                      <a:gd name="T26" fmla="*/ 2147483647 w 49"/>
                      <a:gd name="T27" fmla="*/ 2147483647 h 45"/>
                      <a:gd name="T28" fmla="*/ 2147483647 w 49"/>
                      <a:gd name="T29" fmla="*/ 2147483647 h 45"/>
                      <a:gd name="T30" fmla="*/ 2147483647 w 49"/>
                      <a:gd name="T31" fmla="*/ 2147483647 h 45"/>
                      <a:gd name="T32" fmla="*/ 2147483647 w 49"/>
                      <a:gd name="T33" fmla="*/ 2147483647 h 45"/>
                      <a:gd name="T34" fmla="*/ 2147483647 w 49"/>
                      <a:gd name="T35" fmla="*/ 2147483647 h 45"/>
                      <a:gd name="T36" fmla="*/ 2147483647 w 49"/>
                      <a:gd name="T37" fmla="*/ 2147483647 h 45"/>
                      <a:gd name="T38" fmla="*/ 2147483647 w 49"/>
                      <a:gd name="T39" fmla="*/ 2147483647 h 45"/>
                      <a:gd name="T40" fmla="*/ 2147483647 w 49"/>
                      <a:gd name="T41" fmla="*/ 2147483647 h 45"/>
                      <a:gd name="T42" fmla="*/ 2147483647 w 49"/>
                      <a:gd name="T43" fmla="*/ 2147483647 h 45"/>
                      <a:gd name="T44" fmla="*/ 2147483647 w 49"/>
                      <a:gd name="T45" fmla="*/ 2147483647 h 45"/>
                      <a:gd name="T46" fmla="*/ 2147483647 w 49"/>
                      <a:gd name="T47" fmla="*/ 2147483647 h 45"/>
                      <a:gd name="T48" fmla="*/ 2147483647 w 49"/>
                      <a:gd name="T49" fmla="*/ 2147483647 h 4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9"/>
                      <a:gd name="T76" fmla="*/ 0 h 45"/>
                      <a:gd name="T77" fmla="*/ 49 w 49"/>
                      <a:gd name="T78" fmla="*/ 45 h 4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9" h="45">
                        <a:moveTo>
                          <a:pt x="5" y="45"/>
                        </a:moveTo>
                        <a:lnTo>
                          <a:pt x="4" y="35"/>
                        </a:lnTo>
                        <a:lnTo>
                          <a:pt x="0" y="28"/>
                        </a:lnTo>
                        <a:lnTo>
                          <a:pt x="1" y="26"/>
                        </a:lnTo>
                        <a:lnTo>
                          <a:pt x="0" y="10"/>
                        </a:lnTo>
                        <a:lnTo>
                          <a:pt x="3" y="9"/>
                        </a:lnTo>
                        <a:lnTo>
                          <a:pt x="7" y="10"/>
                        </a:lnTo>
                        <a:lnTo>
                          <a:pt x="7" y="8"/>
                        </a:lnTo>
                        <a:lnTo>
                          <a:pt x="2" y="5"/>
                        </a:lnTo>
                        <a:lnTo>
                          <a:pt x="10" y="1"/>
                        </a:lnTo>
                        <a:lnTo>
                          <a:pt x="16" y="2"/>
                        </a:lnTo>
                        <a:lnTo>
                          <a:pt x="25" y="0"/>
                        </a:lnTo>
                        <a:lnTo>
                          <a:pt x="32" y="4"/>
                        </a:lnTo>
                        <a:lnTo>
                          <a:pt x="36" y="3"/>
                        </a:lnTo>
                        <a:lnTo>
                          <a:pt x="49" y="4"/>
                        </a:lnTo>
                        <a:lnTo>
                          <a:pt x="49" y="9"/>
                        </a:lnTo>
                        <a:lnTo>
                          <a:pt x="33" y="31"/>
                        </a:lnTo>
                        <a:lnTo>
                          <a:pt x="28" y="30"/>
                        </a:lnTo>
                        <a:lnTo>
                          <a:pt x="22" y="30"/>
                        </a:lnTo>
                        <a:lnTo>
                          <a:pt x="17" y="29"/>
                        </a:lnTo>
                        <a:lnTo>
                          <a:pt x="13" y="30"/>
                        </a:lnTo>
                        <a:lnTo>
                          <a:pt x="19" y="36"/>
                        </a:lnTo>
                        <a:lnTo>
                          <a:pt x="13" y="45"/>
                        </a:lnTo>
                        <a:lnTo>
                          <a:pt x="8" y="45"/>
                        </a:lnTo>
                        <a:lnTo>
                          <a:pt x="5" y="45"/>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31" name="Freeform 114"/>
                  <p:cNvSpPr>
                    <a:spLocks/>
                  </p:cNvSpPr>
                  <p:nvPr/>
                </p:nvSpPr>
                <p:spPr bwMode="gray">
                  <a:xfrm>
                    <a:off x="1354" y="1718"/>
                    <a:ext cx="200" cy="64"/>
                  </a:xfrm>
                  <a:custGeom>
                    <a:avLst/>
                    <a:gdLst>
                      <a:gd name="T0" fmla="*/ 2147483647 w 163"/>
                      <a:gd name="T1" fmla="*/ 2147483647 h 52"/>
                      <a:gd name="T2" fmla="*/ 2147483647 w 163"/>
                      <a:gd name="T3" fmla="*/ 2147483647 h 52"/>
                      <a:gd name="T4" fmla="*/ 2147483647 w 163"/>
                      <a:gd name="T5" fmla="*/ 2147483647 h 52"/>
                      <a:gd name="T6" fmla="*/ 2147483647 w 163"/>
                      <a:gd name="T7" fmla="*/ 2147483647 h 52"/>
                      <a:gd name="T8" fmla="*/ 2147483647 w 163"/>
                      <a:gd name="T9" fmla="*/ 2147483647 h 52"/>
                      <a:gd name="T10" fmla="*/ 2147483647 w 163"/>
                      <a:gd name="T11" fmla="*/ 2147483647 h 52"/>
                      <a:gd name="T12" fmla="*/ 2147483647 w 163"/>
                      <a:gd name="T13" fmla="*/ 2147483647 h 52"/>
                      <a:gd name="T14" fmla="*/ 2147483647 w 163"/>
                      <a:gd name="T15" fmla="*/ 2147483647 h 52"/>
                      <a:gd name="T16" fmla="*/ 2147483647 w 163"/>
                      <a:gd name="T17" fmla="*/ 2147483647 h 52"/>
                      <a:gd name="T18" fmla="*/ 2147483647 w 163"/>
                      <a:gd name="T19" fmla="*/ 2147483647 h 52"/>
                      <a:gd name="T20" fmla="*/ 2147483647 w 163"/>
                      <a:gd name="T21" fmla="*/ 2147483647 h 52"/>
                      <a:gd name="T22" fmla="*/ 2147483647 w 163"/>
                      <a:gd name="T23" fmla="*/ 2147483647 h 52"/>
                      <a:gd name="T24" fmla="*/ 2147483647 w 163"/>
                      <a:gd name="T25" fmla="*/ 2147483647 h 52"/>
                      <a:gd name="T26" fmla="*/ 2147483647 w 163"/>
                      <a:gd name="T27" fmla="*/ 2147483647 h 52"/>
                      <a:gd name="T28" fmla="*/ 2147483647 w 163"/>
                      <a:gd name="T29" fmla="*/ 2147483647 h 52"/>
                      <a:gd name="T30" fmla="*/ 2147483647 w 163"/>
                      <a:gd name="T31" fmla="*/ 2147483647 h 52"/>
                      <a:gd name="T32" fmla="*/ 2147483647 w 163"/>
                      <a:gd name="T33" fmla="*/ 2147483647 h 52"/>
                      <a:gd name="T34" fmla="*/ 2147483647 w 163"/>
                      <a:gd name="T35" fmla="*/ 2147483647 h 52"/>
                      <a:gd name="T36" fmla="*/ 2147483647 w 163"/>
                      <a:gd name="T37" fmla="*/ 2147483647 h 52"/>
                      <a:gd name="T38" fmla="*/ 2147483647 w 163"/>
                      <a:gd name="T39" fmla="*/ 2147483647 h 52"/>
                      <a:gd name="T40" fmla="*/ 2147483647 w 163"/>
                      <a:gd name="T41" fmla="*/ 2147483647 h 52"/>
                      <a:gd name="T42" fmla="*/ 2147483647 w 163"/>
                      <a:gd name="T43" fmla="*/ 2147483647 h 52"/>
                      <a:gd name="T44" fmla="*/ 2147483647 w 163"/>
                      <a:gd name="T45" fmla="*/ 2147483647 h 52"/>
                      <a:gd name="T46" fmla="*/ 2147483647 w 163"/>
                      <a:gd name="T47" fmla="*/ 2147483647 h 52"/>
                      <a:gd name="T48" fmla="*/ 2147483647 w 163"/>
                      <a:gd name="T49" fmla="*/ 2147483647 h 52"/>
                      <a:gd name="T50" fmla="*/ 0 w 163"/>
                      <a:gd name="T51" fmla="*/ 2147483647 h 52"/>
                      <a:gd name="T52" fmla="*/ 2147483647 w 163"/>
                      <a:gd name="T53" fmla="*/ 0 h 52"/>
                      <a:gd name="T54" fmla="*/ 2147483647 w 163"/>
                      <a:gd name="T55" fmla="*/ 2147483647 h 52"/>
                      <a:gd name="T56" fmla="*/ 2147483647 w 163"/>
                      <a:gd name="T57" fmla="*/ 2147483647 h 52"/>
                      <a:gd name="T58" fmla="*/ 2147483647 w 163"/>
                      <a:gd name="T59" fmla="*/ 2147483647 h 52"/>
                      <a:gd name="T60" fmla="*/ 2147483647 w 163"/>
                      <a:gd name="T61" fmla="*/ 2147483647 h 52"/>
                      <a:gd name="T62" fmla="*/ 2147483647 w 163"/>
                      <a:gd name="T63" fmla="*/ 2147483647 h 52"/>
                      <a:gd name="T64" fmla="*/ 2147483647 w 163"/>
                      <a:gd name="T65" fmla="*/ 2147483647 h 52"/>
                      <a:gd name="T66" fmla="*/ 2147483647 w 163"/>
                      <a:gd name="T67" fmla="*/ 2147483647 h 52"/>
                      <a:gd name="T68" fmla="*/ 2147483647 w 163"/>
                      <a:gd name="T69" fmla="*/ 2147483647 h 52"/>
                      <a:gd name="T70" fmla="*/ 2147483647 w 163"/>
                      <a:gd name="T71" fmla="*/ 2147483647 h 52"/>
                      <a:gd name="T72" fmla="*/ 2147483647 w 163"/>
                      <a:gd name="T73" fmla="*/ 2147483647 h 52"/>
                      <a:gd name="T74" fmla="*/ 2147483647 w 163"/>
                      <a:gd name="T75" fmla="*/ 2147483647 h 52"/>
                      <a:gd name="T76" fmla="*/ 2147483647 w 163"/>
                      <a:gd name="T77" fmla="*/ 2147483647 h 52"/>
                      <a:gd name="T78" fmla="*/ 2147483647 w 163"/>
                      <a:gd name="T79" fmla="*/ 2147483647 h 52"/>
                      <a:gd name="T80" fmla="*/ 2147483647 w 163"/>
                      <a:gd name="T81" fmla="*/ 2147483647 h 52"/>
                      <a:gd name="T82" fmla="*/ 2147483647 w 163"/>
                      <a:gd name="T83" fmla="*/ 2147483647 h 52"/>
                      <a:gd name="T84" fmla="*/ 2147483647 w 163"/>
                      <a:gd name="T85" fmla="*/ 2147483647 h 52"/>
                      <a:gd name="T86" fmla="*/ 2147483647 w 163"/>
                      <a:gd name="T87" fmla="*/ 2147483647 h 52"/>
                      <a:gd name="T88" fmla="*/ 2147483647 w 163"/>
                      <a:gd name="T89" fmla="*/ 2147483647 h 52"/>
                      <a:gd name="T90" fmla="*/ 2147483647 w 163"/>
                      <a:gd name="T91" fmla="*/ 2147483647 h 5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63"/>
                      <a:gd name="T139" fmla="*/ 0 h 52"/>
                      <a:gd name="T140" fmla="*/ 163 w 163"/>
                      <a:gd name="T141" fmla="*/ 52 h 52"/>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63" h="52">
                        <a:moveTo>
                          <a:pt x="111" y="29"/>
                        </a:moveTo>
                        <a:lnTo>
                          <a:pt x="115" y="27"/>
                        </a:lnTo>
                        <a:lnTo>
                          <a:pt x="126" y="22"/>
                        </a:lnTo>
                        <a:lnTo>
                          <a:pt x="129" y="24"/>
                        </a:lnTo>
                        <a:lnTo>
                          <a:pt x="134" y="23"/>
                        </a:lnTo>
                        <a:lnTo>
                          <a:pt x="143" y="23"/>
                        </a:lnTo>
                        <a:lnTo>
                          <a:pt x="149" y="25"/>
                        </a:lnTo>
                        <a:lnTo>
                          <a:pt x="150" y="27"/>
                        </a:lnTo>
                        <a:lnTo>
                          <a:pt x="157" y="26"/>
                        </a:lnTo>
                        <a:lnTo>
                          <a:pt x="161" y="29"/>
                        </a:lnTo>
                        <a:lnTo>
                          <a:pt x="161" y="33"/>
                        </a:lnTo>
                        <a:lnTo>
                          <a:pt x="156" y="35"/>
                        </a:lnTo>
                        <a:lnTo>
                          <a:pt x="155" y="37"/>
                        </a:lnTo>
                        <a:lnTo>
                          <a:pt x="162" y="38"/>
                        </a:lnTo>
                        <a:lnTo>
                          <a:pt x="163" y="42"/>
                        </a:lnTo>
                        <a:lnTo>
                          <a:pt x="158" y="43"/>
                        </a:lnTo>
                        <a:lnTo>
                          <a:pt x="155" y="40"/>
                        </a:lnTo>
                        <a:lnTo>
                          <a:pt x="152" y="42"/>
                        </a:lnTo>
                        <a:lnTo>
                          <a:pt x="155" y="46"/>
                        </a:lnTo>
                        <a:lnTo>
                          <a:pt x="152" y="49"/>
                        </a:lnTo>
                        <a:lnTo>
                          <a:pt x="145" y="48"/>
                        </a:lnTo>
                        <a:lnTo>
                          <a:pt x="142" y="52"/>
                        </a:lnTo>
                        <a:lnTo>
                          <a:pt x="132" y="49"/>
                        </a:lnTo>
                        <a:lnTo>
                          <a:pt x="130" y="42"/>
                        </a:lnTo>
                        <a:lnTo>
                          <a:pt x="126" y="42"/>
                        </a:lnTo>
                        <a:lnTo>
                          <a:pt x="123" y="50"/>
                        </a:lnTo>
                        <a:lnTo>
                          <a:pt x="115" y="49"/>
                        </a:lnTo>
                        <a:lnTo>
                          <a:pt x="113" y="45"/>
                        </a:lnTo>
                        <a:lnTo>
                          <a:pt x="109" y="44"/>
                        </a:lnTo>
                        <a:lnTo>
                          <a:pt x="108" y="48"/>
                        </a:lnTo>
                        <a:lnTo>
                          <a:pt x="99" y="50"/>
                        </a:lnTo>
                        <a:lnTo>
                          <a:pt x="80" y="50"/>
                        </a:lnTo>
                        <a:lnTo>
                          <a:pt x="82" y="46"/>
                        </a:lnTo>
                        <a:lnTo>
                          <a:pt x="78" y="43"/>
                        </a:lnTo>
                        <a:lnTo>
                          <a:pt x="68" y="48"/>
                        </a:lnTo>
                        <a:lnTo>
                          <a:pt x="59" y="44"/>
                        </a:lnTo>
                        <a:lnTo>
                          <a:pt x="51" y="46"/>
                        </a:lnTo>
                        <a:lnTo>
                          <a:pt x="47" y="44"/>
                        </a:lnTo>
                        <a:lnTo>
                          <a:pt x="46" y="37"/>
                        </a:lnTo>
                        <a:lnTo>
                          <a:pt x="50" y="36"/>
                        </a:lnTo>
                        <a:lnTo>
                          <a:pt x="49" y="33"/>
                        </a:lnTo>
                        <a:lnTo>
                          <a:pt x="45" y="30"/>
                        </a:lnTo>
                        <a:lnTo>
                          <a:pt x="48" y="26"/>
                        </a:lnTo>
                        <a:lnTo>
                          <a:pt x="42" y="23"/>
                        </a:lnTo>
                        <a:lnTo>
                          <a:pt x="38" y="16"/>
                        </a:lnTo>
                        <a:lnTo>
                          <a:pt x="30" y="16"/>
                        </a:lnTo>
                        <a:lnTo>
                          <a:pt x="27" y="16"/>
                        </a:lnTo>
                        <a:lnTo>
                          <a:pt x="18" y="15"/>
                        </a:lnTo>
                        <a:lnTo>
                          <a:pt x="16" y="12"/>
                        </a:lnTo>
                        <a:lnTo>
                          <a:pt x="11" y="11"/>
                        </a:lnTo>
                        <a:lnTo>
                          <a:pt x="8" y="8"/>
                        </a:lnTo>
                        <a:lnTo>
                          <a:pt x="0" y="4"/>
                        </a:lnTo>
                        <a:lnTo>
                          <a:pt x="5" y="0"/>
                        </a:lnTo>
                        <a:lnTo>
                          <a:pt x="13" y="0"/>
                        </a:lnTo>
                        <a:lnTo>
                          <a:pt x="25" y="2"/>
                        </a:lnTo>
                        <a:lnTo>
                          <a:pt x="28" y="1"/>
                        </a:lnTo>
                        <a:lnTo>
                          <a:pt x="32" y="1"/>
                        </a:lnTo>
                        <a:lnTo>
                          <a:pt x="31" y="12"/>
                        </a:lnTo>
                        <a:lnTo>
                          <a:pt x="35" y="12"/>
                        </a:lnTo>
                        <a:lnTo>
                          <a:pt x="42" y="8"/>
                        </a:lnTo>
                        <a:lnTo>
                          <a:pt x="50" y="9"/>
                        </a:lnTo>
                        <a:lnTo>
                          <a:pt x="55" y="6"/>
                        </a:lnTo>
                        <a:lnTo>
                          <a:pt x="60" y="8"/>
                        </a:lnTo>
                        <a:lnTo>
                          <a:pt x="61" y="10"/>
                        </a:lnTo>
                        <a:lnTo>
                          <a:pt x="55" y="10"/>
                        </a:lnTo>
                        <a:lnTo>
                          <a:pt x="52" y="11"/>
                        </a:lnTo>
                        <a:lnTo>
                          <a:pt x="55" y="13"/>
                        </a:lnTo>
                        <a:lnTo>
                          <a:pt x="60" y="12"/>
                        </a:lnTo>
                        <a:lnTo>
                          <a:pt x="64" y="14"/>
                        </a:lnTo>
                        <a:lnTo>
                          <a:pt x="73" y="15"/>
                        </a:lnTo>
                        <a:lnTo>
                          <a:pt x="73" y="17"/>
                        </a:lnTo>
                        <a:lnTo>
                          <a:pt x="65" y="18"/>
                        </a:lnTo>
                        <a:lnTo>
                          <a:pt x="59" y="16"/>
                        </a:lnTo>
                        <a:lnTo>
                          <a:pt x="51" y="16"/>
                        </a:lnTo>
                        <a:lnTo>
                          <a:pt x="57" y="19"/>
                        </a:lnTo>
                        <a:lnTo>
                          <a:pt x="53" y="23"/>
                        </a:lnTo>
                        <a:lnTo>
                          <a:pt x="56" y="24"/>
                        </a:lnTo>
                        <a:lnTo>
                          <a:pt x="63" y="22"/>
                        </a:lnTo>
                        <a:lnTo>
                          <a:pt x="68" y="22"/>
                        </a:lnTo>
                        <a:lnTo>
                          <a:pt x="69" y="27"/>
                        </a:lnTo>
                        <a:lnTo>
                          <a:pt x="73" y="30"/>
                        </a:lnTo>
                        <a:lnTo>
                          <a:pt x="77" y="31"/>
                        </a:lnTo>
                        <a:lnTo>
                          <a:pt x="76" y="26"/>
                        </a:lnTo>
                        <a:lnTo>
                          <a:pt x="80" y="26"/>
                        </a:lnTo>
                        <a:lnTo>
                          <a:pt x="83" y="29"/>
                        </a:lnTo>
                        <a:lnTo>
                          <a:pt x="90" y="30"/>
                        </a:lnTo>
                        <a:lnTo>
                          <a:pt x="89" y="27"/>
                        </a:lnTo>
                        <a:lnTo>
                          <a:pt x="93" y="27"/>
                        </a:lnTo>
                        <a:lnTo>
                          <a:pt x="95" y="30"/>
                        </a:lnTo>
                        <a:lnTo>
                          <a:pt x="100" y="32"/>
                        </a:lnTo>
                        <a:lnTo>
                          <a:pt x="103" y="31"/>
                        </a:lnTo>
                        <a:lnTo>
                          <a:pt x="101" y="28"/>
                        </a:lnTo>
                        <a:lnTo>
                          <a:pt x="111" y="29"/>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048" name="Freeform 115"/>
                  <p:cNvSpPr>
                    <a:spLocks/>
                  </p:cNvSpPr>
                  <p:nvPr/>
                </p:nvSpPr>
                <p:spPr bwMode="gray">
                  <a:xfrm>
                    <a:off x="1363" y="1592"/>
                    <a:ext cx="130" cy="98"/>
                  </a:xfrm>
                  <a:custGeom>
                    <a:avLst/>
                    <a:gdLst>
                      <a:gd name="T0" fmla="*/ 2147483647 w 105"/>
                      <a:gd name="T1" fmla="*/ 2147483647 h 80"/>
                      <a:gd name="T2" fmla="*/ 2147483647 w 105"/>
                      <a:gd name="T3" fmla="*/ 2147483647 h 80"/>
                      <a:gd name="T4" fmla="*/ 2147483647 w 105"/>
                      <a:gd name="T5" fmla="*/ 2147483647 h 80"/>
                      <a:gd name="T6" fmla="*/ 2147483647 w 105"/>
                      <a:gd name="T7" fmla="*/ 2147483647 h 80"/>
                      <a:gd name="T8" fmla="*/ 2147483647 w 105"/>
                      <a:gd name="T9" fmla="*/ 2147483647 h 80"/>
                      <a:gd name="T10" fmla="*/ 2147483647 w 105"/>
                      <a:gd name="T11" fmla="*/ 2147483647 h 80"/>
                      <a:gd name="T12" fmla="*/ 2147483647 w 105"/>
                      <a:gd name="T13" fmla="*/ 2147483647 h 80"/>
                      <a:gd name="T14" fmla="*/ 2147483647 w 105"/>
                      <a:gd name="T15" fmla="*/ 2147483647 h 80"/>
                      <a:gd name="T16" fmla="*/ 2147483647 w 105"/>
                      <a:gd name="T17" fmla="*/ 2147483647 h 80"/>
                      <a:gd name="T18" fmla="*/ 2147483647 w 105"/>
                      <a:gd name="T19" fmla="*/ 2147483647 h 80"/>
                      <a:gd name="T20" fmla="*/ 2147483647 w 105"/>
                      <a:gd name="T21" fmla="*/ 2147483647 h 80"/>
                      <a:gd name="T22" fmla="*/ 2147483647 w 105"/>
                      <a:gd name="T23" fmla="*/ 2147483647 h 80"/>
                      <a:gd name="T24" fmla="*/ 2147483647 w 105"/>
                      <a:gd name="T25" fmla="*/ 2147483647 h 80"/>
                      <a:gd name="T26" fmla="*/ 2147483647 w 105"/>
                      <a:gd name="T27" fmla="*/ 2147483647 h 80"/>
                      <a:gd name="T28" fmla="*/ 2147483647 w 105"/>
                      <a:gd name="T29" fmla="*/ 2147483647 h 80"/>
                      <a:gd name="T30" fmla="*/ 2147483647 w 105"/>
                      <a:gd name="T31" fmla="*/ 2147483647 h 80"/>
                      <a:gd name="T32" fmla="*/ 2147483647 w 105"/>
                      <a:gd name="T33" fmla="*/ 2147483647 h 80"/>
                      <a:gd name="T34" fmla="*/ 2147483647 w 105"/>
                      <a:gd name="T35" fmla="*/ 2147483647 h 80"/>
                      <a:gd name="T36" fmla="*/ 2147483647 w 105"/>
                      <a:gd name="T37" fmla="*/ 2147483647 h 80"/>
                      <a:gd name="T38" fmla="*/ 2147483647 w 105"/>
                      <a:gd name="T39" fmla="*/ 2147483647 h 80"/>
                      <a:gd name="T40" fmla="*/ 2147483647 w 105"/>
                      <a:gd name="T41" fmla="*/ 2147483647 h 80"/>
                      <a:gd name="T42" fmla="*/ 2147483647 w 105"/>
                      <a:gd name="T43" fmla="*/ 2147483647 h 80"/>
                      <a:gd name="T44" fmla="*/ 2147483647 w 105"/>
                      <a:gd name="T45" fmla="*/ 2147483647 h 80"/>
                      <a:gd name="T46" fmla="*/ 2147483647 w 105"/>
                      <a:gd name="T47" fmla="*/ 2147483647 h 80"/>
                      <a:gd name="T48" fmla="*/ 2147483647 w 105"/>
                      <a:gd name="T49" fmla="*/ 2147483647 h 80"/>
                      <a:gd name="T50" fmla="*/ 2147483647 w 105"/>
                      <a:gd name="T51" fmla="*/ 2147483647 h 80"/>
                      <a:gd name="T52" fmla="*/ 2147483647 w 105"/>
                      <a:gd name="T53" fmla="*/ 2147483647 h 80"/>
                      <a:gd name="T54" fmla="*/ 2147483647 w 105"/>
                      <a:gd name="T55" fmla="*/ 2147483647 h 80"/>
                      <a:gd name="T56" fmla="*/ 2147483647 w 105"/>
                      <a:gd name="T57" fmla="*/ 2147483647 h 80"/>
                      <a:gd name="T58" fmla="*/ 2147483647 w 105"/>
                      <a:gd name="T59" fmla="*/ 2147483647 h 80"/>
                      <a:gd name="T60" fmla="*/ 2147483647 w 105"/>
                      <a:gd name="T61" fmla="*/ 2147483647 h 80"/>
                      <a:gd name="T62" fmla="*/ 2147483647 w 105"/>
                      <a:gd name="T63" fmla="*/ 2147483647 h 80"/>
                      <a:gd name="T64" fmla="*/ 2147483647 w 105"/>
                      <a:gd name="T65" fmla="*/ 2147483647 h 80"/>
                      <a:gd name="T66" fmla="*/ 2147483647 w 105"/>
                      <a:gd name="T67" fmla="*/ 2147483647 h 80"/>
                      <a:gd name="T68" fmla="*/ 2147483647 w 105"/>
                      <a:gd name="T69" fmla="*/ 2147483647 h 80"/>
                      <a:gd name="T70" fmla="*/ 2147483647 w 105"/>
                      <a:gd name="T71" fmla="*/ 2147483647 h 80"/>
                      <a:gd name="T72" fmla="*/ 2147483647 w 105"/>
                      <a:gd name="T73" fmla="*/ 2147483647 h 80"/>
                      <a:gd name="T74" fmla="*/ 2147483647 w 105"/>
                      <a:gd name="T75" fmla="*/ 2147483647 h 80"/>
                      <a:gd name="T76" fmla="*/ 2147483647 w 105"/>
                      <a:gd name="T77" fmla="*/ 2147483647 h 80"/>
                      <a:gd name="T78" fmla="*/ 2147483647 w 105"/>
                      <a:gd name="T79" fmla="*/ 2147483647 h 80"/>
                      <a:gd name="T80" fmla="*/ 2147483647 w 105"/>
                      <a:gd name="T81" fmla="*/ 2147483647 h 80"/>
                      <a:gd name="T82" fmla="*/ 2147483647 w 105"/>
                      <a:gd name="T83" fmla="*/ 2147483647 h 80"/>
                      <a:gd name="T84" fmla="*/ 2147483647 w 105"/>
                      <a:gd name="T85" fmla="*/ 2147483647 h 80"/>
                      <a:gd name="T86" fmla="*/ 2147483647 w 105"/>
                      <a:gd name="T87" fmla="*/ 2147483647 h 80"/>
                      <a:gd name="T88" fmla="*/ 2147483647 w 105"/>
                      <a:gd name="T89" fmla="*/ 0 h 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05"/>
                      <a:gd name="T136" fmla="*/ 0 h 80"/>
                      <a:gd name="T137" fmla="*/ 105 w 105"/>
                      <a:gd name="T138" fmla="*/ 80 h 80"/>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05" h="80">
                        <a:moveTo>
                          <a:pt x="31" y="0"/>
                        </a:moveTo>
                        <a:lnTo>
                          <a:pt x="39" y="2"/>
                        </a:lnTo>
                        <a:lnTo>
                          <a:pt x="46" y="6"/>
                        </a:lnTo>
                        <a:lnTo>
                          <a:pt x="47" y="10"/>
                        </a:lnTo>
                        <a:lnTo>
                          <a:pt x="50" y="15"/>
                        </a:lnTo>
                        <a:lnTo>
                          <a:pt x="56" y="21"/>
                        </a:lnTo>
                        <a:lnTo>
                          <a:pt x="67" y="24"/>
                        </a:lnTo>
                        <a:lnTo>
                          <a:pt x="67" y="29"/>
                        </a:lnTo>
                        <a:lnTo>
                          <a:pt x="69" y="33"/>
                        </a:lnTo>
                        <a:lnTo>
                          <a:pt x="75" y="36"/>
                        </a:lnTo>
                        <a:lnTo>
                          <a:pt x="77" y="33"/>
                        </a:lnTo>
                        <a:lnTo>
                          <a:pt x="71" y="30"/>
                        </a:lnTo>
                        <a:lnTo>
                          <a:pt x="74" y="26"/>
                        </a:lnTo>
                        <a:lnTo>
                          <a:pt x="82" y="27"/>
                        </a:lnTo>
                        <a:lnTo>
                          <a:pt x="83" y="32"/>
                        </a:lnTo>
                        <a:lnTo>
                          <a:pt x="81" y="35"/>
                        </a:lnTo>
                        <a:lnTo>
                          <a:pt x="87" y="37"/>
                        </a:lnTo>
                        <a:lnTo>
                          <a:pt x="86" y="47"/>
                        </a:lnTo>
                        <a:lnTo>
                          <a:pt x="98" y="47"/>
                        </a:lnTo>
                        <a:lnTo>
                          <a:pt x="104" y="48"/>
                        </a:lnTo>
                        <a:lnTo>
                          <a:pt x="105" y="55"/>
                        </a:lnTo>
                        <a:lnTo>
                          <a:pt x="98" y="56"/>
                        </a:lnTo>
                        <a:lnTo>
                          <a:pt x="87" y="61"/>
                        </a:lnTo>
                        <a:lnTo>
                          <a:pt x="83" y="66"/>
                        </a:lnTo>
                        <a:lnTo>
                          <a:pt x="80" y="66"/>
                        </a:lnTo>
                        <a:lnTo>
                          <a:pt x="78" y="62"/>
                        </a:lnTo>
                        <a:lnTo>
                          <a:pt x="75" y="63"/>
                        </a:lnTo>
                        <a:lnTo>
                          <a:pt x="79" y="68"/>
                        </a:lnTo>
                        <a:lnTo>
                          <a:pt x="77" y="72"/>
                        </a:lnTo>
                        <a:lnTo>
                          <a:pt x="73" y="70"/>
                        </a:lnTo>
                        <a:lnTo>
                          <a:pt x="71" y="71"/>
                        </a:lnTo>
                        <a:lnTo>
                          <a:pt x="73" y="74"/>
                        </a:lnTo>
                        <a:lnTo>
                          <a:pt x="68" y="79"/>
                        </a:lnTo>
                        <a:lnTo>
                          <a:pt x="62" y="72"/>
                        </a:lnTo>
                        <a:lnTo>
                          <a:pt x="61" y="70"/>
                        </a:lnTo>
                        <a:lnTo>
                          <a:pt x="57" y="69"/>
                        </a:lnTo>
                        <a:lnTo>
                          <a:pt x="56" y="72"/>
                        </a:lnTo>
                        <a:lnTo>
                          <a:pt x="62" y="77"/>
                        </a:lnTo>
                        <a:lnTo>
                          <a:pt x="54" y="75"/>
                        </a:lnTo>
                        <a:lnTo>
                          <a:pt x="54" y="78"/>
                        </a:lnTo>
                        <a:lnTo>
                          <a:pt x="52" y="80"/>
                        </a:lnTo>
                        <a:lnTo>
                          <a:pt x="35" y="77"/>
                        </a:lnTo>
                        <a:lnTo>
                          <a:pt x="35" y="74"/>
                        </a:lnTo>
                        <a:lnTo>
                          <a:pt x="29" y="70"/>
                        </a:lnTo>
                        <a:lnTo>
                          <a:pt x="23" y="64"/>
                        </a:lnTo>
                        <a:lnTo>
                          <a:pt x="29" y="65"/>
                        </a:lnTo>
                        <a:lnTo>
                          <a:pt x="28" y="62"/>
                        </a:lnTo>
                        <a:lnTo>
                          <a:pt x="19" y="60"/>
                        </a:lnTo>
                        <a:lnTo>
                          <a:pt x="29" y="54"/>
                        </a:lnTo>
                        <a:lnTo>
                          <a:pt x="41" y="56"/>
                        </a:lnTo>
                        <a:lnTo>
                          <a:pt x="51" y="55"/>
                        </a:lnTo>
                        <a:lnTo>
                          <a:pt x="37" y="53"/>
                        </a:lnTo>
                        <a:lnTo>
                          <a:pt x="48" y="52"/>
                        </a:lnTo>
                        <a:lnTo>
                          <a:pt x="48" y="51"/>
                        </a:lnTo>
                        <a:lnTo>
                          <a:pt x="39" y="50"/>
                        </a:lnTo>
                        <a:lnTo>
                          <a:pt x="36" y="48"/>
                        </a:lnTo>
                        <a:lnTo>
                          <a:pt x="19" y="50"/>
                        </a:lnTo>
                        <a:lnTo>
                          <a:pt x="9" y="50"/>
                        </a:lnTo>
                        <a:lnTo>
                          <a:pt x="9" y="47"/>
                        </a:lnTo>
                        <a:lnTo>
                          <a:pt x="20" y="46"/>
                        </a:lnTo>
                        <a:lnTo>
                          <a:pt x="22" y="42"/>
                        </a:lnTo>
                        <a:lnTo>
                          <a:pt x="15" y="44"/>
                        </a:lnTo>
                        <a:lnTo>
                          <a:pt x="7" y="44"/>
                        </a:lnTo>
                        <a:lnTo>
                          <a:pt x="4" y="40"/>
                        </a:lnTo>
                        <a:lnTo>
                          <a:pt x="2" y="33"/>
                        </a:lnTo>
                        <a:lnTo>
                          <a:pt x="5" y="32"/>
                        </a:lnTo>
                        <a:lnTo>
                          <a:pt x="10" y="35"/>
                        </a:lnTo>
                        <a:lnTo>
                          <a:pt x="21" y="35"/>
                        </a:lnTo>
                        <a:lnTo>
                          <a:pt x="21" y="32"/>
                        </a:lnTo>
                        <a:lnTo>
                          <a:pt x="13" y="32"/>
                        </a:lnTo>
                        <a:lnTo>
                          <a:pt x="0" y="26"/>
                        </a:lnTo>
                        <a:lnTo>
                          <a:pt x="11" y="26"/>
                        </a:lnTo>
                        <a:lnTo>
                          <a:pt x="11" y="25"/>
                        </a:lnTo>
                        <a:lnTo>
                          <a:pt x="7" y="23"/>
                        </a:lnTo>
                        <a:lnTo>
                          <a:pt x="7" y="21"/>
                        </a:lnTo>
                        <a:lnTo>
                          <a:pt x="15" y="20"/>
                        </a:lnTo>
                        <a:lnTo>
                          <a:pt x="23" y="22"/>
                        </a:lnTo>
                        <a:lnTo>
                          <a:pt x="27" y="21"/>
                        </a:lnTo>
                        <a:lnTo>
                          <a:pt x="13" y="15"/>
                        </a:lnTo>
                        <a:lnTo>
                          <a:pt x="15" y="10"/>
                        </a:lnTo>
                        <a:lnTo>
                          <a:pt x="19" y="10"/>
                        </a:lnTo>
                        <a:lnTo>
                          <a:pt x="21" y="13"/>
                        </a:lnTo>
                        <a:lnTo>
                          <a:pt x="26" y="12"/>
                        </a:lnTo>
                        <a:lnTo>
                          <a:pt x="21" y="8"/>
                        </a:lnTo>
                        <a:lnTo>
                          <a:pt x="33" y="7"/>
                        </a:lnTo>
                        <a:lnTo>
                          <a:pt x="29" y="5"/>
                        </a:lnTo>
                        <a:lnTo>
                          <a:pt x="19" y="5"/>
                        </a:lnTo>
                        <a:lnTo>
                          <a:pt x="18" y="2"/>
                        </a:lnTo>
                        <a:lnTo>
                          <a:pt x="26" y="0"/>
                        </a:lnTo>
                        <a:lnTo>
                          <a:pt x="31" y="0"/>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049" name="Freeform 116"/>
                  <p:cNvSpPr>
                    <a:spLocks/>
                  </p:cNvSpPr>
                  <p:nvPr/>
                </p:nvSpPr>
                <p:spPr bwMode="gray">
                  <a:xfrm>
                    <a:off x="1597" y="1919"/>
                    <a:ext cx="4" cy="5"/>
                  </a:xfrm>
                  <a:custGeom>
                    <a:avLst/>
                    <a:gdLst>
                      <a:gd name="T0" fmla="*/ 2147483647 w 3"/>
                      <a:gd name="T1" fmla="*/ 0 h 4"/>
                      <a:gd name="T2" fmla="*/ 2147483647 w 3"/>
                      <a:gd name="T3" fmla="*/ 2147483647 h 4"/>
                      <a:gd name="T4" fmla="*/ 0 w 3"/>
                      <a:gd name="T5" fmla="*/ 2147483647 h 4"/>
                      <a:gd name="T6" fmla="*/ 0 w 3"/>
                      <a:gd name="T7" fmla="*/ 2147483647 h 4"/>
                      <a:gd name="T8" fmla="*/ 2147483647 w 3"/>
                      <a:gd name="T9" fmla="*/ 0 h 4"/>
                      <a:gd name="T10" fmla="*/ 0 60000 65536"/>
                      <a:gd name="T11" fmla="*/ 0 60000 65536"/>
                      <a:gd name="T12" fmla="*/ 0 60000 65536"/>
                      <a:gd name="T13" fmla="*/ 0 60000 65536"/>
                      <a:gd name="T14" fmla="*/ 0 60000 65536"/>
                      <a:gd name="T15" fmla="*/ 0 w 3"/>
                      <a:gd name="T16" fmla="*/ 0 h 4"/>
                      <a:gd name="T17" fmla="*/ 3 w 3"/>
                      <a:gd name="T18" fmla="*/ 4 h 4"/>
                    </a:gdLst>
                    <a:ahLst/>
                    <a:cxnLst>
                      <a:cxn ang="T10">
                        <a:pos x="T0" y="T1"/>
                      </a:cxn>
                      <a:cxn ang="T11">
                        <a:pos x="T2" y="T3"/>
                      </a:cxn>
                      <a:cxn ang="T12">
                        <a:pos x="T4" y="T5"/>
                      </a:cxn>
                      <a:cxn ang="T13">
                        <a:pos x="T6" y="T7"/>
                      </a:cxn>
                      <a:cxn ang="T14">
                        <a:pos x="T8" y="T9"/>
                      </a:cxn>
                    </a:cxnLst>
                    <a:rect l="T15" t="T16" r="T17" b="T18"/>
                    <a:pathLst>
                      <a:path w="3" h="4">
                        <a:moveTo>
                          <a:pt x="3" y="0"/>
                        </a:moveTo>
                        <a:lnTo>
                          <a:pt x="3" y="4"/>
                        </a:lnTo>
                        <a:lnTo>
                          <a:pt x="0" y="3"/>
                        </a:lnTo>
                        <a:lnTo>
                          <a:pt x="0" y="1"/>
                        </a:lnTo>
                        <a:lnTo>
                          <a:pt x="3" y="0"/>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060" name="Freeform 117"/>
                  <p:cNvSpPr>
                    <a:spLocks/>
                  </p:cNvSpPr>
                  <p:nvPr/>
                </p:nvSpPr>
                <p:spPr bwMode="gray">
                  <a:xfrm>
                    <a:off x="1608" y="1932"/>
                    <a:ext cx="10" cy="4"/>
                  </a:xfrm>
                  <a:custGeom>
                    <a:avLst/>
                    <a:gdLst>
                      <a:gd name="T0" fmla="*/ 2147483647 w 8"/>
                      <a:gd name="T1" fmla="*/ 2147483647 h 4"/>
                      <a:gd name="T2" fmla="*/ 0 w 8"/>
                      <a:gd name="T3" fmla="*/ 2147483647 h 4"/>
                      <a:gd name="T4" fmla="*/ 0 w 8"/>
                      <a:gd name="T5" fmla="*/ 0 h 4"/>
                      <a:gd name="T6" fmla="*/ 2147483647 w 8"/>
                      <a:gd name="T7" fmla="*/ 0 h 4"/>
                      <a:gd name="T8" fmla="*/ 2147483647 w 8"/>
                      <a:gd name="T9" fmla="*/ 2147483647 h 4"/>
                      <a:gd name="T10" fmla="*/ 2147483647 w 8"/>
                      <a:gd name="T11" fmla="*/ 2147483647 h 4"/>
                      <a:gd name="T12" fmla="*/ 0 60000 65536"/>
                      <a:gd name="T13" fmla="*/ 0 60000 65536"/>
                      <a:gd name="T14" fmla="*/ 0 60000 65536"/>
                      <a:gd name="T15" fmla="*/ 0 60000 65536"/>
                      <a:gd name="T16" fmla="*/ 0 60000 65536"/>
                      <a:gd name="T17" fmla="*/ 0 60000 65536"/>
                      <a:gd name="T18" fmla="*/ 0 w 8"/>
                      <a:gd name="T19" fmla="*/ 0 h 4"/>
                      <a:gd name="T20" fmla="*/ 8 w 8"/>
                      <a:gd name="T21" fmla="*/ 4 h 4"/>
                    </a:gdLst>
                    <a:ahLst/>
                    <a:cxnLst>
                      <a:cxn ang="T12">
                        <a:pos x="T0" y="T1"/>
                      </a:cxn>
                      <a:cxn ang="T13">
                        <a:pos x="T2" y="T3"/>
                      </a:cxn>
                      <a:cxn ang="T14">
                        <a:pos x="T4" y="T5"/>
                      </a:cxn>
                      <a:cxn ang="T15">
                        <a:pos x="T6" y="T7"/>
                      </a:cxn>
                      <a:cxn ang="T16">
                        <a:pos x="T8" y="T9"/>
                      </a:cxn>
                      <a:cxn ang="T17">
                        <a:pos x="T10" y="T11"/>
                      </a:cxn>
                    </a:cxnLst>
                    <a:rect l="T18" t="T19" r="T20" b="T21"/>
                    <a:pathLst>
                      <a:path w="8" h="4">
                        <a:moveTo>
                          <a:pt x="3" y="4"/>
                        </a:moveTo>
                        <a:lnTo>
                          <a:pt x="0" y="2"/>
                        </a:lnTo>
                        <a:lnTo>
                          <a:pt x="0" y="0"/>
                        </a:lnTo>
                        <a:lnTo>
                          <a:pt x="5" y="0"/>
                        </a:lnTo>
                        <a:lnTo>
                          <a:pt x="8" y="4"/>
                        </a:lnTo>
                        <a:lnTo>
                          <a:pt x="3" y="4"/>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061" name="Freeform 118"/>
                  <p:cNvSpPr>
                    <a:spLocks/>
                  </p:cNvSpPr>
                  <p:nvPr/>
                </p:nvSpPr>
                <p:spPr bwMode="gray">
                  <a:xfrm>
                    <a:off x="1676" y="2128"/>
                    <a:ext cx="7" cy="7"/>
                  </a:xfrm>
                  <a:custGeom>
                    <a:avLst/>
                    <a:gdLst>
                      <a:gd name="T0" fmla="*/ 0 w 5"/>
                      <a:gd name="T1" fmla="*/ 2147483647 h 6"/>
                      <a:gd name="T2" fmla="*/ 0 w 5"/>
                      <a:gd name="T3" fmla="*/ 2147483647 h 6"/>
                      <a:gd name="T4" fmla="*/ 2147483647 w 5"/>
                      <a:gd name="T5" fmla="*/ 0 h 6"/>
                      <a:gd name="T6" fmla="*/ 2147483647 w 5"/>
                      <a:gd name="T7" fmla="*/ 2147483647 h 6"/>
                      <a:gd name="T8" fmla="*/ 2147483647 w 5"/>
                      <a:gd name="T9" fmla="*/ 2147483647 h 6"/>
                      <a:gd name="T10" fmla="*/ 0 w 5"/>
                      <a:gd name="T11" fmla="*/ 2147483647 h 6"/>
                      <a:gd name="T12" fmla="*/ 0 60000 65536"/>
                      <a:gd name="T13" fmla="*/ 0 60000 65536"/>
                      <a:gd name="T14" fmla="*/ 0 60000 65536"/>
                      <a:gd name="T15" fmla="*/ 0 60000 65536"/>
                      <a:gd name="T16" fmla="*/ 0 60000 65536"/>
                      <a:gd name="T17" fmla="*/ 0 60000 65536"/>
                      <a:gd name="T18" fmla="*/ 0 w 5"/>
                      <a:gd name="T19" fmla="*/ 0 h 6"/>
                      <a:gd name="T20" fmla="*/ 5 w 5"/>
                      <a:gd name="T21" fmla="*/ 6 h 6"/>
                    </a:gdLst>
                    <a:ahLst/>
                    <a:cxnLst>
                      <a:cxn ang="T12">
                        <a:pos x="T0" y="T1"/>
                      </a:cxn>
                      <a:cxn ang="T13">
                        <a:pos x="T2" y="T3"/>
                      </a:cxn>
                      <a:cxn ang="T14">
                        <a:pos x="T4" y="T5"/>
                      </a:cxn>
                      <a:cxn ang="T15">
                        <a:pos x="T6" y="T7"/>
                      </a:cxn>
                      <a:cxn ang="T16">
                        <a:pos x="T8" y="T9"/>
                      </a:cxn>
                      <a:cxn ang="T17">
                        <a:pos x="T10" y="T11"/>
                      </a:cxn>
                    </a:cxnLst>
                    <a:rect l="T18" t="T19" r="T20" b="T21"/>
                    <a:pathLst>
                      <a:path w="5" h="6">
                        <a:moveTo>
                          <a:pt x="0" y="6"/>
                        </a:moveTo>
                        <a:lnTo>
                          <a:pt x="0" y="3"/>
                        </a:lnTo>
                        <a:lnTo>
                          <a:pt x="4" y="0"/>
                        </a:lnTo>
                        <a:lnTo>
                          <a:pt x="5" y="2"/>
                        </a:lnTo>
                        <a:lnTo>
                          <a:pt x="4" y="5"/>
                        </a:lnTo>
                        <a:lnTo>
                          <a:pt x="0" y="6"/>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062" name="Freeform 120"/>
                  <p:cNvSpPr>
                    <a:spLocks/>
                  </p:cNvSpPr>
                  <p:nvPr/>
                </p:nvSpPr>
                <p:spPr bwMode="gray">
                  <a:xfrm>
                    <a:off x="1755" y="2415"/>
                    <a:ext cx="12" cy="24"/>
                  </a:xfrm>
                  <a:custGeom>
                    <a:avLst/>
                    <a:gdLst>
                      <a:gd name="T0" fmla="*/ 2147483647 w 10"/>
                      <a:gd name="T1" fmla="*/ 2147483647 h 19"/>
                      <a:gd name="T2" fmla="*/ 0 w 10"/>
                      <a:gd name="T3" fmla="*/ 2147483647 h 19"/>
                      <a:gd name="T4" fmla="*/ 2147483647 w 10"/>
                      <a:gd name="T5" fmla="*/ 2147483647 h 19"/>
                      <a:gd name="T6" fmla="*/ 2147483647 w 10"/>
                      <a:gd name="T7" fmla="*/ 0 h 19"/>
                      <a:gd name="T8" fmla="*/ 2147483647 w 10"/>
                      <a:gd name="T9" fmla="*/ 2147483647 h 19"/>
                      <a:gd name="T10" fmla="*/ 2147483647 w 10"/>
                      <a:gd name="T11" fmla="*/ 2147483647 h 19"/>
                      <a:gd name="T12" fmla="*/ 2147483647 w 10"/>
                      <a:gd name="T13" fmla="*/ 2147483647 h 19"/>
                      <a:gd name="T14" fmla="*/ 2147483647 w 10"/>
                      <a:gd name="T15" fmla="*/ 2147483647 h 19"/>
                      <a:gd name="T16" fmla="*/ 0 60000 65536"/>
                      <a:gd name="T17" fmla="*/ 0 60000 65536"/>
                      <a:gd name="T18" fmla="*/ 0 60000 65536"/>
                      <a:gd name="T19" fmla="*/ 0 60000 65536"/>
                      <a:gd name="T20" fmla="*/ 0 60000 65536"/>
                      <a:gd name="T21" fmla="*/ 0 60000 65536"/>
                      <a:gd name="T22" fmla="*/ 0 60000 65536"/>
                      <a:gd name="T23" fmla="*/ 0 60000 65536"/>
                      <a:gd name="T24" fmla="*/ 0 w 10"/>
                      <a:gd name="T25" fmla="*/ 0 h 19"/>
                      <a:gd name="T26" fmla="*/ 10 w 10"/>
                      <a:gd name="T27" fmla="*/ 19 h 1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 h="19">
                        <a:moveTo>
                          <a:pt x="1" y="19"/>
                        </a:moveTo>
                        <a:lnTo>
                          <a:pt x="0" y="13"/>
                        </a:lnTo>
                        <a:lnTo>
                          <a:pt x="4" y="7"/>
                        </a:lnTo>
                        <a:lnTo>
                          <a:pt x="6" y="0"/>
                        </a:lnTo>
                        <a:lnTo>
                          <a:pt x="10" y="1"/>
                        </a:lnTo>
                        <a:lnTo>
                          <a:pt x="9" y="8"/>
                        </a:lnTo>
                        <a:lnTo>
                          <a:pt x="4" y="15"/>
                        </a:lnTo>
                        <a:lnTo>
                          <a:pt x="1" y="19"/>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063" name="Freeform 121"/>
                  <p:cNvSpPr>
                    <a:spLocks/>
                  </p:cNvSpPr>
                  <p:nvPr/>
                </p:nvSpPr>
                <p:spPr bwMode="gray">
                  <a:xfrm>
                    <a:off x="1761" y="2431"/>
                    <a:ext cx="11" cy="11"/>
                  </a:xfrm>
                  <a:custGeom>
                    <a:avLst/>
                    <a:gdLst>
                      <a:gd name="T0" fmla="*/ 0 w 8"/>
                      <a:gd name="T1" fmla="*/ 2147483647 h 8"/>
                      <a:gd name="T2" fmla="*/ 2147483647 w 8"/>
                      <a:gd name="T3" fmla="*/ 2147483647 h 8"/>
                      <a:gd name="T4" fmla="*/ 2147483647 w 8"/>
                      <a:gd name="T5" fmla="*/ 0 h 8"/>
                      <a:gd name="T6" fmla="*/ 2147483647 w 8"/>
                      <a:gd name="T7" fmla="*/ 0 h 8"/>
                      <a:gd name="T8" fmla="*/ 2147483647 w 8"/>
                      <a:gd name="T9" fmla="*/ 2147483647 h 8"/>
                      <a:gd name="T10" fmla="*/ 2147483647 w 8"/>
                      <a:gd name="T11" fmla="*/ 2147483647 h 8"/>
                      <a:gd name="T12" fmla="*/ 0 w 8"/>
                      <a:gd name="T13" fmla="*/ 2147483647 h 8"/>
                      <a:gd name="T14" fmla="*/ 0 60000 65536"/>
                      <a:gd name="T15" fmla="*/ 0 60000 65536"/>
                      <a:gd name="T16" fmla="*/ 0 60000 65536"/>
                      <a:gd name="T17" fmla="*/ 0 60000 65536"/>
                      <a:gd name="T18" fmla="*/ 0 60000 65536"/>
                      <a:gd name="T19" fmla="*/ 0 60000 65536"/>
                      <a:gd name="T20" fmla="*/ 0 60000 65536"/>
                      <a:gd name="T21" fmla="*/ 0 w 8"/>
                      <a:gd name="T22" fmla="*/ 0 h 8"/>
                      <a:gd name="T23" fmla="*/ 8 w 8"/>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 h="8">
                        <a:moveTo>
                          <a:pt x="0" y="8"/>
                        </a:moveTo>
                        <a:lnTo>
                          <a:pt x="1" y="5"/>
                        </a:lnTo>
                        <a:lnTo>
                          <a:pt x="3" y="0"/>
                        </a:lnTo>
                        <a:lnTo>
                          <a:pt x="8" y="0"/>
                        </a:lnTo>
                        <a:lnTo>
                          <a:pt x="8" y="4"/>
                        </a:lnTo>
                        <a:lnTo>
                          <a:pt x="3" y="8"/>
                        </a:lnTo>
                        <a:lnTo>
                          <a:pt x="0" y="8"/>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079" name="Freeform 122"/>
                  <p:cNvSpPr>
                    <a:spLocks/>
                  </p:cNvSpPr>
                  <p:nvPr/>
                </p:nvSpPr>
                <p:spPr bwMode="gray">
                  <a:xfrm>
                    <a:off x="1721" y="2417"/>
                    <a:ext cx="24" cy="17"/>
                  </a:xfrm>
                  <a:custGeom>
                    <a:avLst/>
                    <a:gdLst>
                      <a:gd name="T0" fmla="*/ 2147483647 w 20"/>
                      <a:gd name="T1" fmla="*/ 2147483647 h 14"/>
                      <a:gd name="T2" fmla="*/ 2147483647 w 20"/>
                      <a:gd name="T3" fmla="*/ 2147483647 h 14"/>
                      <a:gd name="T4" fmla="*/ 2147483647 w 20"/>
                      <a:gd name="T5" fmla="*/ 2147483647 h 14"/>
                      <a:gd name="T6" fmla="*/ 0 w 20"/>
                      <a:gd name="T7" fmla="*/ 2147483647 h 14"/>
                      <a:gd name="T8" fmla="*/ 0 w 20"/>
                      <a:gd name="T9" fmla="*/ 0 h 14"/>
                      <a:gd name="T10" fmla="*/ 2147483647 w 20"/>
                      <a:gd name="T11" fmla="*/ 0 h 14"/>
                      <a:gd name="T12" fmla="*/ 2147483647 w 20"/>
                      <a:gd name="T13" fmla="*/ 2147483647 h 14"/>
                      <a:gd name="T14" fmla="*/ 2147483647 w 20"/>
                      <a:gd name="T15" fmla="*/ 2147483647 h 14"/>
                      <a:gd name="T16" fmla="*/ 2147483647 w 20"/>
                      <a:gd name="T17" fmla="*/ 2147483647 h 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
                      <a:gd name="T28" fmla="*/ 0 h 14"/>
                      <a:gd name="T29" fmla="*/ 20 w 20"/>
                      <a:gd name="T30" fmla="*/ 14 h 1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 h="14">
                        <a:moveTo>
                          <a:pt x="20" y="8"/>
                        </a:moveTo>
                        <a:lnTo>
                          <a:pt x="18" y="14"/>
                        </a:lnTo>
                        <a:lnTo>
                          <a:pt x="10" y="13"/>
                        </a:lnTo>
                        <a:lnTo>
                          <a:pt x="0" y="7"/>
                        </a:lnTo>
                        <a:lnTo>
                          <a:pt x="0" y="0"/>
                        </a:lnTo>
                        <a:lnTo>
                          <a:pt x="4" y="0"/>
                        </a:lnTo>
                        <a:lnTo>
                          <a:pt x="4" y="5"/>
                        </a:lnTo>
                        <a:lnTo>
                          <a:pt x="7" y="9"/>
                        </a:lnTo>
                        <a:lnTo>
                          <a:pt x="20" y="8"/>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084" name="Freeform 123"/>
                  <p:cNvSpPr>
                    <a:spLocks/>
                  </p:cNvSpPr>
                  <p:nvPr/>
                </p:nvSpPr>
                <p:spPr bwMode="gray">
                  <a:xfrm>
                    <a:off x="1748" y="2403"/>
                    <a:ext cx="9" cy="10"/>
                  </a:xfrm>
                  <a:custGeom>
                    <a:avLst/>
                    <a:gdLst>
                      <a:gd name="T0" fmla="*/ 0 w 7"/>
                      <a:gd name="T1" fmla="*/ 2147483647 h 7"/>
                      <a:gd name="T2" fmla="*/ 2147483647 w 7"/>
                      <a:gd name="T3" fmla="*/ 2147483647 h 7"/>
                      <a:gd name="T4" fmla="*/ 2147483647 w 7"/>
                      <a:gd name="T5" fmla="*/ 0 h 7"/>
                      <a:gd name="T6" fmla="*/ 2147483647 w 7"/>
                      <a:gd name="T7" fmla="*/ 0 h 7"/>
                      <a:gd name="T8" fmla="*/ 2147483647 w 7"/>
                      <a:gd name="T9" fmla="*/ 2147483647 h 7"/>
                      <a:gd name="T10" fmla="*/ 2147483647 w 7"/>
                      <a:gd name="T11" fmla="*/ 2147483647 h 7"/>
                      <a:gd name="T12" fmla="*/ 2147483647 w 7"/>
                      <a:gd name="T13" fmla="*/ 2147483647 h 7"/>
                      <a:gd name="T14" fmla="*/ 0 w 7"/>
                      <a:gd name="T15" fmla="*/ 2147483647 h 7"/>
                      <a:gd name="T16" fmla="*/ 0 60000 65536"/>
                      <a:gd name="T17" fmla="*/ 0 60000 65536"/>
                      <a:gd name="T18" fmla="*/ 0 60000 65536"/>
                      <a:gd name="T19" fmla="*/ 0 60000 65536"/>
                      <a:gd name="T20" fmla="*/ 0 60000 65536"/>
                      <a:gd name="T21" fmla="*/ 0 60000 65536"/>
                      <a:gd name="T22" fmla="*/ 0 60000 65536"/>
                      <a:gd name="T23" fmla="*/ 0 60000 65536"/>
                      <a:gd name="T24" fmla="*/ 0 w 7"/>
                      <a:gd name="T25" fmla="*/ 0 h 7"/>
                      <a:gd name="T26" fmla="*/ 7 w 7"/>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 h="7">
                        <a:moveTo>
                          <a:pt x="0" y="7"/>
                        </a:moveTo>
                        <a:lnTo>
                          <a:pt x="2" y="3"/>
                        </a:lnTo>
                        <a:lnTo>
                          <a:pt x="4" y="0"/>
                        </a:lnTo>
                        <a:lnTo>
                          <a:pt x="7" y="0"/>
                        </a:lnTo>
                        <a:lnTo>
                          <a:pt x="6" y="3"/>
                        </a:lnTo>
                        <a:lnTo>
                          <a:pt x="3" y="4"/>
                        </a:lnTo>
                        <a:lnTo>
                          <a:pt x="2" y="7"/>
                        </a:lnTo>
                        <a:lnTo>
                          <a:pt x="0" y="7"/>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499" name="Freeform 124"/>
                  <p:cNvSpPr>
                    <a:spLocks/>
                  </p:cNvSpPr>
                  <p:nvPr/>
                </p:nvSpPr>
                <p:spPr bwMode="gray">
                  <a:xfrm>
                    <a:off x="1726" y="2362"/>
                    <a:ext cx="27" cy="18"/>
                  </a:xfrm>
                  <a:custGeom>
                    <a:avLst/>
                    <a:gdLst>
                      <a:gd name="T0" fmla="*/ 0 w 22"/>
                      <a:gd name="T1" fmla="*/ 2147483647 h 15"/>
                      <a:gd name="T2" fmla="*/ 2147483647 w 22"/>
                      <a:gd name="T3" fmla="*/ 0 h 15"/>
                      <a:gd name="T4" fmla="*/ 2147483647 w 22"/>
                      <a:gd name="T5" fmla="*/ 2147483647 h 15"/>
                      <a:gd name="T6" fmla="*/ 2147483647 w 22"/>
                      <a:gd name="T7" fmla="*/ 2147483647 h 15"/>
                      <a:gd name="T8" fmla="*/ 2147483647 w 22"/>
                      <a:gd name="T9" fmla="*/ 2147483647 h 15"/>
                      <a:gd name="T10" fmla="*/ 2147483647 w 22"/>
                      <a:gd name="T11" fmla="*/ 2147483647 h 15"/>
                      <a:gd name="T12" fmla="*/ 2147483647 w 22"/>
                      <a:gd name="T13" fmla="*/ 2147483647 h 15"/>
                      <a:gd name="T14" fmla="*/ 0 w 22"/>
                      <a:gd name="T15" fmla="*/ 2147483647 h 15"/>
                      <a:gd name="T16" fmla="*/ 0 60000 65536"/>
                      <a:gd name="T17" fmla="*/ 0 60000 65536"/>
                      <a:gd name="T18" fmla="*/ 0 60000 65536"/>
                      <a:gd name="T19" fmla="*/ 0 60000 65536"/>
                      <a:gd name="T20" fmla="*/ 0 60000 65536"/>
                      <a:gd name="T21" fmla="*/ 0 60000 65536"/>
                      <a:gd name="T22" fmla="*/ 0 60000 65536"/>
                      <a:gd name="T23" fmla="*/ 0 60000 65536"/>
                      <a:gd name="T24" fmla="*/ 0 w 22"/>
                      <a:gd name="T25" fmla="*/ 0 h 15"/>
                      <a:gd name="T26" fmla="*/ 22 w 22"/>
                      <a:gd name="T27" fmla="*/ 15 h 1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2" h="15">
                        <a:moveTo>
                          <a:pt x="0" y="4"/>
                        </a:moveTo>
                        <a:lnTo>
                          <a:pt x="4" y="0"/>
                        </a:lnTo>
                        <a:lnTo>
                          <a:pt x="8" y="1"/>
                        </a:lnTo>
                        <a:lnTo>
                          <a:pt x="22" y="12"/>
                        </a:lnTo>
                        <a:lnTo>
                          <a:pt x="20" y="15"/>
                        </a:lnTo>
                        <a:lnTo>
                          <a:pt x="10" y="14"/>
                        </a:lnTo>
                        <a:lnTo>
                          <a:pt x="3" y="9"/>
                        </a:lnTo>
                        <a:lnTo>
                          <a:pt x="0" y="4"/>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500" name="Freeform 125"/>
                  <p:cNvSpPr>
                    <a:spLocks/>
                  </p:cNvSpPr>
                  <p:nvPr/>
                </p:nvSpPr>
                <p:spPr bwMode="gray">
                  <a:xfrm>
                    <a:off x="1435" y="1798"/>
                    <a:ext cx="321" cy="297"/>
                  </a:xfrm>
                  <a:custGeom>
                    <a:avLst/>
                    <a:gdLst>
                      <a:gd name="T0" fmla="*/ 2147483647 w 261"/>
                      <a:gd name="T1" fmla="*/ 2147483647 h 242"/>
                      <a:gd name="T2" fmla="*/ 2147483647 w 261"/>
                      <a:gd name="T3" fmla="*/ 2147483647 h 242"/>
                      <a:gd name="T4" fmla="*/ 2147483647 w 261"/>
                      <a:gd name="T5" fmla="*/ 2147483647 h 242"/>
                      <a:gd name="T6" fmla="*/ 2147483647 w 261"/>
                      <a:gd name="T7" fmla="*/ 2147483647 h 242"/>
                      <a:gd name="T8" fmla="*/ 2147483647 w 261"/>
                      <a:gd name="T9" fmla="*/ 2147483647 h 242"/>
                      <a:gd name="T10" fmla="*/ 2147483647 w 261"/>
                      <a:gd name="T11" fmla="*/ 2147483647 h 242"/>
                      <a:gd name="T12" fmla="*/ 2147483647 w 261"/>
                      <a:gd name="T13" fmla="*/ 2147483647 h 242"/>
                      <a:gd name="T14" fmla="*/ 2147483647 w 261"/>
                      <a:gd name="T15" fmla="*/ 2147483647 h 242"/>
                      <a:gd name="T16" fmla="*/ 2147483647 w 261"/>
                      <a:gd name="T17" fmla="*/ 2147483647 h 242"/>
                      <a:gd name="T18" fmla="*/ 2147483647 w 261"/>
                      <a:gd name="T19" fmla="*/ 2147483647 h 242"/>
                      <a:gd name="T20" fmla="*/ 2147483647 w 261"/>
                      <a:gd name="T21" fmla="*/ 2147483647 h 242"/>
                      <a:gd name="T22" fmla="*/ 2147483647 w 261"/>
                      <a:gd name="T23" fmla="*/ 2147483647 h 242"/>
                      <a:gd name="T24" fmla="*/ 2147483647 w 261"/>
                      <a:gd name="T25" fmla="*/ 2147483647 h 242"/>
                      <a:gd name="T26" fmla="*/ 2147483647 w 261"/>
                      <a:gd name="T27" fmla="*/ 2147483647 h 242"/>
                      <a:gd name="T28" fmla="*/ 2147483647 w 261"/>
                      <a:gd name="T29" fmla="*/ 2147483647 h 242"/>
                      <a:gd name="T30" fmla="*/ 2147483647 w 261"/>
                      <a:gd name="T31" fmla="*/ 2147483647 h 242"/>
                      <a:gd name="T32" fmla="*/ 2147483647 w 261"/>
                      <a:gd name="T33" fmla="*/ 2147483647 h 242"/>
                      <a:gd name="T34" fmla="*/ 2147483647 w 261"/>
                      <a:gd name="T35" fmla="*/ 2147483647 h 242"/>
                      <a:gd name="T36" fmla="*/ 2147483647 w 261"/>
                      <a:gd name="T37" fmla="*/ 2147483647 h 242"/>
                      <a:gd name="T38" fmla="*/ 2147483647 w 261"/>
                      <a:gd name="T39" fmla="*/ 2147483647 h 242"/>
                      <a:gd name="T40" fmla="*/ 2147483647 w 261"/>
                      <a:gd name="T41" fmla="*/ 2147483647 h 242"/>
                      <a:gd name="T42" fmla="*/ 2147483647 w 261"/>
                      <a:gd name="T43" fmla="*/ 2147483647 h 242"/>
                      <a:gd name="T44" fmla="*/ 2147483647 w 261"/>
                      <a:gd name="T45" fmla="*/ 2147483647 h 242"/>
                      <a:gd name="T46" fmla="*/ 2147483647 w 261"/>
                      <a:gd name="T47" fmla="*/ 2147483647 h 242"/>
                      <a:gd name="T48" fmla="*/ 2147483647 w 261"/>
                      <a:gd name="T49" fmla="*/ 2147483647 h 242"/>
                      <a:gd name="T50" fmla="*/ 2147483647 w 261"/>
                      <a:gd name="T51" fmla="*/ 2147483647 h 242"/>
                      <a:gd name="T52" fmla="*/ 2147483647 w 261"/>
                      <a:gd name="T53" fmla="*/ 2147483647 h 242"/>
                      <a:gd name="T54" fmla="*/ 2147483647 w 261"/>
                      <a:gd name="T55" fmla="*/ 2147483647 h 242"/>
                      <a:gd name="T56" fmla="*/ 2147483647 w 261"/>
                      <a:gd name="T57" fmla="*/ 2147483647 h 242"/>
                      <a:gd name="T58" fmla="*/ 2147483647 w 261"/>
                      <a:gd name="T59" fmla="*/ 2147483647 h 242"/>
                      <a:gd name="T60" fmla="*/ 2147483647 w 261"/>
                      <a:gd name="T61" fmla="*/ 2147483647 h 242"/>
                      <a:gd name="T62" fmla="*/ 2147483647 w 261"/>
                      <a:gd name="T63" fmla="*/ 2147483647 h 242"/>
                      <a:gd name="T64" fmla="*/ 2147483647 w 261"/>
                      <a:gd name="T65" fmla="*/ 2147483647 h 242"/>
                      <a:gd name="T66" fmla="*/ 2147483647 w 261"/>
                      <a:gd name="T67" fmla="*/ 2147483647 h 242"/>
                      <a:gd name="T68" fmla="*/ 2147483647 w 261"/>
                      <a:gd name="T69" fmla="*/ 2147483647 h 242"/>
                      <a:gd name="T70" fmla="*/ 2147483647 w 261"/>
                      <a:gd name="T71" fmla="*/ 2147483647 h 242"/>
                      <a:gd name="T72" fmla="*/ 2147483647 w 261"/>
                      <a:gd name="T73" fmla="*/ 2147483647 h 242"/>
                      <a:gd name="T74" fmla="*/ 2147483647 w 261"/>
                      <a:gd name="T75" fmla="*/ 2147483647 h 242"/>
                      <a:gd name="T76" fmla="*/ 2147483647 w 261"/>
                      <a:gd name="T77" fmla="*/ 2147483647 h 242"/>
                      <a:gd name="T78" fmla="*/ 2147483647 w 261"/>
                      <a:gd name="T79" fmla="*/ 2147483647 h 242"/>
                      <a:gd name="T80" fmla="*/ 2147483647 w 261"/>
                      <a:gd name="T81" fmla="*/ 2147483647 h 242"/>
                      <a:gd name="T82" fmla="*/ 2147483647 w 261"/>
                      <a:gd name="T83" fmla="*/ 2147483647 h 242"/>
                      <a:gd name="T84" fmla="*/ 2147483647 w 261"/>
                      <a:gd name="T85" fmla="*/ 2147483647 h 242"/>
                      <a:gd name="T86" fmla="*/ 2147483647 w 261"/>
                      <a:gd name="T87" fmla="*/ 2147483647 h 242"/>
                      <a:gd name="T88" fmla="*/ 2147483647 w 261"/>
                      <a:gd name="T89" fmla="*/ 2147483647 h 242"/>
                      <a:gd name="T90" fmla="*/ 2147483647 w 261"/>
                      <a:gd name="T91" fmla="*/ 2147483647 h 242"/>
                      <a:gd name="T92" fmla="*/ 2147483647 w 261"/>
                      <a:gd name="T93" fmla="*/ 2147483647 h 242"/>
                      <a:gd name="T94" fmla="*/ 2147483647 w 261"/>
                      <a:gd name="T95" fmla="*/ 2147483647 h 242"/>
                      <a:gd name="T96" fmla="*/ 2147483647 w 261"/>
                      <a:gd name="T97" fmla="*/ 2147483647 h 242"/>
                      <a:gd name="T98" fmla="*/ 2147483647 w 261"/>
                      <a:gd name="T99" fmla="*/ 2147483647 h 242"/>
                      <a:gd name="T100" fmla="*/ 2147483647 w 261"/>
                      <a:gd name="T101" fmla="*/ 2147483647 h 242"/>
                      <a:gd name="T102" fmla="*/ 2147483647 w 261"/>
                      <a:gd name="T103" fmla="*/ 2147483647 h 242"/>
                      <a:gd name="T104" fmla="*/ 2147483647 w 261"/>
                      <a:gd name="T105" fmla="*/ 2147483647 h 242"/>
                      <a:gd name="T106" fmla="*/ 2147483647 w 261"/>
                      <a:gd name="T107" fmla="*/ 2147483647 h 242"/>
                      <a:gd name="T108" fmla="*/ 2147483647 w 261"/>
                      <a:gd name="T109" fmla="*/ 0 h 24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61"/>
                      <a:gd name="T166" fmla="*/ 0 h 242"/>
                      <a:gd name="T167" fmla="*/ 261 w 261"/>
                      <a:gd name="T168" fmla="*/ 242 h 242"/>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61" h="242">
                        <a:moveTo>
                          <a:pt x="46" y="2"/>
                        </a:moveTo>
                        <a:lnTo>
                          <a:pt x="49" y="3"/>
                        </a:lnTo>
                        <a:lnTo>
                          <a:pt x="44" y="9"/>
                        </a:lnTo>
                        <a:lnTo>
                          <a:pt x="42" y="11"/>
                        </a:lnTo>
                        <a:lnTo>
                          <a:pt x="33" y="22"/>
                        </a:lnTo>
                        <a:lnTo>
                          <a:pt x="34" y="24"/>
                        </a:lnTo>
                        <a:lnTo>
                          <a:pt x="34" y="40"/>
                        </a:lnTo>
                        <a:lnTo>
                          <a:pt x="42" y="44"/>
                        </a:lnTo>
                        <a:lnTo>
                          <a:pt x="42" y="53"/>
                        </a:lnTo>
                        <a:lnTo>
                          <a:pt x="47" y="53"/>
                        </a:lnTo>
                        <a:lnTo>
                          <a:pt x="48" y="47"/>
                        </a:lnTo>
                        <a:lnTo>
                          <a:pt x="43" y="41"/>
                        </a:lnTo>
                        <a:lnTo>
                          <a:pt x="42" y="34"/>
                        </a:lnTo>
                        <a:lnTo>
                          <a:pt x="46" y="32"/>
                        </a:lnTo>
                        <a:lnTo>
                          <a:pt x="53" y="34"/>
                        </a:lnTo>
                        <a:lnTo>
                          <a:pt x="54" y="32"/>
                        </a:lnTo>
                        <a:lnTo>
                          <a:pt x="46" y="28"/>
                        </a:lnTo>
                        <a:lnTo>
                          <a:pt x="44" y="17"/>
                        </a:lnTo>
                        <a:lnTo>
                          <a:pt x="52" y="14"/>
                        </a:lnTo>
                        <a:lnTo>
                          <a:pt x="49" y="11"/>
                        </a:lnTo>
                        <a:lnTo>
                          <a:pt x="53" y="9"/>
                        </a:lnTo>
                        <a:lnTo>
                          <a:pt x="57" y="11"/>
                        </a:lnTo>
                        <a:lnTo>
                          <a:pt x="57" y="7"/>
                        </a:lnTo>
                        <a:lnTo>
                          <a:pt x="71" y="2"/>
                        </a:lnTo>
                        <a:lnTo>
                          <a:pt x="76" y="2"/>
                        </a:lnTo>
                        <a:lnTo>
                          <a:pt x="80" y="4"/>
                        </a:lnTo>
                        <a:lnTo>
                          <a:pt x="80" y="8"/>
                        </a:lnTo>
                        <a:lnTo>
                          <a:pt x="84" y="12"/>
                        </a:lnTo>
                        <a:lnTo>
                          <a:pt x="85" y="18"/>
                        </a:lnTo>
                        <a:lnTo>
                          <a:pt x="86" y="21"/>
                        </a:lnTo>
                        <a:lnTo>
                          <a:pt x="88" y="25"/>
                        </a:lnTo>
                        <a:lnTo>
                          <a:pt x="84" y="28"/>
                        </a:lnTo>
                        <a:lnTo>
                          <a:pt x="83" y="37"/>
                        </a:lnTo>
                        <a:lnTo>
                          <a:pt x="86" y="37"/>
                        </a:lnTo>
                        <a:lnTo>
                          <a:pt x="87" y="33"/>
                        </a:lnTo>
                        <a:lnTo>
                          <a:pt x="92" y="31"/>
                        </a:lnTo>
                        <a:lnTo>
                          <a:pt x="98" y="31"/>
                        </a:lnTo>
                        <a:lnTo>
                          <a:pt x="99" y="35"/>
                        </a:lnTo>
                        <a:lnTo>
                          <a:pt x="102" y="39"/>
                        </a:lnTo>
                        <a:lnTo>
                          <a:pt x="107" y="39"/>
                        </a:lnTo>
                        <a:lnTo>
                          <a:pt x="108" y="33"/>
                        </a:lnTo>
                        <a:lnTo>
                          <a:pt x="111" y="33"/>
                        </a:lnTo>
                        <a:lnTo>
                          <a:pt x="112" y="31"/>
                        </a:lnTo>
                        <a:lnTo>
                          <a:pt x="105" y="29"/>
                        </a:lnTo>
                        <a:lnTo>
                          <a:pt x="109" y="25"/>
                        </a:lnTo>
                        <a:lnTo>
                          <a:pt x="120" y="25"/>
                        </a:lnTo>
                        <a:lnTo>
                          <a:pt x="124" y="26"/>
                        </a:lnTo>
                        <a:lnTo>
                          <a:pt x="128" y="26"/>
                        </a:lnTo>
                        <a:lnTo>
                          <a:pt x="137" y="29"/>
                        </a:lnTo>
                        <a:lnTo>
                          <a:pt x="133" y="36"/>
                        </a:lnTo>
                        <a:lnTo>
                          <a:pt x="136" y="40"/>
                        </a:lnTo>
                        <a:lnTo>
                          <a:pt x="141" y="36"/>
                        </a:lnTo>
                        <a:lnTo>
                          <a:pt x="145" y="37"/>
                        </a:lnTo>
                        <a:lnTo>
                          <a:pt x="138" y="43"/>
                        </a:lnTo>
                        <a:lnTo>
                          <a:pt x="137" y="48"/>
                        </a:lnTo>
                        <a:lnTo>
                          <a:pt x="141" y="49"/>
                        </a:lnTo>
                        <a:lnTo>
                          <a:pt x="145" y="44"/>
                        </a:lnTo>
                        <a:lnTo>
                          <a:pt x="149" y="45"/>
                        </a:lnTo>
                        <a:lnTo>
                          <a:pt x="146" y="49"/>
                        </a:lnTo>
                        <a:lnTo>
                          <a:pt x="149" y="51"/>
                        </a:lnTo>
                        <a:lnTo>
                          <a:pt x="151" y="50"/>
                        </a:lnTo>
                        <a:lnTo>
                          <a:pt x="153" y="51"/>
                        </a:lnTo>
                        <a:lnTo>
                          <a:pt x="157" y="49"/>
                        </a:lnTo>
                        <a:lnTo>
                          <a:pt x="158" y="44"/>
                        </a:lnTo>
                        <a:lnTo>
                          <a:pt x="166" y="44"/>
                        </a:lnTo>
                        <a:lnTo>
                          <a:pt x="171" y="48"/>
                        </a:lnTo>
                        <a:lnTo>
                          <a:pt x="173" y="56"/>
                        </a:lnTo>
                        <a:lnTo>
                          <a:pt x="162" y="59"/>
                        </a:lnTo>
                        <a:lnTo>
                          <a:pt x="165" y="63"/>
                        </a:lnTo>
                        <a:lnTo>
                          <a:pt x="172" y="59"/>
                        </a:lnTo>
                        <a:lnTo>
                          <a:pt x="173" y="61"/>
                        </a:lnTo>
                        <a:lnTo>
                          <a:pt x="170" y="64"/>
                        </a:lnTo>
                        <a:lnTo>
                          <a:pt x="169" y="69"/>
                        </a:lnTo>
                        <a:lnTo>
                          <a:pt x="173" y="69"/>
                        </a:lnTo>
                        <a:lnTo>
                          <a:pt x="178" y="62"/>
                        </a:lnTo>
                        <a:lnTo>
                          <a:pt x="186" y="61"/>
                        </a:lnTo>
                        <a:lnTo>
                          <a:pt x="196" y="66"/>
                        </a:lnTo>
                        <a:lnTo>
                          <a:pt x="190" y="72"/>
                        </a:lnTo>
                        <a:lnTo>
                          <a:pt x="181" y="74"/>
                        </a:lnTo>
                        <a:lnTo>
                          <a:pt x="190" y="76"/>
                        </a:lnTo>
                        <a:lnTo>
                          <a:pt x="190" y="78"/>
                        </a:lnTo>
                        <a:lnTo>
                          <a:pt x="196" y="76"/>
                        </a:lnTo>
                        <a:lnTo>
                          <a:pt x="200" y="72"/>
                        </a:lnTo>
                        <a:lnTo>
                          <a:pt x="209" y="79"/>
                        </a:lnTo>
                        <a:lnTo>
                          <a:pt x="207" y="82"/>
                        </a:lnTo>
                        <a:lnTo>
                          <a:pt x="203" y="82"/>
                        </a:lnTo>
                        <a:lnTo>
                          <a:pt x="199" y="84"/>
                        </a:lnTo>
                        <a:lnTo>
                          <a:pt x="211" y="87"/>
                        </a:lnTo>
                        <a:lnTo>
                          <a:pt x="213" y="90"/>
                        </a:lnTo>
                        <a:lnTo>
                          <a:pt x="198" y="91"/>
                        </a:lnTo>
                        <a:lnTo>
                          <a:pt x="202" y="93"/>
                        </a:lnTo>
                        <a:lnTo>
                          <a:pt x="201" y="97"/>
                        </a:lnTo>
                        <a:lnTo>
                          <a:pt x="190" y="94"/>
                        </a:lnTo>
                        <a:lnTo>
                          <a:pt x="189" y="97"/>
                        </a:lnTo>
                        <a:lnTo>
                          <a:pt x="201" y="100"/>
                        </a:lnTo>
                        <a:lnTo>
                          <a:pt x="209" y="105"/>
                        </a:lnTo>
                        <a:lnTo>
                          <a:pt x="214" y="113"/>
                        </a:lnTo>
                        <a:lnTo>
                          <a:pt x="220" y="110"/>
                        </a:lnTo>
                        <a:lnTo>
                          <a:pt x="227" y="110"/>
                        </a:lnTo>
                        <a:lnTo>
                          <a:pt x="227" y="113"/>
                        </a:lnTo>
                        <a:lnTo>
                          <a:pt x="231" y="114"/>
                        </a:lnTo>
                        <a:lnTo>
                          <a:pt x="235" y="117"/>
                        </a:lnTo>
                        <a:lnTo>
                          <a:pt x="234" y="122"/>
                        </a:lnTo>
                        <a:lnTo>
                          <a:pt x="243" y="121"/>
                        </a:lnTo>
                        <a:lnTo>
                          <a:pt x="246" y="124"/>
                        </a:lnTo>
                        <a:lnTo>
                          <a:pt x="243" y="126"/>
                        </a:lnTo>
                        <a:lnTo>
                          <a:pt x="244" y="128"/>
                        </a:lnTo>
                        <a:lnTo>
                          <a:pt x="253" y="123"/>
                        </a:lnTo>
                        <a:lnTo>
                          <a:pt x="258" y="125"/>
                        </a:lnTo>
                        <a:lnTo>
                          <a:pt x="257" y="127"/>
                        </a:lnTo>
                        <a:lnTo>
                          <a:pt x="261" y="129"/>
                        </a:lnTo>
                        <a:lnTo>
                          <a:pt x="260" y="138"/>
                        </a:lnTo>
                        <a:lnTo>
                          <a:pt x="252" y="139"/>
                        </a:lnTo>
                        <a:lnTo>
                          <a:pt x="254" y="153"/>
                        </a:lnTo>
                        <a:lnTo>
                          <a:pt x="247" y="158"/>
                        </a:lnTo>
                        <a:lnTo>
                          <a:pt x="242" y="153"/>
                        </a:lnTo>
                        <a:lnTo>
                          <a:pt x="242" y="159"/>
                        </a:lnTo>
                        <a:lnTo>
                          <a:pt x="245" y="168"/>
                        </a:lnTo>
                        <a:lnTo>
                          <a:pt x="242" y="174"/>
                        </a:lnTo>
                        <a:lnTo>
                          <a:pt x="237" y="168"/>
                        </a:lnTo>
                        <a:lnTo>
                          <a:pt x="234" y="167"/>
                        </a:lnTo>
                        <a:lnTo>
                          <a:pt x="230" y="164"/>
                        </a:lnTo>
                        <a:lnTo>
                          <a:pt x="224" y="155"/>
                        </a:lnTo>
                        <a:lnTo>
                          <a:pt x="228" y="147"/>
                        </a:lnTo>
                        <a:lnTo>
                          <a:pt x="227" y="144"/>
                        </a:lnTo>
                        <a:lnTo>
                          <a:pt x="219" y="144"/>
                        </a:lnTo>
                        <a:lnTo>
                          <a:pt x="217" y="140"/>
                        </a:lnTo>
                        <a:lnTo>
                          <a:pt x="211" y="132"/>
                        </a:lnTo>
                        <a:lnTo>
                          <a:pt x="203" y="136"/>
                        </a:lnTo>
                        <a:lnTo>
                          <a:pt x="206" y="144"/>
                        </a:lnTo>
                        <a:lnTo>
                          <a:pt x="208" y="148"/>
                        </a:lnTo>
                        <a:lnTo>
                          <a:pt x="204" y="151"/>
                        </a:lnTo>
                        <a:lnTo>
                          <a:pt x="198" y="145"/>
                        </a:lnTo>
                        <a:lnTo>
                          <a:pt x="196" y="150"/>
                        </a:lnTo>
                        <a:lnTo>
                          <a:pt x="203" y="158"/>
                        </a:lnTo>
                        <a:lnTo>
                          <a:pt x="207" y="161"/>
                        </a:lnTo>
                        <a:lnTo>
                          <a:pt x="209" y="166"/>
                        </a:lnTo>
                        <a:lnTo>
                          <a:pt x="215" y="175"/>
                        </a:lnTo>
                        <a:lnTo>
                          <a:pt x="220" y="176"/>
                        </a:lnTo>
                        <a:lnTo>
                          <a:pt x="227" y="186"/>
                        </a:lnTo>
                        <a:lnTo>
                          <a:pt x="227" y="190"/>
                        </a:lnTo>
                        <a:lnTo>
                          <a:pt x="230" y="193"/>
                        </a:lnTo>
                        <a:lnTo>
                          <a:pt x="230" y="197"/>
                        </a:lnTo>
                        <a:lnTo>
                          <a:pt x="234" y="203"/>
                        </a:lnTo>
                        <a:lnTo>
                          <a:pt x="234" y="209"/>
                        </a:lnTo>
                        <a:lnTo>
                          <a:pt x="228" y="208"/>
                        </a:lnTo>
                        <a:lnTo>
                          <a:pt x="227" y="211"/>
                        </a:lnTo>
                        <a:lnTo>
                          <a:pt x="232" y="215"/>
                        </a:lnTo>
                        <a:lnTo>
                          <a:pt x="229" y="220"/>
                        </a:lnTo>
                        <a:lnTo>
                          <a:pt x="229" y="227"/>
                        </a:lnTo>
                        <a:lnTo>
                          <a:pt x="225" y="227"/>
                        </a:lnTo>
                        <a:lnTo>
                          <a:pt x="219" y="217"/>
                        </a:lnTo>
                        <a:lnTo>
                          <a:pt x="213" y="209"/>
                        </a:lnTo>
                        <a:lnTo>
                          <a:pt x="207" y="210"/>
                        </a:lnTo>
                        <a:lnTo>
                          <a:pt x="203" y="205"/>
                        </a:lnTo>
                        <a:lnTo>
                          <a:pt x="200" y="205"/>
                        </a:lnTo>
                        <a:lnTo>
                          <a:pt x="195" y="198"/>
                        </a:lnTo>
                        <a:lnTo>
                          <a:pt x="192" y="199"/>
                        </a:lnTo>
                        <a:lnTo>
                          <a:pt x="191" y="204"/>
                        </a:lnTo>
                        <a:lnTo>
                          <a:pt x="201" y="217"/>
                        </a:lnTo>
                        <a:lnTo>
                          <a:pt x="206" y="225"/>
                        </a:lnTo>
                        <a:lnTo>
                          <a:pt x="216" y="232"/>
                        </a:lnTo>
                        <a:lnTo>
                          <a:pt x="219" y="240"/>
                        </a:lnTo>
                        <a:lnTo>
                          <a:pt x="214" y="242"/>
                        </a:lnTo>
                        <a:lnTo>
                          <a:pt x="199" y="237"/>
                        </a:lnTo>
                        <a:lnTo>
                          <a:pt x="194" y="237"/>
                        </a:lnTo>
                        <a:lnTo>
                          <a:pt x="186" y="231"/>
                        </a:lnTo>
                        <a:lnTo>
                          <a:pt x="187" y="223"/>
                        </a:lnTo>
                        <a:lnTo>
                          <a:pt x="182" y="222"/>
                        </a:lnTo>
                        <a:lnTo>
                          <a:pt x="177" y="223"/>
                        </a:lnTo>
                        <a:lnTo>
                          <a:pt x="169" y="215"/>
                        </a:lnTo>
                        <a:lnTo>
                          <a:pt x="165" y="213"/>
                        </a:lnTo>
                        <a:lnTo>
                          <a:pt x="164" y="207"/>
                        </a:lnTo>
                        <a:lnTo>
                          <a:pt x="168" y="207"/>
                        </a:lnTo>
                        <a:lnTo>
                          <a:pt x="166" y="202"/>
                        </a:lnTo>
                        <a:lnTo>
                          <a:pt x="160" y="201"/>
                        </a:lnTo>
                        <a:lnTo>
                          <a:pt x="153" y="194"/>
                        </a:lnTo>
                        <a:lnTo>
                          <a:pt x="152" y="183"/>
                        </a:lnTo>
                        <a:lnTo>
                          <a:pt x="145" y="183"/>
                        </a:lnTo>
                        <a:lnTo>
                          <a:pt x="143" y="181"/>
                        </a:lnTo>
                        <a:lnTo>
                          <a:pt x="139" y="180"/>
                        </a:lnTo>
                        <a:lnTo>
                          <a:pt x="140" y="185"/>
                        </a:lnTo>
                        <a:lnTo>
                          <a:pt x="138" y="188"/>
                        </a:lnTo>
                        <a:lnTo>
                          <a:pt x="131" y="180"/>
                        </a:lnTo>
                        <a:lnTo>
                          <a:pt x="128" y="181"/>
                        </a:lnTo>
                        <a:lnTo>
                          <a:pt x="123" y="189"/>
                        </a:lnTo>
                        <a:lnTo>
                          <a:pt x="114" y="188"/>
                        </a:lnTo>
                        <a:lnTo>
                          <a:pt x="106" y="182"/>
                        </a:lnTo>
                        <a:lnTo>
                          <a:pt x="107" y="173"/>
                        </a:lnTo>
                        <a:lnTo>
                          <a:pt x="112" y="168"/>
                        </a:lnTo>
                        <a:lnTo>
                          <a:pt x="112" y="164"/>
                        </a:lnTo>
                        <a:lnTo>
                          <a:pt x="116" y="161"/>
                        </a:lnTo>
                        <a:lnTo>
                          <a:pt x="120" y="163"/>
                        </a:lnTo>
                        <a:lnTo>
                          <a:pt x="124" y="166"/>
                        </a:lnTo>
                        <a:lnTo>
                          <a:pt x="135" y="165"/>
                        </a:lnTo>
                        <a:lnTo>
                          <a:pt x="143" y="160"/>
                        </a:lnTo>
                        <a:lnTo>
                          <a:pt x="147" y="162"/>
                        </a:lnTo>
                        <a:lnTo>
                          <a:pt x="147" y="156"/>
                        </a:lnTo>
                        <a:lnTo>
                          <a:pt x="141" y="150"/>
                        </a:lnTo>
                        <a:lnTo>
                          <a:pt x="139" y="143"/>
                        </a:lnTo>
                        <a:lnTo>
                          <a:pt x="152" y="132"/>
                        </a:lnTo>
                        <a:lnTo>
                          <a:pt x="155" y="127"/>
                        </a:lnTo>
                        <a:lnTo>
                          <a:pt x="160" y="126"/>
                        </a:lnTo>
                        <a:lnTo>
                          <a:pt x="160" y="118"/>
                        </a:lnTo>
                        <a:lnTo>
                          <a:pt x="157" y="115"/>
                        </a:lnTo>
                        <a:lnTo>
                          <a:pt x="156" y="112"/>
                        </a:lnTo>
                        <a:lnTo>
                          <a:pt x="155" y="109"/>
                        </a:lnTo>
                        <a:lnTo>
                          <a:pt x="149" y="105"/>
                        </a:lnTo>
                        <a:lnTo>
                          <a:pt x="147" y="100"/>
                        </a:lnTo>
                        <a:lnTo>
                          <a:pt x="141" y="101"/>
                        </a:lnTo>
                        <a:lnTo>
                          <a:pt x="137" y="96"/>
                        </a:lnTo>
                        <a:lnTo>
                          <a:pt x="139" y="93"/>
                        </a:lnTo>
                        <a:lnTo>
                          <a:pt x="135" y="93"/>
                        </a:lnTo>
                        <a:lnTo>
                          <a:pt x="129" y="97"/>
                        </a:lnTo>
                        <a:lnTo>
                          <a:pt x="125" y="98"/>
                        </a:lnTo>
                        <a:lnTo>
                          <a:pt x="120" y="98"/>
                        </a:lnTo>
                        <a:lnTo>
                          <a:pt x="120" y="94"/>
                        </a:lnTo>
                        <a:lnTo>
                          <a:pt x="131" y="91"/>
                        </a:lnTo>
                        <a:lnTo>
                          <a:pt x="130" y="89"/>
                        </a:lnTo>
                        <a:lnTo>
                          <a:pt x="120" y="85"/>
                        </a:lnTo>
                        <a:lnTo>
                          <a:pt x="117" y="80"/>
                        </a:lnTo>
                        <a:lnTo>
                          <a:pt x="113" y="78"/>
                        </a:lnTo>
                        <a:lnTo>
                          <a:pt x="114" y="73"/>
                        </a:lnTo>
                        <a:lnTo>
                          <a:pt x="109" y="68"/>
                        </a:lnTo>
                        <a:lnTo>
                          <a:pt x="105" y="68"/>
                        </a:lnTo>
                        <a:lnTo>
                          <a:pt x="101" y="63"/>
                        </a:lnTo>
                        <a:lnTo>
                          <a:pt x="96" y="65"/>
                        </a:lnTo>
                        <a:lnTo>
                          <a:pt x="96" y="68"/>
                        </a:lnTo>
                        <a:lnTo>
                          <a:pt x="104" y="73"/>
                        </a:lnTo>
                        <a:lnTo>
                          <a:pt x="102" y="76"/>
                        </a:lnTo>
                        <a:lnTo>
                          <a:pt x="94" y="77"/>
                        </a:lnTo>
                        <a:lnTo>
                          <a:pt x="87" y="73"/>
                        </a:lnTo>
                        <a:lnTo>
                          <a:pt x="82" y="75"/>
                        </a:lnTo>
                        <a:lnTo>
                          <a:pt x="84" y="76"/>
                        </a:lnTo>
                        <a:lnTo>
                          <a:pt x="82" y="79"/>
                        </a:lnTo>
                        <a:lnTo>
                          <a:pt x="76" y="76"/>
                        </a:lnTo>
                        <a:lnTo>
                          <a:pt x="72" y="73"/>
                        </a:lnTo>
                        <a:lnTo>
                          <a:pt x="69" y="71"/>
                        </a:lnTo>
                        <a:lnTo>
                          <a:pt x="67" y="73"/>
                        </a:lnTo>
                        <a:lnTo>
                          <a:pt x="69" y="75"/>
                        </a:lnTo>
                        <a:lnTo>
                          <a:pt x="72" y="77"/>
                        </a:lnTo>
                        <a:lnTo>
                          <a:pt x="72" y="80"/>
                        </a:lnTo>
                        <a:lnTo>
                          <a:pt x="67" y="78"/>
                        </a:lnTo>
                        <a:lnTo>
                          <a:pt x="63" y="77"/>
                        </a:lnTo>
                        <a:lnTo>
                          <a:pt x="59" y="77"/>
                        </a:lnTo>
                        <a:lnTo>
                          <a:pt x="53" y="74"/>
                        </a:lnTo>
                        <a:lnTo>
                          <a:pt x="47" y="74"/>
                        </a:lnTo>
                        <a:lnTo>
                          <a:pt x="40" y="75"/>
                        </a:lnTo>
                        <a:lnTo>
                          <a:pt x="35" y="73"/>
                        </a:lnTo>
                        <a:lnTo>
                          <a:pt x="34" y="69"/>
                        </a:lnTo>
                        <a:lnTo>
                          <a:pt x="31" y="68"/>
                        </a:lnTo>
                        <a:lnTo>
                          <a:pt x="26" y="72"/>
                        </a:lnTo>
                        <a:lnTo>
                          <a:pt x="21" y="72"/>
                        </a:lnTo>
                        <a:lnTo>
                          <a:pt x="17" y="68"/>
                        </a:lnTo>
                        <a:lnTo>
                          <a:pt x="6" y="60"/>
                        </a:lnTo>
                        <a:lnTo>
                          <a:pt x="5" y="55"/>
                        </a:lnTo>
                        <a:lnTo>
                          <a:pt x="9" y="54"/>
                        </a:lnTo>
                        <a:lnTo>
                          <a:pt x="15" y="56"/>
                        </a:lnTo>
                        <a:lnTo>
                          <a:pt x="20" y="56"/>
                        </a:lnTo>
                        <a:lnTo>
                          <a:pt x="25" y="57"/>
                        </a:lnTo>
                        <a:lnTo>
                          <a:pt x="24" y="54"/>
                        </a:lnTo>
                        <a:lnTo>
                          <a:pt x="15" y="52"/>
                        </a:lnTo>
                        <a:lnTo>
                          <a:pt x="4" y="50"/>
                        </a:lnTo>
                        <a:lnTo>
                          <a:pt x="0" y="45"/>
                        </a:lnTo>
                        <a:lnTo>
                          <a:pt x="2" y="41"/>
                        </a:lnTo>
                        <a:lnTo>
                          <a:pt x="1" y="36"/>
                        </a:lnTo>
                        <a:lnTo>
                          <a:pt x="4" y="33"/>
                        </a:lnTo>
                        <a:lnTo>
                          <a:pt x="0" y="30"/>
                        </a:lnTo>
                        <a:lnTo>
                          <a:pt x="2" y="27"/>
                        </a:lnTo>
                        <a:lnTo>
                          <a:pt x="7" y="23"/>
                        </a:lnTo>
                        <a:lnTo>
                          <a:pt x="7" y="16"/>
                        </a:lnTo>
                        <a:lnTo>
                          <a:pt x="15" y="8"/>
                        </a:lnTo>
                        <a:lnTo>
                          <a:pt x="17" y="8"/>
                        </a:lnTo>
                        <a:lnTo>
                          <a:pt x="28" y="0"/>
                        </a:lnTo>
                        <a:lnTo>
                          <a:pt x="36" y="0"/>
                        </a:lnTo>
                        <a:lnTo>
                          <a:pt x="39" y="1"/>
                        </a:lnTo>
                        <a:lnTo>
                          <a:pt x="46" y="2"/>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740" name="Freeform 126"/>
                  <p:cNvSpPr>
                    <a:spLocks/>
                  </p:cNvSpPr>
                  <p:nvPr/>
                </p:nvSpPr>
                <p:spPr bwMode="gray">
                  <a:xfrm>
                    <a:off x="1541" y="1802"/>
                    <a:ext cx="53" cy="26"/>
                  </a:xfrm>
                  <a:custGeom>
                    <a:avLst/>
                    <a:gdLst>
                      <a:gd name="T0" fmla="*/ 0 w 44"/>
                      <a:gd name="T1" fmla="*/ 2147483647 h 22"/>
                      <a:gd name="T2" fmla="*/ 2147483647 w 44"/>
                      <a:gd name="T3" fmla="*/ 0 h 22"/>
                      <a:gd name="T4" fmla="*/ 2147483647 w 44"/>
                      <a:gd name="T5" fmla="*/ 2147483647 h 22"/>
                      <a:gd name="T6" fmla="*/ 2147483647 w 44"/>
                      <a:gd name="T7" fmla="*/ 0 h 22"/>
                      <a:gd name="T8" fmla="*/ 2147483647 w 44"/>
                      <a:gd name="T9" fmla="*/ 2147483647 h 22"/>
                      <a:gd name="T10" fmla="*/ 2147483647 w 44"/>
                      <a:gd name="T11" fmla="*/ 2147483647 h 22"/>
                      <a:gd name="T12" fmla="*/ 2147483647 w 44"/>
                      <a:gd name="T13" fmla="*/ 2147483647 h 22"/>
                      <a:gd name="T14" fmla="*/ 2147483647 w 44"/>
                      <a:gd name="T15" fmla="*/ 2147483647 h 22"/>
                      <a:gd name="T16" fmla="*/ 2147483647 w 44"/>
                      <a:gd name="T17" fmla="*/ 2147483647 h 22"/>
                      <a:gd name="T18" fmla="*/ 2147483647 w 44"/>
                      <a:gd name="T19" fmla="*/ 2147483647 h 22"/>
                      <a:gd name="T20" fmla="*/ 2147483647 w 44"/>
                      <a:gd name="T21" fmla="*/ 2147483647 h 22"/>
                      <a:gd name="T22" fmla="*/ 2147483647 w 44"/>
                      <a:gd name="T23" fmla="*/ 2147483647 h 22"/>
                      <a:gd name="T24" fmla="*/ 2147483647 w 44"/>
                      <a:gd name="T25" fmla="*/ 2147483647 h 22"/>
                      <a:gd name="T26" fmla="*/ 2147483647 w 44"/>
                      <a:gd name="T27" fmla="*/ 2147483647 h 22"/>
                      <a:gd name="T28" fmla="*/ 2147483647 w 44"/>
                      <a:gd name="T29" fmla="*/ 2147483647 h 22"/>
                      <a:gd name="T30" fmla="*/ 2147483647 w 44"/>
                      <a:gd name="T31" fmla="*/ 2147483647 h 22"/>
                      <a:gd name="T32" fmla="*/ 2147483647 w 44"/>
                      <a:gd name="T33" fmla="*/ 2147483647 h 22"/>
                      <a:gd name="T34" fmla="*/ 0 w 44"/>
                      <a:gd name="T35" fmla="*/ 2147483647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4"/>
                      <a:gd name="T55" fmla="*/ 0 h 22"/>
                      <a:gd name="T56" fmla="*/ 44 w 44"/>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4" h="22">
                        <a:moveTo>
                          <a:pt x="0" y="2"/>
                        </a:moveTo>
                        <a:lnTo>
                          <a:pt x="6" y="0"/>
                        </a:lnTo>
                        <a:lnTo>
                          <a:pt x="8" y="2"/>
                        </a:lnTo>
                        <a:lnTo>
                          <a:pt x="21" y="0"/>
                        </a:lnTo>
                        <a:lnTo>
                          <a:pt x="30" y="5"/>
                        </a:lnTo>
                        <a:lnTo>
                          <a:pt x="34" y="6"/>
                        </a:lnTo>
                        <a:lnTo>
                          <a:pt x="38" y="9"/>
                        </a:lnTo>
                        <a:lnTo>
                          <a:pt x="37" y="14"/>
                        </a:lnTo>
                        <a:lnTo>
                          <a:pt x="44" y="17"/>
                        </a:lnTo>
                        <a:lnTo>
                          <a:pt x="42" y="20"/>
                        </a:lnTo>
                        <a:lnTo>
                          <a:pt x="30" y="17"/>
                        </a:lnTo>
                        <a:lnTo>
                          <a:pt x="15" y="18"/>
                        </a:lnTo>
                        <a:lnTo>
                          <a:pt x="14" y="20"/>
                        </a:lnTo>
                        <a:lnTo>
                          <a:pt x="10" y="22"/>
                        </a:lnTo>
                        <a:lnTo>
                          <a:pt x="6" y="20"/>
                        </a:lnTo>
                        <a:lnTo>
                          <a:pt x="4" y="9"/>
                        </a:lnTo>
                        <a:lnTo>
                          <a:pt x="2" y="7"/>
                        </a:lnTo>
                        <a:lnTo>
                          <a:pt x="0" y="2"/>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741" name="Freeform 127"/>
                  <p:cNvSpPr>
                    <a:spLocks/>
                  </p:cNvSpPr>
                  <p:nvPr/>
                </p:nvSpPr>
                <p:spPr bwMode="gray">
                  <a:xfrm>
                    <a:off x="1577" y="1928"/>
                    <a:ext cx="25" cy="21"/>
                  </a:xfrm>
                  <a:custGeom>
                    <a:avLst/>
                    <a:gdLst>
                      <a:gd name="T0" fmla="*/ 2147483647 w 20"/>
                      <a:gd name="T1" fmla="*/ 0 h 17"/>
                      <a:gd name="T2" fmla="*/ 2147483647 w 20"/>
                      <a:gd name="T3" fmla="*/ 2147483647 h 17"/>
                      <a:gd name="T4" fmla="*/ 2147483647 w 20"/>
                      <a:gd name="T5" fmla="*/ 2147483647 h 17"/>
                      <a:gd name="T6" fmla="*/ 2147483647 w 20"/>
                      <a:gd name="T7" fmla="*/ 2147483647 h 17"/>
                      <a:gd name="T8" fmla="*/ 2147483647 w 20"/>
                      <a:gd name="T9" fmla="*/ 2147483647 h 17"/>
                      <a:gd name="T10" fmla="*/ 2147483647 w 20"/>
                      <a:gd name="T11" fmla="*/ 2147483647 h 17"/>
                      <a:gd name="T12" fmla="*/ 2147483647 w 20"/>
                      <a:gd name="T13" fmla="*/ 2147483647 h 17"/>
                      <a:gd name="T14" fmla="*/ 2147483647 w 20"/>
                      <a:gd name="T15" fmla="*/ 2147483647 h 17"/>
                      <a:gd name="T16" fmla="*/ 0 w 20"/>
                      <a:gd name="T17" fmla="*/ 2147483647 h 17"/>
                      <a:gd name="T18" fmla="*/ 2147483647 w 20"/>
                      <a:gd name="T19" fmla="*/ 0 h 1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0"/>
                      <a:gd name="T31" fmla="*/ 0 h 17"/>
                      <a:gd name="T32" fmla="*/ 20 w 20"/>
                      <a:gd name="T33" fmla="*/ 17 h 1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0" h="17">
                        <a:moveTo>
                          <a:pt x="8" y="0"/>
                        </a:moveTo>
                        <a:lnTo>
                          <a:pt x="18" y="1"/>
                        </a:lnTo>
                        <a:lnTo>
                          <a:pt x="18" y="6"/>
                        </a:lnTo>
                        <a:lnTo>
                          <a:pt x="19" y="8"/>
                        </a:lnTo>
                        <a:lnTo>
                          <a:pt x="20" y="11"/>
                        </a:lnTo>
                        <a:lnTo>
                          <a:pt x="12" y="16"/>
                        </a:lnTo>
                        <a:lnTo>
                          <a:pt x="4" y="17"/>
                        </a:lnTo>
                        <a:lnTo>
                          <a:pt x="1" y="15"/>
                        </a:lnTo>
                        <a:lnTo>
                          <a:pt x="0" y="6"/>
                        </a:lnTo>
                        <a:lnTo>
                          <a:pt x="8" y="0"/>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742" name="Freeform 128"/>
                  <p:cNvSpPr>
                    <a:spLocks/>
                  </p:cNvSpPr>
                  <p:nvPr/>
                </p:nvSpPr>
                <p:spPr bwMode="gray">
                  <a:xfrm>
                    <a:off x="1412" y="1521"/>
                    <a:ext cx="352" cy="217"/>
                  </a:xfrm>
                  <a:custGeom>
                    <a:avLst/>
                    <a:gdLst>
                      <a:gd name="T0" fmla="*/ 2147483647 w 286"/>
                      <a:gd name="T1" fmla="*/ 2147483647 h 177"/>
                      <a:gd name="T2" fmla="*/ 2147483647 w 286"/>
                      <a:gd name="T3" fmla="*/ 2147483647 h 177"/>
                      <a:gd name="T4" fmla="*/ 2147483647 w 286"/>
                      <a:gd name="T5" fmla="*/ 2147483647 h 177"/>
                      <a:gd name="T6" fmla="*/ 2147483647 w 286"/>
                      <a:gd name="T7" fmla="*/ 2147483647 h 177"/>
                      <a:gd name="T8" fmla="*/ 2147483647 w 286"/>
                      <a:gd name="T9" fmla="*/ 2147483647 h 177"/>
                      <a:gd name="T10" fmla="*/ 2147483647 w 286"/>
                      <a:gd name="T11" fmla="*/ 2147483647 h 177"/>
                      <a:gd name="T12" fmla="*/ 2147483647 w 286"/>
                      <a:gd name="T13" fmla="*/ 2147483647 h 177"/>
                      <a:gd name="T14" fmla="*/ 2147483647 w 286"/>
                      <a:gd name="T15" fmla="*/ 2147483647 h 177"/>
                      <a:gd name="T16" fmla="*/ 2147483647 w 286"/>
                      <a:gd name="T17" fmla="*/ 2147483647 h 177"/>
                      <a:gd name="T18" fmla="*/ 2147483647 w 286"/>
                      <a:gd name="T19" fmla="*/ 2147483647 h 177"/>
                      <a:gd name="T20" fmla="*/ 2147483647 w 286"/>
                      <a:gd name="T21" fmla="*/ 2147483647 h 177"/>
                      <a:gd name="T22" fmla="*/ 2147483647 w 286"/>
                      <a:gd name="T23" fmla="*/ 2147483647 h 177"/>
                      <a:gd name="T24" fmla="*/ 2147483647 w 286"/>
                      <a:gd name="T25" fmla="*/ 2147483647 h 177"/>
                      <a:gd name="T26" fmla="*/ 2147483647 w 286"/>
                      <a:gd name="T27" fmla="*/ 2147483647 h 177"/>
                      <a:gd name="T28" fmla="*/ 2147483647 w 286"/>
                      <a:gd name="T29" fmla="*/ 2147483647 h 177"/>
                      <a:gd name="T30" fmla="*/ 2147483647 w 286"/>
                      <a:gd name="T31" fmla="*/ 2147483647 h 177"/>
                      <a:gd name="T32" fmla="*/ 2147483647 w 286"/>
                      <a:gd name="T33" fmla="*/ 2147483647 h 177"/>
                      <a:gd name="T34" fmla="*/ 2147483647 w 286"/>
                      <a:gd name="T35" fmla="*/ 2147483647 h 177"/>
                      <a:gd name="T36" fmla="*/ 2147483647 w 286"/>
                      <a:gd name="T37" fmla="*/ 2147483647 h 177"/>
                      <a:gd name="T38" fmla="*/ 2147483647 w 286"/>
                      <a:gd name="T39" fmla="*/ 2147483647 h 177"/>
                      <a:gd name="T40" fmla="*/ 2147483647 w 286"/>
                      <a:gd name="T41" fmla="*/ 2147483647 h 177"/>
                      <a:gd name="T42" fmla="*/ 2147483647 w 286"/>
                      <a:gd name="T43" fmla="*/ 2147483647 h 177"/>
                      <a:gd name="T44" fmla="*/ 2147483647 w 286"/>
                      <a:gd name="T45" fmla="*/ 2147483647 h 177"/>
                      <a:gd name="T46" fmla="*/ 2147483647 w 286"/>
                      <a:gd name="T47" fmla="*/ 2147483647 h 177"/>
                      <a:gd name="T48" fmla="*/ 2147483647 w 286"/>
                      <a:gd name="T49" fmla="*/ 2147483647 h 177"/>
                      <a:gd name="T50" fmla="*/ 2147483647 w 286"/>
                      <a:gd name="T51" fmla="*/ 2147483647 h 177"/>
                      <a:gd name="T52" fmla="*/ 2147483647 w 286"/>
                      <a:gd name="T53" fmla="*/ 2147483647 h 177"/>
                      <a:gd name="T54" fmla="*/ 2147483647 w 286"/>
                      <a:gd name="T55" fmla="*/ 2147483647 h 177"/>
                      <a:gd name="T56" fmla="*/ 2147483647 w 286"/>
                      <a:gd name="T57" fmla="*/ 2147483647 h 177"/>
                      <a:gd name="T58" fmla="*/ 2147483647 w 286"/>
                      <a:gd name="T59" fmla="*/ 2147483647 h 177"/>
                      <a:gd name="T60" fmla="*/ 2147483647 w 286"/>
                      <a:gd name="T61" fmla="*/ 2147483647 h 177"/>
                      <a:gd name="T62" fmla="*/ 2147483647 w 286"/>
                      <a:gd name="T63" fmla="*/ 2147483647 h 177"/>
                      <a:gd name="T64" fmla="*/ 2147483647 w 286"/>
                      <a:gd name="T65" fmla="*/ 2147483647 h 177"/>
                      <a:gd name="T66" fmla="*/ 2147483647 w 286"/>
                      <a:gd name="T67" fmla="*/ 2147483647 h 177"/>
                      <a:gd name="T68" fmla="*/ 2147483647 w 286"/>
                      <a:gd name="T69" fmla="*/ 2147483647 h 177"/>
                      <a:gd name="T70" fmla="*/ 2147483647 w 286"/>
                      <a:gd name="T71" fmla="*/ 2147483647 h 177"/>
                      <a:gd name="T72" fmla="*/ 2147483647 w 286"/>
                      <a:gd name="T73" fmla="*/ 2147483647 h 177"/>
                      <a:gd name="T74" fmla="*/ 2147483647 w 286"/>
                      <a:gd name="T75" fmla="*/ 2147483647 h 177"/>
                      <a:gd name="T76" fmla="*/ 2147483647 w 286"/>
                      <a:gd name="T77" fmla="*/ 2147483647 h 177"/>
                      <a:gd name="T78" fmla="*/ 2147483647 w 286"/>
                      <a:gd name="T79" fmla="*/ 2147483647 h 177"/>
                      <a:gd name="T80" fmla="*/ 2147483647 w 286"/>
                      <a:gd name="T81" fmla="*/ 2147483647 h 177"/>
                      <a:gd name="T82" fmla="*/ 2147483647 w 286"/>
                      <a:gd name="T83" fmla="*/ 2147483647 h 177"/>
                      <a:gd name="T84" fmla="*/ 2147483647 w 286"/>
                      <a:gd name="T85" fmla="*/ 2147483647 h 177"/>
                      <a:gd name="T86" fmla="*/ 2147483647 w 286"/>
                      <a:gd name="T87" fmla="*/ 2147483647 h 177"/>
                      <a:gd name="T88" fmla="*/ 2147483647 w 286"/>
                      <a:gd name="T89" fmla="*/ 2147483647 h 177"/>
                      <a:gd name="T90" fmla="*/ 2147483647 w 286"/>
                      <a:gd name="T91" fmla="*/ 2147483647 h 177"/>
                      <a:gd name="T92" fmla="*/ 2147483647 w 286"/>
                      <a:gd name="T93" fmla="*/ 2147483647 h 177"/>
                      <a:gd name="T94" fmla="*/ 2147483647 w 286"/>
                      <a:gd name="T95" fmla="*/ 2147483647 h 177"/>
                      <a:gd name="T96" fmla="*/ 2147483647 w 286"/>
                      <a:gd name="T97" fmla="*/ 2147483647 h 177"/>
                      <a:gd name="T98" fmla="*/ 2147483647 w 286"/>
                      <a:gd name="T99" fmla="*/ 2147483647 h 177"/>
                      <a:gd name="T100" fmla="*/ 2147483647 w 286"/>
                      <a:gd name="T101" fmla="*/ 2147483647 h 177"/>
                      <a:gd name="T102" fmla="*/ 2147483647 w 286"/>
                      <a:gd name="T103" fmla="*/ 2147483647 h 177"/>
                      <a:gd name="T104" fmla="*/ 2147483647 w 286"/>
                      <a:gd name="T105" fmla="*/ 2147483647 h 177"/>
                      <a:gd name="T106" fmla="*/ 2147483647 w 286"/>
                      <a:gd name="T107" fmla="*/ 2147483647 h 177"/>
                      <a:gd name="T108" fmla="*/ 2147483647 w 286"/>
                      <a:gd name="T109" fmla="*/ 2147483647 h 177"/>
                      <a:gd name="T110" fmla="*/ 2147483647 w 286"/>
                      <a:gd name="T111" fmla="*/ 2147483647 h 177"/>
                      <a:gd name="T112" fmla="*/ 2147483647 w 286"/>
                      <a:gd name="T113" fmla="*/ 2147483647 h 177"/>
                      <a:gd name="T114" fmla="*/ 2147483647 w 286"/>
                      <a:gd name="T115" fmla="*/ 2147483647 h 177"/>
                      <a:gd name="T116" fmla="*/ 2147483647 w 286"/>
                      <a:gd name="T117" fmla="*/ 2147483647 h 177"/>
                      <a:gd name="T118" fmla="*/ 2147483647 w 286"/>
                      <a:gd name="T119" fmla="*/ 2147483647 h 177"/>
                      <a:gd name="T120" fmla="*/ 2147483647 w 286"/>
                      <a:gd name="T121" fmla="*/ 2147483647 h 17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86"/>
                      <a:gd name="T184" fmla="*/ 0 h 177"/>
                      <a:gd name="T185" fmla="*/ 286 w 286"/>
                      <a:gd name="T186" fmla="*/ 177 h 17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86" h="177">
                        <a:moveTo>
                          <a:pt x="47" y="154"/>
                        </a:moveTo>
                        <a:lnTo>
                          <a:pt x="36" y="152"/>
                        </a:lnTo>
                        <a:lnTo>
                          <a:pt x="33" y="145"/>
                        </a:lnTo>
                        <a:lnTo>
                          <a:pt x="39" y="144"/>
                        </a:lnTo>
                        <a:lnTo>
                          <a:pt x="45" y="142"/>
                        </a:lnTo>
                        <a:lnTo>
                          <a:pt x="52" y="145"/>
                        </a:lnTo>
                        <a:lnTo>
                          <a:pt x="55" y="151"/>
                        </a:lnTo>
                        <a:lnTo>
                          <a:pt x="67" y="154"/>
                        </a:lnTo>
                        <a:lnTo>
                          <a:pt x="73" y="153"/>
                        </a:lnTo>
                        <a:lnTo>
                          <a:pt x="77" y="153"/>
                        </a:lnTo>
                        <a:lnTo>
                          <a:pt x="86" y="144"/>
                        </a:lnTo>
                        <a:lnTo>
                          <a:pt x="91" y="142"/>
                        </a:lnTo>
                        <a:lnTo>
                          <a:pt x="89" y="139"/>
                        </a:lnTo>
                        <a:lnTo>
                          <a:pt x="85" y="140"/>
                        </a:lnTo>
                        <a:lnTo>
                          <a:pt x="79" y="148"/>
                        </a:lnTo>
                        <a:lnTo>
                          <a:pt x="70" y="150"/>
                        </a:lnTo>
                        <a:lnTo>
                          <a:pt x="62" y="147"/>
                        </a:lnTo>
                        <a:lnTo>
                          <a:pt x="60" y="142"/>
                        </a:lnTo>
                        <a:lnTo>
                          <a:pt x="66" y="141"/>
                        </a:lnTo>
                        <a:lnTo>
                          <a:pt x="66" y="138"/>
                        </a:lnTo>
                        <a:lnTo>
                          <a:pt x="70" y="136"/>
                        </a:lnTo>
                        <a:lnTo>
                          <a:pt x="68" y="130"/>
                        </a:lnTo>
                        <a:lnTo>
                          <a:pt x="64" y="130"/>
                        </a:lnTo>
                        <a:lnTo>
                          <a:pt x="64" y="133"/>
                        </a:lnTo>
                        <a:lnTo>
                          <a:pt x="60" y="137"/>
                        </a:lnTo>
                        <a:lnTo>
                          <a:pt x="54" y="138"/>
                        </a:lnTo>
                        <a:lnTo>
                          <a:pt x="56" y="134"/>
                        </a:lnTo>
                        <a:lnTo>
                          <a:pt x="54" y="133"/>
                        </a:lnTo>
                        <a:lnTo>
                          <a:pt x="51" y="137"/>
                        </a:lnTo>
                        <a:lnTo>
                          <a:pt x="43" y="137"/>
                        </a:lnTo>
                        <a:lnTo>
                          <a:pt x="43" y="131"/>
                        </a:lnTo>
                        <a:lnTo>
                          <a:pt x="48" y="123"/>
                        </a:lnTo>
                        <a:lnTo>
                          <a:pt x="51" y="122"/>
                        </a:lnTo>
                        <a:lnTo>
                          <a:pt x="55" y="123"/>
                        </a:lnTo>
                        <a:lnTo>
                          <a:pt x="62" y="122"/>
                        </a:lnTo>
                        <a:lnTo>
                          <a:pt x="69" y="123"/>
                        </a:lnTo>
                        <a:lnTo>
                          <a:pt x="79" y="123"/>
                        </a:lnTo>
                        <a:lnTo>
                          <a:pt x="88" y="126"/>
                        </a:lnTo>
                        <a:lnTo>
                          <a:pt x="90" y="124"/>
                        </a:lnTo>
                        <a:lnTo>
                          <a:pt x="98" y="123"/>
                        </a:lnTo>
                        <a:lnTo>
                          <a:pt x="98" y="120"/>
                        </a:lnTo>
                        <a:lnTo>
                          <a:pt x="87" y="121"/>
                        </a:lnTo>
                        <a:lnTo>
                          <a:pt x="75" y="121"/>
                        </a:lnTo>
                        <a:lnTo>
                          <a:pt x="66" y="119"/>
                        </a:lnTo>
                        <a:lnTo>
                          <a:pt x="69" y="117"/>
                        </a:lnTo>
                        <a:lnTo>
                          <a:pt x="76" y="118"/>
                        </a:lnTo>
                        <a:lnTo>
                          <a:pt x="77" y="115"/>
                        </a:lnTo>
                        <a:lnTo>
                          <a:pt x="70" y="111"/>
                        </a:lnTo>
                        <a:lnTo>
                          <a:pt x="69" y="107"/>
                        </a:lnTo>
                        <a:lnTo>
                          <a:pt x="62" y="102"/>
                        </a:lnTo>
                        <a:lnTo>
                          <a:pt x="50" y="98"/>
                        </a:lnTo>
                        <a:lnTo>
                          <a:pt x="50" y="97"/>
                        </a:lnTo>
                        <a:lnTo>
                          <a:pt x="58" y="96"/>
                        </a:lnTo>
                        <a:lnTo>
                          <a:pt x="50" y="91"/>
                        </a:lnTo>
                        <a:lnTo>
                          <a:pt x="52" y="87"/>
                        </a:lnTo>
                        <a:lnTo>
                          <a:pt x="66" y="88"/>
                        </a:lnTo>
                        <a:lnTo>
                          <a:pt x="77" y="89"/>
                        </a:lnTo>
                        <a:lnTo>
                          <a:pt x="89" y="99"/>
                        </a:lnTo>
                        <a:lnTo>
                          <a:pt x="94" y="106"/>
                        </a:lnTo>
                        <a:lnTo>
                          <a:pt x="106" y="106"/>
                        </a:lnTo>
                        <a:lnTo>
                          <a:pt x="111" y="103"/>
                        </a:lnTo>
                        <a:lnTo>
                          <a:pt x="108" y="102"/>
                        </a:lnTo>
                        <a:lnTo>
                          <a:pt x="102" y="103"/>
                        </a:lnTo>
                        <a:lnTo>
                          <a:pt x="97" y="102"/>
                        </a:lnTo>
                        <a:lnTo>
                          <a:pt x="94" y="96"/>
                        </a:lnTo>
                        <a:lnTo>
                          <a:pt x="89" y="91"/>
                        </a:lnTo>
                        <a:lnTo>
                          <a:pt x="82" y="88"/>
                        </a:lnTo>
                        <a:lnTo>
                          <a:pt x="82" y="85"/>
                        </a:lnTo>
                        <a:lnTo>
                          <a:pt x="94" y="85"/>
                        </a:lnTo>
                        <a:lnTo>
                          <a:pt x="102" y="82"/>
                        </a:lnTo>
                        <a:lnTo>
                          <a:pt x="109" y="82"/>
                        </a:lnTo>
                        <a:lnTo>
                          <a:pt x="118" y="80"/>
                        </a:lnTo>
                        <a:lnTo>
                          <a:pt x="119" y="79"/>
                        </a:lnTo>
                        <a:lnTo>
                          <a:pt x="112" y="79"/>
                        </a:lnTo>
                        <a:lnTo>
                          <a:pt x="108" y="78"/>
                        </a:lnTo>
                        <a:lnTo>
                          <a:pt x="121" y="74"/>
                        </a:lnTo>
                        <a:lnTo>
                          <a:pt x="133" y="75"/>
                        </a:lnTo>
                        <a:lnTo>
                          <a:pt x="142" y="72"/>
                        </a:lnTo>
                        <a:lnTo>
                          <a:pt x="140" y="70"/>
                        </a:lnTo>
                        <a:lnTo>
                          <a:pt x="129" y="70"/>
                        </a:lnTo>
                        <a:lnTo>
                          <a:pt x="119" y="72"/>
                        </a:lnTo>
                        <a:lnTo>
                          <a:pt x="122" y="65"/>
                        </a:lnTo>
                        <a:lnTo>
                          <a:pt x="130" y="59"/>
                        </a:lnTo>
                        <a:lnTo>
                          <a:pt x="129" y="57"/>
                        </a:lnTo>
                        <a:lnTo>
                          <a:pt x="125" y="58"/>
                        </a:lnTo>
                        <a:lnTo>
                          <a:pt x="119" y="60"/>
                        </a:lnTo>
                        <a:lnTo>
                          <a:pt x="117" y="64"/>
                        </a:lnTo>
                        <a:lnTo>
                          <a:pt x="109" y="65"/>
                        </a:lnTo>
                        <a:lnTo>
                          <a:pt x="114" y="70"/>
                        </a:lnTo>
                        <a:lnTo>
                          <a:pt x="102" y="77"/>
                        </a:lnTo>
                        <a:lnTo>
                          <a:pt x="95" y="79"/>
                        </a:lnTo>
                        <a:lnTo>
                          <a:pt x="82" y="81"/>
                        </a:lnTo>
                        <a:lnTo>
                          <a:pt x="80" y="79"/>
                        </a:lnTo>
                        <a:lnTo>
                          <a:pt x="88" y="77"/>
                        </a:lnTo>
                        <a:lnTo>
                          <a:pt x="89" y="75"/>
                        </a:lnTo>
                        <a:lnTo>
                          <a:pt x="82" y="75"/>
                        </a:lnTo>
                        <a:lnTo>
                          <a:pt x="76" y="78"/>
                        </a:lnTo>
                        <a:lnTo>
                          <a:pt x="75" y="74"/>
                        </a:lnTo>
                        <a:lnTo>
                          <a:pt x="71" y="75"/>
                        </a:lnTo>
                        <a:lnTo>
                          <a:pt x="71" y="80"/>
                        </a:lnTo>
                        <a:lnTo>
                          <a:pt x="67" y="82"/>
                        </a:lnTo>
                        <a:lnTo>
                          <a:pt x="53" y="81"/>
                        </a:lnTo>
                        <a:lnTo>
                          <a:pt x="53" y="79"/>
                        </a:lnTo>
                        <a:lnTo>
                          <a:pt x="56" y="75"/>
                        </a:lnTo>
                        <a:lnTo>
                          <a:pt x="63" y="71"/>
                        </a:lnTo>
                        <a:lnTo>
                          <a:pt x="85" y="67"/>
                        </a:lnTo>
                        <a:lnTo>
                          <a:pt x="84" y="65"/>
                        </a:lnTo>
                        <a:lnTo>
                          <a:pt x="71" y="66"/>
                        </a:lnTo>
                        <a:lnTo>
                          <a:pt x="59" y="70"/>
                        </a:lnTo>
                        <a:lnTo>
                          <a:pt x="51" y="74"/>
                        </a:lnTo>
                        <a:lnTo>
                          <a:pt x="47" y="78"/>
                        </a:lnTo>
                        <a:lnTo>
                          <a:pt x="44" y="79"/>
                        </a:lnTo>
                        <a:lnTo>
                          <a:pt x="36" y="76"/>
                        </a:lnTo>
                        <a:lnTo>
                          <a:pt x="27" y="75"/>
                        </a:lnTo>
                        <a:lnTo>
                          <a:pt x="24" y="72"/>
                        </a:lnTo>
                        <a:lnTo>
                          <a:pt x="36" y="69"/>
                        </a:lnTo>
                        <a:lnTo>
                          <a:pt x="49" y="69"/>
                        </a:lnTo>
                        <a:lnTo>
                          <a:pt x="57" y="67"/>
                        </a:lnTo>
                        <a:lnTo>
                          <a:pt x="66" y="62"/>
                        </a:lnTo>
                        <a:lnTo>
                          <a:pt x="64" y="61"/>
                        </a:lnTo>
                        <a:lnTo>
                          <a:pt x="60" y="61"/>
                        </a:lnTo>
                        <a:lnTo>
                          <a:pt x="49" y="67"/>
                        </a:lnTo>
                        <a:lnTo>
                          <a:pt x="35" y="68"/>
                        </a:lnTo>
                        <a:lnTo>
                          <a:pt x="21" y="67"/>
                        </a:lnTo>
                        <a:lnTo>
                          <a:pt x="19" y="63"/>
                        </a:lnTo>
                        <a:lnTo>
                          <a:pt x="23" y="62"/>
                        </a:lnTo>
                        <a:lnTo>
                          <a:pt x="23" y="60"/>
                        </a:lnTo>
                        <a:lnTo>
                          <a:pt x="30" y="57"/>
                        </a:lnTo>
                        <a:lnTo>
                          <a:pt x="41" y="54"/>
                        </a:lnTo>
                        <a:lnTo>
                          <a:pt x="43" y="53"/>
                        </a:lnTo>
                        <a:lnTo>
                          <a:pt x="35" y="52"/>
                        </a:lnTo>
                        <a:lnTo>
                          <a:pt x="26" y="56"/>
                        </a:lnTo>
                        <a:lnTo>
                          <a:pt x="15" y="57"/>
                        </a:lnTo>
                        <a:lnTo>
                          <a:pt x="14" y="54"/>
                        </a:lnTo>
                        <a:lnTo>
                          <a:pt x="20" y="52"/>
                        </a:lnTo>
                        <a:lnTo>
                          <a:pt x="20" y="51"/>
                        </a:lnTo>
                        <a:lnTo>
                          <a:pt x="13" y="52"/>
                        </a:lnTo>
                        <a:lnTo>
                          <a:pt x="5" y="51"/>
                        </a:lnTo>
                        <a:lnTo>
                          <a:pt x="0" y="49"/>
                        </a:lnTo>
                        <a:lnTo>
                          <a:pt x="8" y="45"/>
                        </a:lnTo>
                        <a:lnTo>
                          <a:pt x="12" y="40"/>
                        </a:lnTo>
                        <a:lnTo>
                          <a:pt x="22" y="43"/>
                        </a:lnTo>
                        <a:lnTo>
                          <a:pt x="24" y="38"/>
                        </a:lnTo>
                        <a:lnTo>
                          <a:pt x="31" y="35"/>
                        </a:lnTo>
                        <a:lnTo>
                          <a:pt x="38" y="35"/>
                        </a:lnTo>
                        <a:lnTo>
                          <a:pt x="41" y="38"/>
                        </a:lnTo>
                        <a:lnTo>
                          <a:pt x="46" y="40"/>
                        </a:lnTo>
                        <a:lnTo>
                          <a:pt x="45" y="38"/>
                        </a:lnTo>
                        <a:lnTo>
                          <a:pt x="47" y="37"/>
                        </a:lnTo>
                        <a:lnTo>
                          <a:pt x="52" y="39"/>
                        </a:lnTo>
                        <a:lnTo>
                          <a:pt x="58" y="40"/>
                        </a:lnTo>
                        <a:lnTo>
                          <a:pt x="64" y="38"/>
                        </a:lnTo>
                        <a:lnTo>
                          <a:pt x="62" y="35"/>
                        </a:lnTo>
                        <a:lnTo>
                          <a:pt x="52" y="34"/>
                        </a:lnTo>
                        <a:lnTo>
                          <a:pt x="46" y="31"/>
                        </a:lnTo>
                        <a:lnTo>
                          <a:pt x="47" y="29"/>
                        </a:lnTo>
                        <a:lnTo>
                          <a:pt x="55" y="29"/>
                        </a:lnTo>
                        <a:lnTo>
                          <a:pt x="52" y="23"/>
                        </a:lnTo>
                        <a:lnTo>
                          <a:pt x="57" y="22"/>
                        </a:lnTo>
                        <a:lnTo>
                          <a:pt x="66" y="26"/>
                        </a:lnTo>
                        <a:lnTo>
                          <a:pt x="76" y="35"/>
                        </a:lnTo>
                        <a:lnTo>
                          <a:pt x="83" y="35"/>
                        </a:lnTo>
                        <a:lnTo>
                          <a:pt x="78" y="32"/>
                        </a:lnTo>
                        <a:lnTo>
                          <a:pt x="77" y="30"/>
                        </a:lnTo>
                        <a:lnTo>
                          <a:pt x="80" y="30"/>
                        </a:lnTo>
                        <a:lnTo>
                          <a:pt x="86" y="33"/>
                        </a:lnTo>
                        <a:lnTo>
                          <a:pt x="99" y="38"/>
                        </a:lnTo>
                        <a:lnTo>
                          <a:pt x="103" y="38"/>
                        </a:lnTo>
                        <a:lnTo>
                          <a:pt x="102" y="36"/>
                        </a:lnTo>
                        <a:lnTo>
                          <a:pt x="98" y="32"/>
                        </a:lnTo>
                        <a:lnTo>
                          <a:pt x="85" y="29"/>
                        </a:lnTo>
                        <a:lnTo>
                          <a:pt x="81" y="25"/>
                        </a:lnTo>
                        <a:lnTo>
                          <a:pt x="83" y="22"/>
                        </a:lnTo>
                        <a:lnTo>
                          <a:pt x="89" y="22"/>
                        </a:lnTo>
                        <a:lnTo>
                          <a:pt x="90" y="21"/>
                        </a:lnTo>
                        <a:lnTo>
                          <a:pt x="88" y="19"/>
                        </a:lnTo>
                        <a:lnTo>
                          <a:pt x="83" y="19"/>
                        </a:lnTo>
                        <a:lnTo>
                          <a:pt x="80" y="18"/>
                        </a:lnTo>
                        <a:lnTo>
                          <a:pt x="81" y="16"/>
                        </a:lnTo>
                        <a:lnTo>
                          <a:pt x="90" y="16"/>
                        </a:lnTo>
                        <a:lnTo>
                          <a:pt x="98" y="20"/>
                        </a:lnTo>
                        <a:lnTo>
                          <a:pt x="102" y="20"/>
                        </a:lnTo>
                        <a:lnTo>
                          <a:pt x="100" y="17"/>
                        </a:lnTo>
                        <a:lnTo>
                          <a:pt x="88" y="11"/>
                        </a:lnTo>
                        <a:lnTo>
                          <a:pt x="91" y="10"/>
                        </a:lnTo>
                        <a:lnTo>
                          <a:pt x="96" y="10"/>
                        </a:lnTo>
                        <a:lnTo>
                          <a:pt x="105" y="16"/>
                        </a:lnTo>
                        <a:lnTo>
                          <a:pt x="112" y="16"/>
                        </a:lnTo>
                        <a:lnTo>
                          <a:pt x="115" y="14"/>
                        </a:lnTo>
                        <a:lnTo>
                          <a:pt x="106" y="12"/>
                        </a:lnTo>
                        <a:lnTo>
                          <a:pt x="102" y="8"/>
                        </a:lnTo>
                        <a:lnTo>
                          <a:pt x="106" y="7"/>
                        </a:lnTo>
                        <a:lnTo>
                          <a:pt x="116" y="7"/>
                        </a:lnTo>
                        <a:lnTo>
                          <a:pt x="119" y="9"/>
                        </a:lnTo>
                        <a:lnTo>
                          <a:pt x="123" y="7"/>
                        </a:lnTo>
                        <a:lnTo>
                          <a:pt x="129" y="11"/>
                        </a:lnTo>
                        <a:lnTo>
                          <a:pt x="138" y="18"/>
                        </a:lnTo>
                        <a:lnTo>
                          <a:pt x="139" y="24"/>
                        </a:lnTo>
                        <a:lnTo>
                          <a:pt x="146" y="21"/>
                        </a:lnTo>
                        <a:lnTo>
                          <a:pt x="148" y="18"/>
                        </a:lnTo>
                        <a:lnTo>
                          <a:pt x="144" y="15"/>
                        </a:lnTo>
                        <a:lnTo>
                          <a:pt x="140" y="11"/>
                        </a:lnTo>
                        <a:lnTo>
                          <a:pt x="130" y="8"/>
                        </a:lnTo>
                        <a:lnTo>
                          <a:pt x="129" y="4"/>
                        </a:lnTo>
                        <a:lnTo>
                          <a:pt x="132" y="3"/>
                        </a:lnTo>
                        <a:lnTo>
                          <a:pt x="151" y="3"/>
                        </a:lnTo>
                        <a:lnTo>
                          <a:pt x="158" y="10"/>
                        </a:lnTo>
                        <a:lnTo>
                          <a:pt x="164" y="13"/>
                        </a:lnTo>
                        <a:lnTo>
                          <a:pt x="170" y="17"/>
                        </a:lnTo>
                        <a:lnTo>
                          <a:pt x="175" y="16"/>
                        </a:lnTo>
                        <a:lnTo>
                          <a:pt x="174" y="13"/>
                        </a:lnTo>
                        <a:lnTo>
                          <a:pt x="163" y="7"/>
                        </a:lnTo>
                        <a:lnTo>
                          <a:pt x="162" y="5"/>
                        </a:lnTo>
                        <a:lnTo>
                          <a:pt x="164" y="2"/>
                        </a:lnTo>
                        <a:lnTo>
                          <a:pt x="168" y="1"/>
                        </a:lnTo>
                        <a:lnTo>
                          <a:pt x="176" y="1"/>
                        </a:lnTo>
                        <a:lnTo>
                          <a:pt x="176" y="3"/>
                        </a:lnTo>
                        <a:lnTo>
                          <a:pt x="186" y="7"/>
                        </a:lnTo>
                        <a:lnTo>
                          <a:pt x="189" y="6"/>
                        </a:lnTo>
                        <a:lnTo>
                          <a:pt x="182" y="3"/>
                        </a:lnTo>
                        <a:lnTo>
                          <a:pt x="182" y="1"/>
                        </a:lnTo>
                        <a:lnTo>
                          <a:pt x="191" y="0"/>
                        </a:lnTo>
                        <a:lnTo>
                          <a:pt x="193" y="2"/>
                        </a:lnTo>
                        <a:lnTo>
                          <a:pt x="200" y="3"/>
                        </a:lnTo>
                        <a:lnTo>
                          <a:pt x="201" y="5"/>
                        </a:lnTo>
                        <a:lnTo>
                          <a:pt x="210" y="4"/>
                        </a:lnTo>
                        <a:lnTo>
                          <a:pt x="216" y="5"/>
                        </a:lnTo>
                        <a:lnTo>
                          <a:pt x="226" y="5"/>
                        </a:lnTo>
                        <a:lnTo>
                          <a:pt x="227" y="10"/>
                        </a:lnTo>
                        <a:lnTo>
                          <a:pt x="212" y="16"/>
                        </a:lnTo>
                        <a:lnTo>
                          <a:pt x="212" y="17"/>
                        </a:lnTo>
                        <a:lnTo>
                          <a:pt x="221" y="16"/>
                        </a:lnTo>
                        <a:lnTo>
                          <a:pt x="233" y="9"/>
                        </a:lnTo>
                        <a:lnTo>
                          <a:pt x="237" y="9"/>
                        </a:lnTo>
                        <a:lnTo>
                          <a:pt x="240" y="12"/>
                        </a:lnTo>
                        <a:lnTo>
                          <a:pt x="243" y="11"/>
                        </a:lnTo>
                        <a:lnTo>
                          <a:pt x="245" y="7"/>
                        </a:lnTo>
                        <a:lnTo>
                          <a:pt x="248" y="7"/>
                        </a:lnTo>
                        <a:lnTo>
                          <a:pt x="248" y="10"/>
                        </a:lnTo>
                        <a:lnTo>
                          <a:pt x="250" y="10"/>
                        </a:lnTo>
                        <a:lnTo>
                          <a:pt x="253" y="9"/>
                        </a:lnTo>
                        <a:lnTo>
                          <a:pt x="259" y="8"/>
                        </a:lnTo>
                        <a:lnTo>
                          <a:pt x="263" y="8"/>
                        </a:lnTo>
                        <a:lnTo>
                          <a:pt x="261" y="11"/>
                        </a:lnTo>
                        <a:lnTo>
                          <a:pt x="259" y="12"/>
                        </a:lnTo>
                        <a:lnTo>
                          <a:pt x="263" y="14"/>
                        </a:lnTo>
                        <a:lnTo>
                          <a:pt x="264" y="20"/>
                        </a:lnTo>
                        <a:lnTo>
                          <a:pt x="278" y="20"/>
                        </a:lnTo>
                        <a:lnTo>
                          <a:pt x="286" y="24"/>
                        </a:lnTo>
                        <a:lnTo>
                          <a:pt x="285" y="30"/>
                        </a:lnTo>
                        <a:lnTo>
                          <a:pt x="277" y="34"/>
                        </a:lnTo>
                        <a:lnTo>
                          <a:pt x="278" y="36"/>
                        </a:lnTo>
                        <a:lnTo>
                          <a:pt x="274" y="37"/>
                        </a:lnTo>
                        <a:lnTo>
                          <a:pt x="272" y="40"/>
                        </a:lnTo>
                        <a:lnTo>
                          <a:pt x="265" y="43"/>
                        </a:lnTo>
                        <a:lnTo>
                          <a:pt x="260" y="44"/>
                        </a:lnTo>
                        <a:lnTo>
                          <a:pt x="255" y="46"/>
                        </a:lnTo>
                        <a:lnTo>
                          <a:pt x="247" y="46"/>
                        </a:lnTo>
                        <a:lnTo>
                          <a:pt x="241" y="49"/>
                        </a:lnTo>
                        <a:lnTo>
                          <a:pt x="229" y="50"/>
                        </a:lnTo>
                        <a:lnTo>
                          <a:pt x="225" y="50"/>
                        </a:lnTo>
                        <a:lnTo>
                          <a:pt x="217" y="50"/>
                        </a:lnTo>
                        <a:lnTo>
                          <a:pt x="212" y="49"/>
                        </a:lnTo>
                        <a:lnTo>
                          <a:pt x="211" y="49"/>
                        </a:lnTo>
                        <a:lnTo>
                          <a:pt x="212" y="53"/>
                        </a:lnTo>
                        <a:lnTo>
                          <a:pt x="221" y="54"/>
                        </a:lnTo>
                        <a:lnTo>
                          <a:pt x="224" y="53"/>
                        </a:lnTo>
                        <a:lnTo>
                          <a:pt x="234" y="52"/>
                        </a:lnTo>
                        <a:lnTo>
                          <a:pt x="235" y="55"/>
                        </a:lnTo>
                        <a:lnTo>
                          <a:pt x="225" y="57"/>
                        </a:lnTo>
                        <a:lnTo>
                          <a:pt x="214" y="60"/>
                        </a:lnTo>
                        <a:lnTo>
                          <a:pt x="207" y="62"/>
                        </a:lnTo>
                        <a:lnTo>
                          <a:pt x="197" y="62"/>
                        </a:lnTo>
                        <a:lnTo>
                          <a:pt x="194" y="64"/>
                        </a:lnTo>
                        <a:lnTo>
                          <a:pt x="203" y="65"/>
                        </a:lnTo>
                        <a:lnTo>
                          <a:pt x="205" y="63"/>
                        </a:lnTo>
                        <a:lnTo>
                          <a:pt x="209" y="63"/>
                        </a:lnTo>
                        <a:lnTo>
                          <a:pt x="217" y="61"/>
                        </a:lnTo>
                        <a:lnTo>
                          <a:pt x="231" y="57"/>
                        </a:lnTo>
                        <a:lnTo>
                          <a:pt x="236" y="56"/>
                        </a:lnTo>
                        <a:lnTo>
                          <a:pt x="242" y="54"/>
                        </a:lnTo>
                        <a:lnTo>
                          <a:pt x="248" y="53"/>
                        </a:lnTo>
                        <a:lnTo>
                          <a:pt x="253" y="53"/>
                        </a:lnTo>
                        <a:lnTo>
                          <a:pt x="254" y="54"/>
                        </a:lnTo>
                        <a:lnTo>
                          <a:pt x="251" y="55"/>
                        </a:lnTo>
                        <a:lnTo>
                          <a:pt x="246" y="60"/>
                        </a:lnTo>
                        <a:lnTo>
                          <a:pt x="242" y="60"/>
                        </a:lnTo>
                        <a:lnTo>
                          <a:pt x="235" y="66"/>
                        </a:lnTo>
                        <a:lnTo>
                          <a:pt x="232" y="67"/>
                        </a:lnTo>
                        <a:lnTo>
                          <a:pt x="225" y="72"/>
                        </a:lnTo>
                        <a:lnTo>
                          <a:pt x="222" y="74"/>
                        </a:lnTo>
                        <a:lnTo>
                          <a:pt x="212" y="79"/>
                        </a:lnTo>
                        <a:lnTo>
                          <a:pt x="209" y="84"/>
                        </a:lnTo>
                        <a:lnTo>
                          <a:pt x="201" y="86"/>
                        </a:lnTo>
                        <a:lnTo>
                          <a:pt x="198" y="85"/>
                        </a:lnTo>
                        <a:lnTo>
                          <a:pt x="197" y="83"/>
                        </a:lnTo>
                        <a:lnTo>
                          <a:pt x="192" y="82"/>
                        </a:lnTo>
                        <a:lnTo>
                          <a:pt x="193" y="85"/>
                        </a:lnTo>
                        <a:lnTo>
                          <a:pt x="197" y="87"/>
                        </a:lnTo>
                        <a:lnTo>
                          <a:pt x="200" y="90"/>
                        </a:lnTo>
                        <a:lnTo>
                          <a:pt x="190" y="91"/>
                        </a:lnTo>
                        <a:lnTo>
                          <a:pt x="187" y="92"/>
                        </a:lnTo>
                        <a:lnTo>
                          <a:pt x="182" y="91"/>
                        </a:lnTo>
                        <a:lnTo>
                          <a:pt x="178" y="92"/>
                        </a:lnTo>
                        <a:lnTo>
                          <a:pt x="178" y="95"/>
                        </a:lnTo>
                        <a:lnTo>
                          <a:pt x="180" y="95"/>
                        </a:lnTo>
                        <a:lnTo>
                          <a:pt x="189" y="94"/>
                        </a:lnTo>
                        <a:lnTo>
                          <a:pt x="192" y="95"/>
                        </a:lnTo>
                        <a:lnTo>
                          <a:pt x="189" y="97"/>
                        </a:lnTo>
                        <a:lnTo>
                          <a:pt x="190" y="99"/>
                        </a:lnTo>
                        <a:lnTo>
                          <a:pt x="183" y="102"/>
                        </a:lnTo>
                        <a:lnTo>
                          <a:pt x="175" y="103"/>
                        </a:lnTo>
                        <a:lnTo>
                          <a:pt x="172" y="102"/>
                        </a:lnTo>
                        <a:lnTo>
                          <a:pt x="164" y="99"/>
                        </a:lnTo>
                        <a:lnTo>
                          <a:pt x="158" y="100"/>
                        </a:lnTo>
                        <a:lnTo>
                          <a:pt x="159" y="102"/>
                        </a:lnTo>
                        <a:lnTo>
                          <a:pt x="169" y="103"/>
                        </a:lnTo>
                        <a:lnTo>
                          <a:pt x="170" y="106"/>
                        </a:lnTo>
                        <a:lnTo>
                          <a:pt x="164" y="107"/>
                        </a:lnTo>
                        <a:lnTo>
                          <a:pt x="156" y="107"/>
                        </a:lnTo>
                        <a:lnTo>
                          <a:pt x="156" y="110"/>
                        </a:lnTo>
                        <a:lnTo>
                          <a:pt x="149" y="110"/>
                        </a:lnTo>
                        <a:lnTo>
                          <a:pt x="148" y="109"/>
                        </a:lnTo>
                        <a:lnTo>
                          <a:pt x="145" y="108"/>
                        </a:lnTo>
                        <a:lnTo>
                          <a:pt x="137" y="110"/>
                        </a:lnTo>
                        <a:lnTo>
                          <a:pt x="144" y="111"/>
                        </a:lnTo>
                        <a:lnTo>
                          <a:pt x="135" y="111"/>
                        </a:lnTo>
                        <a:lnTo>
                          <a:pt x="136" y="112"/>
                        </a:lnTo>
                        <a:lnTo>
                          <a:pt x="131" y="112"/>
                        </a:lnTo>
                        <a:lnTo>
                          <a:pt x="130" y="114"/>
                        </a:lnTo>
                        <a:lnTo>
                          <a:pt x="145" y="113"/>
                        </a:lnTo>
                        <a:lnTo>
                          <a:pt x="159" y="114"/>
                        </a:lnTo>
                        <a:lnTo>
                          <a:pt x="158" y="118"/>
                        </a:lnTo>
                        <a:lnTo>
                          <a:pt x="151" y="118"/>
                        </a:lnTo>
                        <a:lnTo>
                          <a:pt x="146" y="116"/>
                        </a:lnTo>
                        <a:lnTo>
                          <a:pt x="138" y="115"/>
                        </a:lnTo>
                        <a:lnTo>
                          <a:pt x="130" y="116"/>
                        </a:lnTo>
                        <a:lnTo>
                          <a:pt x="130" y="117"/>
                        </a:lnTo>
                        <a:lnTo>
                          <a:pt x="141" y="117"/>
                        </a:lnTo>
                        <a:lnTo>
                          <a:pt x="141" y="118"/>
                        </a:lnTo>
                        <a:lnTo>
                          <a:pt x="135" y="118"/>
                        </a:lnTo>
                        <a:lnTo>
                          <a:pt x="129" y="119"/>
                        </a:lnTo>
                        <a:lnTo>
                          <a:pt x="131" y="120"/>
                        </a:lnTo>
                        <a:lnTo>
                          <a:pt x="140" y="119"/>
                        </a:lnTo>
                        <a:lnTo>
                          <a:pt x="146" y="122"/>
                        </a:lnTo>
                        <a:lnTo>
                          <a:pt x="153" y="122"/>
                        </a:lnTo>
                        <a:lnTo>
                          <a:pt x="158" y="128"/>
                        </a:lnTo>
                        <a:lnTo>
                          <a:pt x="153" y="129"/>
                        </a:lnTo>
                        <a:lnTo>
                          <a:pt x="146" y="129"/>
                        </a:lnTo>
                        <a:lnTo>
                          <a:pt x="144" y="129"/>
                        </a:lnTo>
                        <a:lnTo>
                          <a:pt x="153" y="131"/>
                        </a:lnTo>
                        <a:lnTo>
                          <a:pt x="154" y="135"/>
                        </a:lnTo>
                        <a:lnTo>
                          <a:pt x="152" y="136"/>
                        </a:lnTo>
                        <a:lnTo>
                          <a:pt x="143" y="136"/>
                        </a:lnTo>
                        <a:lnTo>
                          <a:pt x="137" y="137"/>
                        </a:lnTo>
                        <a:lnTo>
                          <a:pt x="138" y="138"/>
                        </a:lnTo>
                        <a:lnTo>
                          <a:pt x="145" y="138"/>
                        </a:lnTo>
                        <a:lnTo>
                          <a:pt x="149" y="140"/>
                        </a:lnTo>
                        <a:lnTo>
                          <a:pt x="139" y="143"/>
                        </a:lnTo>
                        <a:lnTo>
                          <a:pt x="127" y="142"/>
                        </a:lnTo>
                        <a:lnTo>
                          <a:pt x="125" y="144"/>
                        </a:lnTo>
                        <a:lnTo>
                          <a:pt x="127" y="145"/>
                        </a:lnTo>
                        <a:lnTo>
                          <a:pt x="130" y="150"/>
                        </a:lnTo>
                        <a:lnTo>
                          <a:pt x="121" y="154"/>
                        </a:lnTo>
                        <a:lnTo>
                          <a:pt x="105" y="154"/>
                        </a:lnTo>
                        <a:lnTo>
                          <a:pt x="98" y="149"/>
                        </a:lnTo>
                        <a:lnTo>
                          <a:pt x="96" y="150"/>
                        </a:lnTo>
                        <a:lnTo>
                          <a:pt x="99" y="153"/>
                        </a:lnTo>
                        <a:lnTo>
                          <a:pt x="93" y="156"/>
                        </a:lnTo>
                        <a:lnTo>
                          <a:pt x="94" y="157"/>
                        </a:lnTo>
                        <a:lnTo>
                          <a:pt x="107" y="157"/>
                        </a:lnTo>
                        <a:lnTo>
                          <a:pt x="110" y="158"/>
                        </a:lnTo>
                        <a:lnTo>
                          <a:pt x="114" y="156"/>
                        </a:lnTo>
                        <a:lnTo>
                          <a:pt x="117" y="156"/>
                        </a:lnTo>
                        <a:lnTo>
                          <a:pt x="118" y="158"/>
                        </a:lnTo>
                        <a:lnTo>
                          <a:pt x="116" y="160"/>
                        </a:lnTo>
                        <a:lnTo>
                          <a:pt x="116" y="163"/>
                        </a:lnTo>
                        <a:lnTo>
                          <a:pt x="120" y="164"/>
                        </a:lnTo>
                        <a:lnTo>
                          <a:pt x="124" y="160"/>
                        </a:lnTo>
                        <a:lnTo>
                          <a:pt x="128" y="161"/>
                        </a:lnTo>
                        <a:lnTo>
                          <a:pt x="130" y="168"/>
                        </a:lnTo>
                        <a:lnTo>
                          <a:pt x="127" y="171"/>
                        </a:lnTo>
                        <a:lnTo>
                          <a:pt x="120" y="171"/>
                        </a:lnTo>
                        <a:lnTo>
                          <a:pt x="119" y="173"/>
                        </a:lnTo>
                        <a:lnTo>
                          <a:pt x="107" y="177"/>
                        </a:lnTo>
                        <a:lnTo>
                          <a:pt x="103" y="177"/>
                        </a:lnTo>
                        <a:lnTo>
                          <a:pt x="104" y="173"/>
                        </a:lnTo>
                        <a:lnTo>
                          <a:pt x="103" y="172"/>
                        </a:lnTo>
                        <a:lnTo>
                          <a:pt x="99" y="171"/>
                        </a:lnTo>
                        <a:lnTo>
                          <a:pt x="96" y="169"/>
                        </a:lnTo>
                        <a:lnTo>
                          <a:pt x="90" y="169"/>
                        </a:lnTo>
                        <a:lnTo>
                          <a:pt x="92" y="172"/>
                        </a:lnTo>
                        <a:lnTo>
                          <a:pt x="89" y="173"/>
                        </a:lnTo>
                        <a:lnTo>
                          <a:pt x="85" y="173"/>
                        </a:lnTo>
                        <a:lnTo>
                          <a:pt x="84" y="169"/>
                        </a:lnTo>
                        <a:lnTo>
                          <a:pt x="79" y="169"/>
                        </a:lnTo>
                        <a:lnTo>
                          <a:pt x="81" y="171"/>
                        </a:lnTo>
                        <a:lnTo>
                          <a:pt x="78" y="172"/>
                        </a:lnTo>
                        <a:lnTo>
                          <a:pt x="77" y="169"/>
                        </a:lnTo>
                        <a:lnTo>
                          <a:pt x="71" y="170"/>
                        </a:lnTo>
                        <a:lnTo>
                          <a:pt x="71" y="171"/>
                        </a:lnTo>
                        <a:lnTo>
                          <a:pt x="69" y="172"/>
                        </a:lnTo>
                        <a:lnTo>
                          <a:pt x="67" y="171"/>
                        </a:lnTo>
                        <a:lnTo>
                          <a:pt x="63" y="170"/>
                        </a:lnTo>
                        <a:lnTo>
                          <a:pt x="60" y="171"/>
                        </a:lnTo>
                        <a:lnTo>
                          <a:pt x="66" y="175"/>
                        </a:lnTo>
                        <a:lnTo>
                          <a:pt x="58" y="174"/>
                        </a:lnTo>
                        <a:lnTo>
                          <a:pt x="52" y="173"/>
                        </a:lnTo>
                        <a:lnTo>
                          <a:pt x="53" y="170"/>
                        </a:lnTo>
                        <a:lnTo>
                          <a:pt x="49" y="170"/>
                        </a:lnTo>
                        <a:lnTo>
                          <a:pt x="48" y="172"/>
                        </a:lnTo>
                        <a:lnTo>
                          <a:pt x="44" y="173"/>
                        </a:lnTo>
                        <a:lnTo>
                          <a:pt x="41" y="171"/>
                        </a:lnTo>
                        <a:lnTo>
                          <a:pt x="39" y="171"/>
                        </a:lnTo>
                        <a:lnTo>
                          <a:pt x="40" y="172"/>
                        </a:lnTo>
                        <a:lnTo>
                          <a:pt x="38" y="173"/>
                        </a:lnTo>
                        <a:lnTo>
                          <a:pt x="33" y="173"/>
                        </a:lnTo>
                        <a:lnTo>
                          <a:pt x="32" y="170"/>
                        </a:lnTo>
                        <a:lnTo>
                          <a:pt x="30" y="169"/>
                        </a:lnTo>
                        <a:lnTo>
                          <a:pt x="29" y="170"/>
                        </a:lnTo>
                        <a:lnTo>
                          <a:pt x="28" y="172"/>
                        </a:lnTo>
                        <a:lnTo>
                          <a:pt x="23" y="172"/>
                        </a:lnTo>
                        <a:lnTo>
                          <a:pt x="22" y="163"/>
                        </a:lnTo>
                        <a:lnTo>
                          <a:pt x="28" y="163"/>
                        </a:lnTo>
                        <a:lnTo>
                          <a:pt x="33" y="159"/>
                        </a:lnTo>
                        <a:lnTo>
                          <a:pt x="37" y="159"/>
                        </a:lnTo>
                        <a:lnTo>
                          <a:pt x="43" y="159"/>
                        </a:lnTo>
                        <a:lnTo>
                          <a:pt x="47" y="157"/>
                        </a:lnTo>
                        <a:lnTo>
                          <a:pt x="47" y="154"/>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743" name="Freeform 129"/>
                  <p:cNvSpPr>
                    <a:spLocks/>
                  </p:cNvSpPr>
                  <p:nvPr/>
                </p:nvSpPr>
                <p:spPr bwMode="gray">
                  <a:xfrm>
                    <a:off x="1777" y="2330"/>
                    <a:ext cx="77" cy="95"/>
                  </a:xfrm>
                  <a:custGeom>
                    <a:avLst/>
                    <a:gdLst>
                      <a:gd name="T0" fmla="*/ 2147483647 w 62"/>
                      <a:gd name="T1" fmla="*/ 0 h 77"/>
                      <a:gd name="T2" fmla="*/ 2147483647 w 62"/>
                      <a:gd name="T3" fmla="*/ 2147483647 h 77"/>
                      <a:gd name="T4" fmla="*/ 2147483647 w 62"/>
                      <a:gd name="T5" fmla="*/ 2147483647 h 77"/>
                      <a:gd name="T6" fmla="*/ 2147483647 w 62"/>
                      <a:gd name="T7" fmla="*/ 2147483647 h 77"/>
                      <a:gd name="T8" fmla="*/ 2147483647 w 62"/>
                      <a:gd name="T9" fmla="*/ 2147483647 h 77"/>
                      <a:gd name="T10" fmla="*/ 2147483647 w 62"/>
                      <a:gd name="T11" fmla="*/ 2147483647 h 77"/>
                      <a:gd name="T12" fmla="*/ 2147483647 w 62"/>
                      <a:gd name="T13" fmla="*/ 2147483647 h 77"/>
                      <a:gd name="T14" fmla="*/ 2147483647 w 62"/>
                      <a:gd name="T15" fmla="*/ 2147483647 h 77"/>
                      <a:gd name="T16" fmla="*/ 2147483647 w 62"/>
                      <a:gd name="T17" fmla="*/ 2147483647 h 77"/>
                      <a:gd name="T18" fmla="*/ 2147483647 w 62"/>
                      <a:gd name="T19" fmla="*/ 2147483647 h 77"/>
                      <a:gd name="T20" fmla="*/ 2147483647 w 62"/>
                      <a:gd name="T21" fmla="*/ 2147483647 h 77"/>
                      <a:gd name="T22" fmla="*/ 2147483647 w 62"/>
                      <a:gd name="T23" fmla="*/ 2147483647 h 77"/>
                      <a:gd name="T24" fmla="*/ 2147483647 w 62"/>
                      <a:gd name="T25" fmla="*/ 2147483647 h 77"/>
                      <a:gd name="T26" fmla="*/ 2147483647 w 62"/>
                      <a:gd name="T27" fmla="*/ 2147483647 h 77"/>
                      <a:gd name="T28" fmla="*/ 2147483647 w 62"/>
                      <a:gd name="T29" fmla="*/ 2147483647 h 77"/>
                      <a:gd name="T30" fmla="*/ 2147483647 w 62"/>
                      <a:gd name="T31" fmla="*/ 2147483647 h 77"/>
                      <a:gd name="T32" fmla="*/ 2147483647 w 62"/>
                      <a:gd name="T33" fmla="*/ 2147483647 h 77"/>
                      <a:gd name="T34" fmla="*/ 2147483647 w 62"/>
                      <a:gd name="T35" fmla="*/ 2147483647 h 77"/>
                      <a:gd name="T36" fmla="*/ 2147483647 w 62"/>
                      <a:gd name="T37" fmla="*/ 2147483647 h 77"/>
                      <a:gd name="T38" fmla="*/ 2147483647 w 62"/>
                      <a:gd name="T39" fmla="*/ 2147483647 h 77"/>
                      <a:gd name="T40" fmla="*/ 2147483647 w 62"/>
                      <a:gd name="T41" fmla="*/ 2147483647 h 77"/>
                      <a:gd name="T42" fmla="*/ 2147483647 w 62"/>
                      <a:gd name="T43" fmla="*/ 2147483647 h 77"/>
                      <a:gd name="T44" fmla="*/ 2147483647 w 62"/>
                      <a:gd name="T45" fmla="*/ 2147483647 h 77"/>
                      <a:gd name="T46" fmla="*/ 2147483647 w 62"/>
                      <a:gd name="T47" fmla="*/ 2147483647 h 77"/>
                      <a:gd name="T48" fmla="*/ 2147483647 w 62"/>
                      <a:gd name="T49" fmla="*/ 2147483647 h 77"/>
                      <a:gd name="T50" fmla="*/ 2147483647 w 62"/>
                      <a:gd name="T51" fmla="*/ 2147483647 h 77"/>
                      <a:gd name="T52" fmla="*/ 2147483647 w 62"/>
                      <a:gd name="T53" fmla="*/ 2147483647 h 77"/>
                      <a:gd name="T54" fmla="*/ 2147483647 w 62"/>
                      <a:gd name="T55" fmla="*/ 2147483647 h 77"/>
                      <a:gd name="T56" fmla="*/ 2147483647 w 62"/>
                      <a:gd name="T57" fmla="*/ 2147483647 h 77"/>
                      <a:gd name="T58" fmla="*/ 0 w 62"/>
                      <a:gd name="T59" fmla="*/ 2147483647 h 77"/>
                      <a:gd name="T60" fmla="*/ 2147483647 w 62"/>
                      <a:gd name="T61" fmla="*/ 2147483647 h 77"/>
                      <a:gd name="T62" fmla="*/ 2147483647 w 62"/>
                      <a:gd name="T63" fmla="*/ 2147483647 h 77"/>
                      <a:gd name="T64" fmla="*/ 0 w 62"/>
                      <a:gd name="T65" fmla="*/ 2147483647 h 77"/>
                      <a:gd name="T66" fmla="*/ 2147483647 w 62"/>
                      <a:gd name="T67" fmla="*/ 2147483647 h 77"/>
                      <a:gd name="T68" fmla="*/ 2147483647 w 62"/>
                      <a:gd name="T69" fmla="*/ 2147483647 h 77"/>
                      <a:gd name="T70" fmla="*/ 2147483647 w 62"/>
                      <a:gd name="T71" fmla="*/ 2147483647 h 77"/>
                      <a:gd name="T72" fmla="*/ 2147483647 w 62"/>
                      <a:gd name="T73" fmla="*/ 2147483647 h 77"/>
                      <a:gd name="T74" fmla="*/ 2147483647 w 62"/>
                      <a:gd name="T75" fmla="*/ 2147483647 h 77"/>
                      <a:gd name="T76" fmla="*/ 2147483647 w 62"/>
                      <a:gd name="T77" fmla="*/ 2147483647 h 77"/>
                      <a:gd name="T78" fmla="*/ 2147483647 w 62"/>
                      <a:gd name="T79" fmla="*/ 0 h 77"/>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2"/>
                      <a:gd name="T121" fmla="*/ 0 h 77"/>
                      <a:gd name="T122" fmla="*/ 62 w 62"/>
                      <a:gd name="T123" fmla="*/ 77 h 77"/>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2" h="77">
                        <a:moveTo>
                          <a:pt x="37" y="0"/>
                        </a:moveTo>
                        <a:lnTo>
                          <a:pt x="23" y="28"/>
                        </a:lnTo>
                        <a:lnTo>
                          <a:pt x="24" y="32"/>
                        </a:lnTo>
                        <a:lnTo>
                          <a:pt x="29" y="25"/>
                        </a:lnTo>
                        <a:lnTo>
                          <a:pt x="34" y="26"/>
                        </a:lnTo>
                        <a:lnTo>
                          <a:pt x="33" y="33"/>
                        </a:lnTo>
                        <a:lnTo>
                          <a:pt x="38" y="33"/>
                        </a:lnTo>
                        <a:lnTo>
                          <a:pt x="38" y="37"/>
                        </a:lnTo>
                        <a:lnTo>
                          <a:pt x="45" y="34"/>
                        </a:lnTo>
                        <a:lnTo>
                          <a:pt x="53" y="36"/>
                        </a:lnTo>
                        <a:lnTo>
                          <a:pt x="51" y="49"/>
                        </a:lnTo>
                        <a:lnTo>
                          <a:pt x="62" y="47"/>
                        </a:lnTo>
                        <a:lnTo>
                          <a:pt x="60" y="54"/>
                        </a:lnTo>
                        <a:lnTo>
                          <a:pt x="56" y="55"/>
                        </a:lnTo>
                        <a:lnTo>
                          <a:pt x="62" y="59"/>
                        </a:lnTo>
                        <a:lnTo>
                          <a:pt x="61" y="77"/>
                        </a:lnTo>
                        <a:lnTo>
                          <a:pt x="55" y="77"/>
                        </a:lnTo>
                        <a:lnTo>
                          <a:pt x="53" y="73"/>
                        </a:lnTo>
                        <a:lnTo>
                          <a:pt x="49" y="72"/>
                        </a:lnTo>
                        <a:lnTo>
                          <a:pt x="51" y="68"/>
                        </a:lnTo>
                        <a:lnTo>
                          <a:pt x="49" y="62"/>
                        </a:lnTo>
                        <a:lnTo>
                          <a:pt x="44" y="69"/>
                        </a:lnTo>
                        <a:lnTo>
                          <a:pt x="40" y="68"/>
                        </a:lnTo>
                        <a:lnTo>
                          <a:pt x="39" y="61"/>
                        </a:lnTo>
                        <a:lnTo>
                          <a:pt x="33" y="64"/>
                        </a:lnTo>
                        <a:lnTo>
                          <a:pt x="30" y="60"/>
                        </a:lnTo>
                        <a:lnTo>
                          <a:pt x="23" y="63"/>
                        </a:lnTo>
                        <a:lnTo>
                          <a:pt x="17" y="61"/>
                        </a:lnTo>
                        <a:lnTo>
                          <a:pt x="5" y="63"/>
                        </a:lnTo>
                        <a:lnTo>
                          <a:pt x="0" y="57"/>
                        </a:lnTo>
                        <a:lnTo>
                          <a:pt x="6" y="51"/>
                        </a:lnTo>
                        <a:lnTo>
                          <a:pt x="1" y="51"/>
                        </a:lnTo>
                        <a:lnTo>
                          <a:pt x="0" y="48"/>
                        </a:lnTo>
                        <a:lnTo>
                          <a:pt x="9" y="44"/>
                        </a:lnTo>
                        <a:lnTo>
                          <a:pt x="9" y="40"/>
                        </a:lnTo>
                        <a:lnTo>
                          <a:pt x="13" y="36"/>
                        </a:lnTo>
                        <a:lnTo>
                          <a:pt x="15" y="26"/>
                        </a:lnTo>
                        <a:lnTo>
                          <a:pt x="21" y="14"/>
                        </a:lnTo>
                        <a:lnTo>
                          <a:pt x="27" y="2"/>
                        </a:lnTo>
                        <a:lnTo>
                          <a:pt x="37" y="0"/>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744" name="Freeform 184"/>
                  <p:cNvSpPr>
                    <a:spLocks/>
                  </p:cNvSpPr>
                  <p:nvPr/>
                </p:nvSpPr>
                <p:spPr bwMode="gray">
                  <a:xfrm>
                    <a:off x="1711" y="2099"/>
                    <a:ext cx="6" cy="10"/>
                  </a:xfrm>
                  <a:custGeom>
                    <a:avLst/>
                    <a:gdLst>
                      <a:gd name="T0" fmla="*/ 0 w 5"/>
                      <a:gd name="T1" fmla="*/ 2147483647 h 8"/>
                      <a:gd name="T2" fmla="*/ 2147483647 w 5"/>
                      <a:gd name="T3" fmla="*/ 0 h 8"/>
                      <a:gd name="T4" fmla="*/ 2147483647 w 5"/>
                      <a:gd name="T5" fmla="*/ 2147483647 h 8"/>
                      <a:gd name="T6" fmla="*/ 2147483647 w 5"/>
                      <a:gd name="T7" fmla="*/ 2147483647 h 8"/>
                      <a:gd name="T8" fmla="*/ 2147483647 w 5"/>
                      <a:gd name="T9" fmla="*/ 2147483647 h 8"/>
                      <a:gd name="T10" fmla="*/ 0 w 5"/>
                      <a:gd name="T11" fmla="*/ 2147483647 h 8"/>
                      <a:gd name="T12" fmla="*/ 0 60000 65536"/>
                      <a:gd name="T13" fmla="*/ 0 60000 65536"/>
                      <a:gd name="T14" fmla="*/ 0 60000 65536"/>
                      <a:gd name="T15" fmla="*/ 0 60000 65536"/>
                      <a:gd name="T16" fmla="*/ 0 60000 65536"/>
                      <a:gd name="T17" fmla="*/ 0 60000 65536"/>
                      <a:gd name="T18" fmla="*/ 0 w 5"/>
                      <a:gd name="T19" fmla="*/ 0 h 8"/>
                      <a:gd name="T20" fmla="*/ 5 w 5"/>
                      <a:gd name="T21" fmla="*/ 8 h 8"/>
                    </a:gdLst>
                    <a:ahLst/>
                    <a:cxnLst>
                      <a:cxn ang="T12">
                        <a:pos x="T0" y="T1"/>
                      </a:cxn>
                      <a:cxn ang="T13">
                        <a:pos x="T2" y="T3"/>
                      </a:cxn>
                      <a:cxn ang="T14">
                        <a:pos x="T4" y="T5"/>
                      </a:cxn>
                      <a:cxn ang="T15">
                        <a:pos x="T6" y="T7"/>
                      </a:cxn>
                      <a:cxn ang="T16">
                        <a:pos x="T8" y="T9"/>
                      </a:cxn>
                      <a:cxn ang="T17">
                        <a:pos x="T10" y="T11"/>
                      </a:cxn>
                    </a:cxnLst>
                    <a:rect l="T18" t="T19" r="T20" b="T21"/>
                    <a:pathLst>
                      <a:path w="5" h="8">
                        <a:moveTo>
                          <a:pt x="0" y="4"/>
                        </a:moveTo>
                        <a:lnTo>
                          <a:pt x="2" y="0"/>
                        </a:lnTo>
                        <a:lnTo>
                          <a:pt x="5" y="2"/>
                        </a:lnTo>
                        <a:lnTo>
                          <a:pt x="5" y="7"/>
                        </a:lnTo>
                        <a:lnTo>
                          <a:pt x="3" y="8"/>
                        </a:lnTo>
                        <a:lnTo>
                          <a:pt x="0" y="4"/>
                        </a:lnTo>
                        <a:close/>
                      </a:path>
                    </a:pathLst>
                  </a:custGeom>
                  <a:solidFill>
                    <a:srgbClr val="30B2F4"/>
                  </a:solidFill>
                  <a:ln w="3175">
                    <a:solidFill>
                      <a:srgbClr val="30B2F4"/>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grpSp>
          </p:grpSp>
        </p:grpSp>
        <p:sp>
          <p:nvSpPr>
            <p:cNvPr id="2057" name="Freeform 214"/>
            <p:cNvSpPr>
              <a:spLocks/>
            </p:cNvSpPr>
            <p:nvPr/>
          </p:nvSpPr>
          <p:spPr bwMode="gray">
            <a:xfrm>
              <a:off x="3163888" y="5737860"/>
              <a:ext cx="14287" cy="1587"/>
            </a:xfrm>
            <a:custGeom>
              <a:avLst/>
              <a:gdLst>
                <a:gd name="T0" fmla="*/ 0 w 7"/>
                <a:gd name="T1" fmla="*/ 2147483647 h 3"/>
                <a:gd name="T2" fmla="*/ 2147483647 w 7"/>
                <a:gd name="T3" fmla="*/ 0 h 3"/>
                <a:gd name="T4" fmla="*/ 2147483647 w 7"/>
                <a:gd name="T5" fmla="*/ 2147483647 h 3"/>
                <a:gd name="T6" fmla="*/ 2147483647 w 7"/>
                <a:gd name="T7" fmla="*/ 2147483647 h 3"/>
                <a:gd name="T8" fmla="*/ 2147483647 w 7"/>
                <a:gd name="T9" fmla="*/ 2147483647 h 3"/>
                <a:gd name="T10" fmla="*/ 0 w 7"/>
                <a:gd name="T11" fmla="*/ 2147483647 h 3"/>
                <a:gd name="T12" fmla="*/ 0 60000 65536"/>
                <a:gd name="T13" fmla="*/ 0 60000 65536"/>
                <a:gd name="T14" fmla="*/ 0 60000 65536"/>
                <a:gd name="T15" fmla="*/ 0 60000 65536"/>
                <a:gd name="T16" fmla="*/ 0 60000 65536"/>
                <a:gd name="T17" fmla="*/ 0 60000 65536"/>
                <a:gd name="T18" fmla="*/ 0 w 7"/>
                <a:gd name="T19" fmla="*/ 0 h 3"/>
                <a:gd name="T20" fmla="*/ 7 w 7"/>
                <a:gd name="T21" fmla="*/ 3 h 3"/>
              </a:gdLst>
              <a:ahLst/>
              <a:cxnLst>
                <a:cxn ang="T12">
                  <a:pos x="T0" y="T1"/>
                </a:cxn>
                <a:cxn ang="T13">
                  <a:pos x="T2" y="T3"/>
                </a:cxn>
                <a:cxn ang="T14">
                  <a:pos x="T4" y="T5"/>
                </a:cxn>
                <a:cxn ang="T15">
                  <a:pos x="T6" y="T7"/>
                </a:cxn>
                <a:cxn ang="T16">
                  <a:pos x="T8" y="T9"/>
                </a:cxn>
                <a:cxn ang="T17">
                  <a:pos x="T10" y="T11"/>
                </a:cxn>
              </a:cxnLst>
              <a:rect l="T18" t="T19" r="T20" b="T21"/>
              <a:pathLst>
                <a:path w="7" h="3">
                  <a:moveTo>
                    <a:pt x="0" y="1"/>
                  </a:moveTo>
                  <a:lnTo>
                    <a:pt x="4" y="0"/>
                  </a:lnTo>
                  <a:lnTo>
                    <a:pt x="7" y="1"/>
                  </a:lnTo>
                  <a:lnTo>
                    <a:pt x="7" y="3"/>
                  </a:lnTo>
                  <a:lnTo>
                    <a:pt x="2" y="2"/>
                  </a:lnTo>
                  <a:lnTo>
                    <a:pt x="0" y="1"/>
                  </a:lnTo>
                  <a:close/>
                </a:path>
              </a:pathLst>
            </a:custGeom>
            <a:solidFill>
              <a:schemeClr val="bg1"/>
            </a:solidFill>
            <a:ln w="3175">
              <a:solidFill>
                <a:schemeClr val="bg2"/>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grpSp>
          <p:nvGrpSpPr>
            <p:cNvPr id="2058" name="Group 127"/>
            <p:cNvGrpSpPr>
              <a:grpSpLocks/>
            </p:cNvGrpSpPr>
            <p:nvPr/>
          </p:nvGrpSpPr>
          <p:grpSpPr bwMode="auto">
            <a:xfrm>
              <a:off x="2282825" y="4378960"/>
              <a:ext cx="1482725" cy="1355725"/>
              <a:chOff x="1125" y="2650"/>
              <a:chExt cx="934" cy="1228"/>
            </a:xfrm>
          </p:grpSpPr>
          <p:sp>
            <p:nvSpPr>
              <p:cNvPr id="2194" name="Freeform 162"/>
              <p:cNvSpPr>
                <a:spLocks/>
              </p:cNvSpPr>
              <p:nvPr/>
            </p:nvSpPr>
            <p:spPr bwMode="gray">
              <a:xfrm>
                <a:off x="1444" y="2843"/>
                <a:ext cx="16" cy="31"/>
              </a:xfrm>
              <a:custGeom>
                <a:avLst/>
                <a:gdLst>
                  <a:gd name="T0" fmla="*/ 2147483647 w 14"/>
                  <a:gd name="T1" fmla="*/ 2147483647 h 25"/>
                  <a:gd name="T2" fmla="*/ 0 w 14"/>
                  <a:gd name="T3" fmla="*/ 2147483647 h 25"/>
                  <a:gd name="T4" fmla="*/ 2147483647 w 14"/>
                  <a:gd name="T5" fmla="*/ 2147483647 h 25"/>
                  <a:gd name="T6" fmla="*/ 2147483647 w 14"/>
                  <a:gd name="T7" fmla="*/ 0 h 25"/>
                  <a:gd name="T8" fmla="*/ 2147483647 w 14"/>
                  <a:gd name="T9" fmla="*/ 2147483647 h 25"/>
                  <a:gd name="T10" fmla="*/ 2147483647 w 14"/>
                  <a:gd name="T11" fmla="*/ 2147483647 h 25"/>
                  <a:gd name="T12" fmla="*/ 2147483647 w 14"/>
                  <a:gd name="T13" fmla="*/ 2147483647 h 25"/>
                  <a:gd name="T14" fmla="*/ 2147483647 w 14"/>
                  <a:gd name="T15" fmla="*/ 2147483647 h 25"/>
                  <a:gd name="T16" fmla="*/ 0 60000 65536"/>
                  <a:gd name="T17" fmla="*/ 0 60000 65536"/>
                  <a:gd name="T18" fmla="*/ 0 60000 65536"/>
                  <a:gd name="T19" fmla="*/ 0 60000 65536"/>
                  <a:gd name="T20" fmla="*/ 0 60000 65536"/>
                  <a:gd name="T21" fmla="*/ 0 60000 65536"/>
                  <a:gd name="T22" fmla="*/ 0 60000 65536"/>
                  <a:gd name="T23" fmla="*/ 0 60000 65536"/>
                  <a:gd name="T24" fmla="*/ 0 w 14"/>
                  <a:gd name="T25" fmla="*/ 0 h 25"/>
                  <a:gd name="T26" fmla="*/ 14 w 14"/>
                  <a:gd name="T27" fmla="*/ 25 h 2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 h="25">
                    <a:moveTo>
                      <a:pt x="4" y="25"/>
                    </a:moveTo>
                    <a:lnTo>
                      <a:pt x="0" y="22"/>
                    </a:lnTo>
                    <a:lnTo>
                      <a:pt x="1" y="6"/>
                    </a:lnTo>
                    <a:lnTo>
                      <a:pt x="5" y="0"/>
                    </a:lnTo>
                    <a:lnTo>
                      <a:pt x="14" y="2"/>
                    </a:lnTo>
                    <a:lnTo>
                      <a:pt x="11" y="5"/>
                    </a:lnTo>
                    <a:lnTo>
                      <a:pt x="10" y="11"/>
                    </a:lnTo>
                    <a:lnTo>
                      <a:pt x="4" y="25"/>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95" name="Freeform 163"/>
              <p:cNvSpPr>
                <a:spLocks/>
              </p:cNvSpPr>
              <p:nvPr/>
            </p:nvSpPr>
            <p:spPr bwMode="gray">
              <a:xfrm>
                <a:off x="1438" y="2876"/>
                <a:ext cx="72" cy="39"/>
              </a:xfrm>
              <a:custGeom>
                <a:avLst/>
                <a:gdLst>
                  <a:gd name="T0" fmla="*/ 2147483647 w 59"/>
                  <a:gd name="T1" fmla="*/ 2147483647 h 31"/>
                  <a:gd name="T2" fmla="*/ 2147483647 w 59"/>
                  <a:gd name="T3" fmla="*/ 2147483647 h 31"/>
                  <a:gd name="T4" fmla="*/ 2147483647 w 59"/>
                  <a:gd name="T5" fmla="*/ 2147483647 h 31"/>
                  <a:gd name="T6" fmla="*/ 0 w 59"/>
                  <a:gd name="T7" fmla="*/ 2147483647 h 31"/>
                  <a:gd name="T8" fmla="*/ 2147483647 w 59"/>
                  <a:gd name="T9" fmla="*/ 2147483647 h 31"/>
                  <a:gd name="T10" fmla="*/ 2147483647 w 59"/>
                  <a:gd name="T11" fmla="*/ 2147483647 h 31"/>
                  <a:gd name="T12" fmla="*/ 2147483647 w 59"/>
                  <a:gd name="T13" fmla="*/ 2147483647 h 31"/>
                  <a:gd name="T14" fmla="*/ 2147483647 w 59"/>
                  <a:gd name="T15" fmla="*/ 2147483647 h 31"/>
                  <a:gd name="T16" fmla="*/ 2147483647 w 59"/>
                  <a:gd name="T17" fmla="*/ 0 h 31"/>
                  <a:gd name="T18" fmla="*/ 2147483647 w 59"/>
                  <a:gd name="T19" fmla="*/ 2147483647 h 31"/>
                  <a:gd name="T20" fmla="*/ 2147483647 w 59"/>
                  <a:gd name="T21" fmla="*/ 2147483647 h 31"/>
                  <a:gd name="T22" fmla="*/ 2147483647 w 59"/>
                  <a:gd name="T23" fmla="*/ 2147483647 h 31"/>
                  <a:gd name="T24" fmla="*/ 2147483647 w 59"/>
                  <a:gd name="T25" fmla="*/ 2147483647 h 31"/>
                  <a:gd name="T26" fmla="*/ 2147483647 w 59"/>
                  <a:gd name="T27" fmla="*/ 2147483647 h 31"/>
                  <a:gd name="T28" fmla="*/ 2147483647 w 59"/>
                  <a:gd name="T29" fmla="*/ 2147483647 h 31"/>
                  <a:gd name="T30" fmla="*/ 2147483647 w 59"/>
                  <a:gd name="T31" fmla="*/ 2147483647 h 31"/>
                  <a:gd name="T32" fmla="*/ 2147483647 w 59"/>
                  <a:gd name="T33" fmla="*/ 2147483647 h 31"/>
                  <a:gd name="T34" fmla="*/ 2147483647 w 59"/>
                  <a:gd name="T35" fmla="*/ 2147483647 h 31"/>
                  <a:gd name="T36" fmla="*/ 2147483647 w 59"/>
                  <a:gd name="T37" fmla="*/ 2147483647 h 31"/>
                  <a:gd name="T38" fmla="*/ 2147483647 w 59"/>
                  <a:gd name="T39" fmla="*/ 2147483647 h 3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59"/>
                  <a:gd name="T61" fmla="*/ 0 h 31"/>
                  <a:gd name="T62" fmla="*/ 59 w 59"/>
                  <a:gd name="T63" fmla="*/ 31 h 31"/>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59" h="31">
                    <a:moveTo>
                      <a:pt x="20" y="28"/>
                    </a:moveTo>
                    <a:lnTo>
                      <a:pt x="17" y="26"/>
                    </a:lnTo>
                    <a:lnTo>
                      <a:pt x="12" y="19"/>
                    </a:lnTo>
                    <a:lnTo>
                      <a:pt x="0" y="16"/>
                    </a:lnTo>
                    <a:lnTo>
                      <a:pt x="13" y="6"/>
                    </a:lnTo>
                    <a:lnTo>
                      <a:pt x="15" y="2"/>
                    </a:lnTo>
                    <a:lnTo>
                      <a:pt x="16" y="2"/>
                    </a:lnTo>
                    <a:lnTo>
                      <a:pt x="33" y="1"/>
                    </a:lnTo>
                    <a:lnTo>
                      <a:pt x="49" y="0"/>
                    </a:lnTo>
                    <a:lnTo>
                      <a:pt x="56" y="7"/>
                    </a:lnTo>
                    <a:lnTo>
                      <a:pt x="59" y="9"/>
                    </a:lnTo>
                    <a:lnTo>
                      <a:pt x="52" y="11"/>
                    </a:lnTo>
                    <a:lnTo>
                      <a:pt x="44" y="11"/>
                    </a:lnTo>
                    <a:lnTo>
                      <a:pt x="38" y="18"/>
                    </a:lnTo>
                    <a:lnTo>
                      <a:pt x="34" y="18"/>
                    </a:lnTo>
                    <a:lnTo>
                      <a:pt x="26" y="23"/>
                    </a:lnTo>
                    <a:lnTo>
                      <a:pt x="26" y="28"/>
                    </a:lnTo>
                    <a:lnTo>
                      <a:pt x="24" y="31"/>
                    </a:lnTo>
                    <a:lnTo>
                      <a:pt x="20" y="29"/>
                    </a:lnTo>
                    <a:lnTo>
                      <a:pt x="20" y="28"/>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96" name="Freeform 164"/>
              <p:cNvSpPr>
                <a:spLocks/>
              </p:cNvSpPr>
              <p:nvPr/>
            </p:nvSpPr>
            <p:spPr bwMode="gray">
              <a:xfrm>
                <a:off x="1433" y="2896"/>
                <a:ext cx="27" cy="16"/>
              </a:xfrm>
              <a:custGeom>
                <a:avLst/>
                <a:gdLst>
                  <a:gd name="T0" fmla="*/ 2147483647 w 21"/>
                  <a:gd name="T1" fmla="*/ 0 h 13"/>
                  <a:gd name="T2" fmla="*/ 2147483647 w 21"/>
                  <a:gd name="T3" fmla="*/ 2147483647 h 13"/>
                  <a:gd name="T4" fmla="*/ 2147483647 w 21"/>
                  <a:gd name="T5" fmla="*/ 2147483647 h 13"/>
                  <a:gd name="T6" fmla="*/ 2147483647 w 21"/>
                  <a:gd name="T7" fmla="*/ 2147483647 h 13"/>
                  <a:gd name="T8" fmla="*/ 2147483647 w 21"/>
                  <a:gd name="T9" fmla="*/ 2147483647 h 13"/>
                  <a:gd name="T10" fmla="*/ 0 w 21"/>
                  <a:gd name="T11" fmla="*/ 2147483647 h 13"/>
                  <a:gd name="T12" fmla="*/ 2147483647 w 21"/>
                  <a:gd name="T13" fmla="*/ 0 h 13"/>
                  <a:gd name="T14" fmla="*/ 0 60000 65536"/>
                  <a:gd name="T15" fmla="*/ 0 60000 65536"/>
                  <a:gd name="T16" fmla="*/ 0 60000 65536"/>
                  <a:gd name="T17" fmla="*/ 0 60000 65536"/>
                  <a:gd name="T18" fmla="*/ 0 60000 65536"/>
                  <a:gd name="T19" fmla="*/ 0 60000 65536"/>
                  <a:gd name="T20" fmla="*/ 0 60000 65536"/>
                  <a:gd name="T21" fmla="*/ 0 w 21"/>
                  <a:gd name="T22" fmla="*/ 0 h 13"/>
                  <a:gd name="T23" fmla="*/ 21 w 21"/>
                  <a:gd name="T24" fmla="*/ 13 h 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 h="13">
                    <a:moveTo>
                      <a:pt x="4" y="0"/>
                    </a:moveTo>
                    <a:lnTo>
                      <a:pt x="16" y="3"/>
                    </a:lnTo>
                    <a:lnTo>
                      <a:pt x="21" y="10"/>
                    </a:lnTo>
                    <a:lnTo>
                      <a:pt x="18" y="12"/>
                    </a:lnTo>
                    <a:lnTo>
                      <a:pt x="14" y="13"/>
                    </a:lnTo>
                    <a:lnTo>
                      <a:pt x="0" y="5"/>
                    </a:lnTo>
                    <a:lnTo>
                      <a:pt x="4" y="0"/>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97" name="Freeform 178"/>
              <p:cNvSpPr>
                <a:spLocks/>
              </p:cNvSpPr>
              <p:nvPr/>
            </p:nvSpPr>
            <p:spPr bwMode="gray">
              <a:xfrm>
                <a:off x="1408" y="2848"/>
                <a:ext cx="50" cy="55"/>
              </a:xfrm>
              <a:custGeom>
                <a:avLst/>
                <a:gdLst>
                  <a:gd name="T0" fmla="*/ 2147483647 w 41"/>
                  <a:gd name="T1" fmla="*/ 2147483647 h 44"/>
                  <a:gd name="T2" fmla="*/ 2147483647 w 41"/>
                  <a:gd name="T3" fmla="*/ 2147483647 h 44"/>
                  <a:gd name="T4" fmla="*/ 0 w 41"/>
                  <a:gd name="T5" fmla="*/ 2147483647 h 44"/>
                  <a:gd name="T6" fmla="*/ 2147483647 w 41"/>
                  <a:gd name="T7" fmla="*/ 2147483647 h 44"/>
                  <a:gd name="T8" fmla="*/ 2147483647 w 41"/>
                  <a:gd name="T9" fmla="*/ 2147483647 h 44"/>
                  <a:gd name="T10" fmla="*/ 2147483647 w 41"/>
                  <a:gd name="T11" fmla="*/ 2147483647 h 44"/>
                  <a:gd name="T12" fmla="*/ 2147483647 w 41"/>
                  <a:gd name="T13" fmla="*/ 2147483647 h 44"/>
                  <a:gd name="T14" fmla="*/ 2147483647 w 41"/>
                  <a:gd name="T15" fmla="*/ 2147483647 h 44"/>
                  <a:gd name="T16" fmla="*/ 2147483647 w 41"/>
                  <a:gd name="T17" fmla="*/ 2147483647 h 44"/>
                  <a:gd name="T18" fmla="*/ 2147483647 w 41"/>
                  <a:gd name="T19" fmla="*/ 0 h 44"/>
                  <a:gd name="T20" fmla="*/ 2147483647 w 41"/>
                  <a:gd name="T21" fmla="*/ 0 h 44"/>
                  <a:gd name="T22" fmla="*/ 2147483647 w 41"/>
                  <a:gd name="T23" fmla="*/ 2147483647 h 44"/>
                  <a:gd name="T24" fmla="*/ 2147483647 w 41"/>
                  <a:gd name="T25" fmla="*/ 2147483647 h 44"/>
                  <a:gd name="T26" fmla="*/ 2147483647 w 41"/>
                  <a:gd name="T27" fmla="*/ 2147483647 h 44"/>
                  <a:gd name="T28" fmla="*/ 2147483647 w 41"/>
                  <a:gd name="T29" fmla="*/ 2147483647 h 44"/>
                  <a:gd name="T30" fmla="*/ 2147483647 w 41"/>
                  <a:gd name="T31" fmla="*/ 2147483647 h 44"/>
                  <a:gd name="T32" fmla="*/ 2147483647 w 41"/>
                  <a:gd name="T33" fmla="*/ 2147483647 h 44"/>
                  <a:gd name="T34" fmla="*/ 2147483647 w 41"/>
                  <a:gd name="T35" fmla="*/ 2147483647 h 44"/>
                  <a:gd name="T36" fmla="*/ 2147483647 w 41"/>
                  <a:gd name="T37" fmla="*/ 2147483647 h 4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1"/>
                  <a:gd name="T58" fmla="*/ 0 h 44"/>
                  <a:gd name="T59" fmla="*/ 41 w 41"/>
                  <a:gd name="T60" fmla="*/ 44 h 4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1" h="44">
                    <a:moveTo>
                      <a:pt x="21" y="44"/>
                    </a:moveTo>
                    <a:lnTo>
                      <a:pt x="4" y="41"/>
                    </a:lnTo>
                    <a:lnTo>
                      <a:pt x="0" y="36"/>
                    </a:lnTo>
                    <a:lnTo>
                      <a:pt x="3" y="22"/>
                    </a:lnTo>
                    <a:lnTo>
                      <a:pt x="16" y="22"/>
                    </a:lnTo>
                    <a:lnTo>
                      <a:pt x="20" y="20"/>
                    </a:lnTo>
                    <a:lnTo>
                      <a:pt x="20" y="16"/>
                    </a:lnTo>
                    <a:lnTo>
                      <a:pt x="12" y="9"/>
                    </a:lnTo>
                    <a:lnTo>
                      <a:pt x="16" y="6"/>
                    </a:lnTo>
                    <a:lnTo>
                      <a:pt x="16" y="0"/>
                    </a:lnTo>
                    <a:lnTo>
                      <a:pt x="26" y="0"/>
                    </a:lnTo>
                    <a:lnTo>
                      <a:pt x="30" y="2"/>
                    </a:lnTo>
                    <a:lnTo>
                      <a:pt x="29" y="18"/>
                    </a:lnTo>
                    <a:lnTo>
                      <a:pt x="33" y="21"/>
                    </a:lnTo>
                    <a:lnTo>
                      <a:pt x="41" y="25"/>
                    </a:lnTo>
                    <a:lnTo>
                      <a:pt x="40" y="25"/>
                    </a:lnTo>
                    <a:lnTo>
                      <a:pt x="38" y="29"/>
                    </a:lnTo>
                    <a:lnTo>
                      <a:pt x="25" y="39"/>
                    </a:lnTo>
                    <a:lnTo>
                      <a:pt x="21" y="44"/>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98" name="Freeform 179"/>
              <p:cNvSpPr>
                <a:spLocks/>
              </p:cNvSpPr>
              <p:nvPr/>
            </p:nvSpPr>
            <p:spPr bwMode="gray">
              <a:xfrm>
                <a:off x="1125" y="2650"/>
                <a:ext cx="348" cy="242"/>
              </a:xfrm>
              <a:custGeom>
                <a:avLst/>
                <a:gdLst>
                  <a:gd name="T0" fmla="*/ 2147483647 w 283"/>
                  <a:gd name="T1" fmla="*/ 2147483647 h 197"/>
                  <a:gd name="T2" fmla="*/ 2147483647 w 283"/>
                  <a:gd name="T3" fmla="*/ 2147483647 h 197"/>
                  <a:gd name="T4" fmla="*/ 2147483647 w 283"/>
                  <a:gd name="T5" fmla="*/ 2147483647 h 197"/>
                  <a:gd name="T6" fmla="*/ 2147483647 w 283"/>
                  <a:gd name="T7" fmla="*/ 2147483647 h 197"/>
                  <a:gd name="T8" fmla="*/ 2147483647 w 283"/>
                  <a:gd name="T9" fmla="*/ 2147483647 h 197"/>
                  <a:gd name="T10" fmla="*/ 2147483647 w 283"/>
                  <a:gd name="T11" fmla="*/ 2147483647 h 197"/>
                  <a:gd name="T12" fmla="*/ 2147483647 w 283"/>
                  <a:gd name="T13" fmla="*/ 2147483647 h 197"/>
                  <a:gd name="T14" fmla="*/ 2147483647 w 283"/>
                  <a:gd name="T15" fmla="*/ 2147483647 h 197"/>
                  <a:gd name="T16" fmla="*/ 2147483647 w 283"/>
                  <a:gd name="T17" fmla="*/ 2147483647 h 197"/>
                  <a:gd name="T18" fmla="*/ 2147483647 w 283"/>
                  <a:gd name="T19" fmla="*/ 2147483647 h 197"/>
                  <a:gd name="T20" fmla="*/ 2147483647 w 283"/>
                  <a:gd name="T21" fmla="*/ 2147483647 h 197"/>
                  <a:gd name="T22" fmla="*/ 2147483647 w 283"/>
                  <a:gd name="T23" fmla="*/ 2147483647 h 197"/>
                  <a:gd name="T24" fmla="*/ 2147483647 w 283"/>
                  <a:gd name="T25" fmla="*/ 2147483647 h 197"/>
                  <a:gd name="T26" fmla="*/ 2147483647 w 283"/>
                  <a:gd name="T27" fmla="*/ 2147483647 h 197"/>
                  <a:gd name="T28" fmla="*/ 2147483647 w 283"/>
                  <a:gd name="T29" fmla="*/ 2147483647 h 197"/>
                  <a:gd name="T30" fmla="*/ 2147483647 w 283"/>
                  <a:gd name="T31" fmla="*/ 2147483647 h 197"/>
                  <a:gd name="T32" fmla="*/ 2147483647 w 283"/>
                  <a:gd name="T33" fmla="*/ 2147483647 h 197"/>
                  <a:gd name="T34" fmla="*/ 2147483647 w 283"/>
                  <a:gd name="T35" fmla="*/ 2147483647 h 197"/>
                  <a:gd name="T36" fmla="*/ 2147483647 w 283"/>
                  <a:gd name="T37" fmla="*/ 2147483647 h 197"/>
                  <a:gd name="T38" fmla="*/ 2147483647 w 283"/>
                  <a:gd name="T39" fmla="*/ 2147483647 h 197"/>
                  <a:gd name="T40" fmla="*/ 2147483647 w 283"/>
                  <a:gd name="T41" fmla="*/ 2147483647 h 197"/>
                  <a:gd name="T42" fmla="*/ 2147483647 w 283"/>
                  <a:gd name="T43" fmla="*/ 2147483647 h 197"/>
                  <a:gd name="T44" fmla="*/ 2147483647 w 283"/>
                  <a:gd name="T45" fmla="*/ 2147483647 h 197"/>
                  <a:gd name="T46" fmla="*/ 2147483647 w 283"/>
                  <a:gd name="T47" fmla="*/ 2147483647 h 197"/>
                  <a:gd name="T48" fmla="*/ 2147483647 w 283"/>
                  <a:gd name="T49" fmla="*/ 2147483647 h 197"/>
                  <a:gd name="T50" fmla="*/ 2147483647 w 283"/>
                  <a:gd name="T51" fmla="*/ 2147483647 h 197"/>
                  <a:gd name="T52" fmla="*/ 2147483647 w 283"/>
                  <a:gd name="T53" fmla="*/ 2147483647 h 197"/>
                  <a:gd name="T54" fmla="*/ 2147483647 w 283"/>
                  <a:gd name="T55" fmla="*/ 2147483647 h 197"/>
                  <a:gd name="T56" fmla="*/ 2147483647 w 283"/>
                  <a:gd name="T57" fmla="*/ 2147483647 h 197"/>
                  <a:gd name="T58" fmla="*/ 2147483647 w 283"/>
                  <a:gd name="T59" fmla="*/ 2147483647 h 197"/>
                  <a:gd name="T60" fmla="*/ 2147483647 w 283"/>
                  <a:gd name="T61" fmla="*/ 2147483647 h 197"/>
                  <a:gd name="T62" fmla="*/ 2147483647 w 283"/>
                  <a:gd name="T63" fmla="*/ 2147483647 h 197"/>
                  <a:gd name="T64" fmla="*/ 2147483647 w 283"/>
                  <a:gd name="T65" fmla="*/ 2147483647 h 197"/>
                  <a:gd name="T66" fmla="*/ 2147483647 w 283"/>
                  <a:gd name="T67" fmla="*/ 2147483647 h 197"/>
                  <a:gd name="T68" fmla="*/ 2147483647 w 283"/>
                  <a:gd name="T69" fmla="*/ 2147483647 h 197"/>
                  <a:gd name="T70" fmla="*/ 2147483647 w 283"/>
                  <a:gd name="T71" fmla="*/ 2147483647 h 197"/>
                  <a:gd name="T72" fmla="*/ 2147483647 w 283"/>
                  <a:gd name="T73" fmla="*/ 2147483647 h 197"/>
                  <a:gd name="T74" fmla="*/ 2147483647 w 283"/>
                  <a:gd name="T75" fmla="*/ 2147483647 h 197"/>
                  <a:gd name="T76" fmla="*/ 2147483647 w 283"/>
                  <a:gd name="T77" fmla="*/ 2147483647 h 197"/>
                  <a:gd name="T78" fmla="*/ 2147483647 w 283"/>
                  <a:gd name="T79" fmla="*/ 2147483647 h 197"/>
                  <a:gd name="T80" fmla="*/ 2147483647 w 283"/>
                  <a:gd name="T81" fmla="*/ 2147483647 h 197"/>
                  <a:gd name="T82" fmla="*/ 2147483647 w 283"/>
                  <a:gd name="T83" fmla="*/ 2147483647 h 197"/>
                  <a:gd name="T84" fmla="*/ 2147483647 w 283"/>
                  <a:gd name="T85" fmla="*/ 2147483647 h 197"/>
                  <a:gd name="T86" fmla="*/ 2147483647 w 283"/>
                  <a:gd name="T87" fmla="*/ 2147483647 h 197"/>
                  <a:gd name="T88" fmla="*/ 2147483647 w 283"/>
                  <a:gd name="T89" fmla="*/ 2147483647 h 197"/>
                  <a:gd name="T90" fmla="*/ 2147483647 w 283"/>
                  <a:gd name="T91" fmla="*/ 2147483647 h 197"/>
                  <a:gd name="T92" fmla="*/ 2147483647 w 283"/>
                  <a:gd name="T93" fmla="*/ 2147483647 h 197"/>
                  <a:gd name="T94" fmla="*/ 2147483647 w 283"/>
                  <a:gd name="T95" fmla="*/ 2147483647 h 197"/>
                  <a:gd name="T96" fmla="*/ 2147483647 w 283"/>
                  <a:gd name="T97" fmla="*/ 2147483647 h 197"/>
                  <a:gd name="T98" fmla="*/ 2147483647 w 283"/>
                  <a:gd name="T99" fmla="*/ 2147483647 h 197"/>
                  <a:gd name="T100" fmla="*/ 2147483647 w 283"/>
                  <a:gd name="T101" fmla="*/ 2147483647 h 197"/>
                  <a:gd name="T102" fmla="*/ 2147483647 w 283"/>
                  <a:gd name="T103" fmla="*/ 2147483647 h 197"/>
                  <a:gd name="T104" fmla="*/ 2147483647 w 283"/>
                  <a:gd name="T105" fmla="*/ 2147483647 h 197"/>
                  <a:gd name="T106" fmla="*/ 2147483647 w 283"/>
                  <a:gd name="T107" fmla="*/ 2147483647 h 19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83"/>
                  <a:gd name="T163" fmla="*/ 0 h 197"/>
                  <a:gd name="T164" fmla="*/ 283 w 283"/>
                  <a:gd name="T165" fmla="*/ 197 h 197"/>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83" h="197">
                    <a:moveTo>
                      <a:pt x="261" y="164"/>
                    </a:moveTo>
                    <a:lnTo>
                      <a:pt x="256" y="161"/>
                    </a:lnTo>
                    <a:lnTo>
                      <a:pt x="246" y="161"/>
                    </a:lnTo>
                    <a:lnTo>
                      <a:pt x="246" y="168"/>
                    </a:lnTo>
                    <a:lnTo>
                      <a:pt x="243" y="170"/>
                    </a:lnTo>
                    <a:lnTo>
                      <a:pt x="250" y="177"/>
                    </a:lnTo>
                    <a:lnTo>
                      <a:pt x="250" y="181"/>
                    </a:lnTo>
                    <a:lnTo>
                      <a:pt x="246" y="183"/>
                    </a:lnTo>
                    <a:lnTo>
                      <a:pt x="233" y="183"/>
                    </a:lnTo>
                    <a:lnTo>
                      <a:pt x="230" y="197"/>
                    </a:lnTo>
                    <a:lnTo>
                      <a:pt x="221" y="188"/>
                    </a:lnTo>
                    <a:lnTo>
                      <a:pt x="220" y="184"/>
                    </a:lnTo>
                    <a:lnTo>
                      <a:pt x="212" y="182"/>
                    </a:lnTo>
                    <a:lnTo>
                      <a:pt x="210" y="179"/>
                    </a:lnTo>
                    <a:lnTo>
                      <a:pt x="207" y="179"/>
                    </a:lnTo>
                    <a:lnTo>
                      <a:pt x="197" y="185"/>
                    </a:lnTo>
                    <a:lnTo>
                      <a:pt x="188" y="187"/>
                    </a:lnTo>
                    <a:lnTo>
                      <a:pt x="185" y="184"/>
                    </a:lnTo>
                    <a:lnTo>
                      <a:pt x="180" y="184"/>
                    </a:lnTo>
                    <a:lnTo>
                      <a:pt x="176" y="181"/>
                    </a:lnTo>
                    <a:lnTo>
                      <a:pt x="173" y="181"/>
                    </a:lnTo>
                    <a:lnTo>
                      <a:pt x="167" y="177"/>
                    </a:lnTo>
                    <a:lnTo>
                      <a:pt x="160" y="176"/>
                    </a:lnTo>
                    <a:lnTo>
                      <a:pt x="158" y="174"/>
                    </a:lnTo>
                    <a:lnTo>
                      <a:pt x="154" y="173"/>
                    </a:lnTo>
                    <a:lnTo>
                      <a:pt x="151" y="170"/>
                    </a:lnTo>
                    <a:lnTo>
                      <a:pt x="146" y="166"/>
                    </a:lnTo>
                    <a:lnTo>
                      <a:pt x="141" y="163"/>
                    </a:lnTo>
                    <a:lnTo>
                      <a:pt x="136" y="162"/>
                    </a:lnTo>
                    <a:lnTo>
                      <a:pt x="130" y="159"/>
                    </a:lnTo>
                    <a:lnTo>
                      <a:pt x="125" y="158"/>
                    </a:lnTo>
                    <a:lnTo>
                      <a:pt x="123" y="152"/>
                    </a:lnTo>
                    <a:lnTo>
                      <a:pt x="119" y="150"/>
                    </a:lnTo>
                    <a:lnTo>
                      <a:pt x="115" y="148"/>
                    </a:lnTo>
                    <a:lnTo>
                      <a:pt x="109" y="145"/>
                    </a:lnTo>
                    <a:lnTo>
                      <a:pt x="109" y="142"/>
                    </a:lnTo>
                    <a:lnTo>
                      <a:pt x="107" y="139"/>
                    </a:lnTo>
                    <a:lnTo>
                      <a:pt x="109" y="135"/>
                    </a:lnTo>
                    <a:lnTo>
                      <a:pt x="110" y="126"/>
                    </a:lnTo>
                    <a:lnTo>
                      <a:pt x="106" y="118"/>
                    </a:lnTo>
                    <a:lnTo>
                      <a:pt x="106" y="114"/>
                    </a:lnTo>
                    <a:lnTo>
                      <a:pt x="96" y="104"/>
                    </a:lnTo>
                    <a:lnTo>
                      <a:pt x="93" y="98"/>
                    </a:lnTo>
                    <a:lnTo>
                      <a:pt x="91" y="97"/>
                    </a:lnTo>
                    <a:lnTo>
                      <a:pt x="86" y="92"/>
                    </a:lnTo>
                    <a:lnTo>
                      <a:pt x="85" y="87"/>
                    </a:lnTo>
                    <a:lnTo>
                      <a:pt x="82" y="84"/>
                    </a:lnTo>
                    <a:lnTo>
                      <a:pt x="78" y="82"/>
                    </a:lnTo>
                    <a:lnTo>
                      <a:pt x="72" y="79"/>
                    </a:lnTo>
                    <a:lnTo>
                      <a:pt x="73" y="75"/>
                    </a:lnTo>
                    <a:lnTo>
                      <a:pt x="75" y="72"/>
                    </a:lnTo>
                    <a:lnTo>
                      <a:pt x="71" y="68"/>
                    </a:lnTo>
                    <a:lnTo>
                      <a:pt x="68" y="68"/>
                    </a:lnTo>
                    <a:lnTo>
                      <a:pt x="62" y="60"/>
                    </a:lnTo>
                    <a:lnTo>
                      <a:pt x="61" y="55"/>
                    </a:lnTo>
                    <a:lnTo>
                      <a:pt x="55" y="53"/>
                    </a:lnTo>
                    <a:lnTo>
                      <a:pt x="50" y="46"/>
                    </a:lnTo>
                    <a:lnTo>
                      <a:pt x="47" y="44"/>
                    </a:lnTo>
                    <a:lnTo>
                      <a:pt x="43" y="37"/>
                    </a:lnTo>
                    <a:lnTo>
                      <a:pt x="41" y="31"/>
                    </a:lnTo>
                    <a:lnTo>
                      <a:pt x="37" y="27"/>
                    </a:lnTo>
                    <a:lnTo>
                      <a:pt x="39" y="22"/>
                    </a:lnTo>
                    <a:lnTo>
                      <a:pt x="37" y="16"/>
                    </a:lnTo>
                    <a:lnTo>
                      <a:pt x="34" y="16"/>
                    </a:lnTo>
                    <a:lnTo>
                      <a:pt x="33" y="12"/>
                    </a:lnTo>
                    <a:lnTo>
                      <a:pt x="31" y="12"/>
                    </a:lnTo>
                    <a:lnTo>
                      <a:pt x="27" y="13"/>
                    </a:lnTo>
                    <a:lnTo>
                      <a:pt x="24" y="10"/>
                    </a:lnTo>
                    <a:lnTo>
                      <a:pt x="22" y="11"/>
                    </a:lnTo>
                    <a:lnTo>
                      <a:pt x="24" y="28"/>
                    </a:lnTo>
                    <a:lnTo>
                      <a:pt x="25" y="31"/>
                    </a:lnTo>
                    <a:lnTo>
                      <a:pt x="39" y="47"/>
                    </a:lnTo>
                    <a:lnTo>
                      <a:pt x="39" y="50"/>
                    </a:lnTo>
                    <a:lnTo>
                      <a:pt x="43" y="55"/>
                    </a:lnTo>
                    <a:lnTo>
                      <a:pt x="43" y="58"/>
                    </a:lnTo>
                    <a:lnTo>
                      <a:pt x="53" y="70"/>
                    </a:lnTo>
                    <a:lnTo>
                      <a:pt x="56" y="79"/>
                    </a:lnTo>
                    <a:lnTo>
                      <a:pt x="57" y="82"/>
                    </a:lnTo>
                    <a:lnTo>
                      <a:pt x="60" y="87"/>
                    </a:lnTo>
                    <a:lnTo>
                      <a:pt x="62" y="93"/>
                    </a:lnTo>
                    <a:lnTo>
                      <a:pt x="65" y="96"/>
                    </a:lnTo>
                    <a:lnTo>
                      <a:pt x="69" y="100"/>
                    </a:lnTo>
                    <a:lnTo>
                      <a:pt x="71" y="105"/>
                    </a:lnTo>
                    <a:lnTo>
                      <a:pt x="71" y="110"/>
                    </a:lnTo>
                    <a:lnTo>
                      <a:pt x="66" y="111"/>
                    </a:lnTo>
                    <a:lnTo>
                      <a:pt x="65" y="104"/>
                    </a:lnTo>
                    <a:lnTo>
                      <a:pt x="57" y="97"/>
                    </a:lnTo>
                    <a:lnTo>
                      <a:pt x="54" y="95"/>
                    </a:lnTo>
                    <a:lnTo>
                      <a:pt x="49" y="89"/>
                    </a:lnTo>
                    <a:lnTo>
                      <a:pt x="47" y="79"/>
                    </a:lnTo>
                    <a:lnTo>
                      <a:pt x="43" y="74"/>
                    </a:lnTo>
                    <a:lnTo>
                      <a:pt x="37" y="69"/>
                    </a:lnTo>
                    <a:lnTo>
                      <a:pt x="31" y="67"/>
                    </a:lnTo>
                    <a:lnTo>
                      <a:pt x="22" y="60"/>
                    </a:lnTo>
                    <a:lnTo>
                      <a:pt x="22" y="59"/>
                    </a:lnTo>
                    <a:lnTo>
                      <a:pt x="22" y="58"/>
                    </a:lnTo>
                    <a:lnTo>
                      <a:pt x="23" y="58"/>
                    </a:lnTo>
                    <a:lnTo>
                      <a:pt x="29" y="58"/>
                    </a:lnTo>
                    <a:lnTo>
                      <a:pt x="29" y="50"/>
                    </a:lnTo>
                    <a:lnTo>
                      <a:pt x="29" y="46"/>
                    </a:lnTo>
                    <a:lnTo>
                      <a:pt x="21" y="37"/>
                    </a:lnTo>
                    <a:lnTo>
                      <a:pt x="19" y="36"/>
                    </a:lnTo>
                    <a:lnTo>
                      <a:pt x="15" y="31"/>
                    </a:lnTo>
                    <a:lnTo>
                      <a:pt x="14" y="26"/>
                    </a:lnTo>
                    <a:lnTo>
                      <a:pt x="4" y="15"/>
                    </a:lnTo>
                    <a:lnTo>
                      <a:pt x="1" y="7"/>
                    </a:lnTo>
                    <a:lnTo>
                      <a:pt x="0" y="3"/>
                    </a:lnTo>
                    <a:lnTo>
                      <a:pt x="6" y="1"/>
                    </a:lnTo>
                    <a:lnTo>
                      <a:pt x="22" y="0"/>
                    </a:lnTo>
                    <a:lnTo>
                      <a:pt x="37" y="7"/>
                    </a:lnTo>
                    <a:lnTo>
                      <a:pt x="49" y="16"/>
                    </a:lnTo>
                    <a:lnTo>
                      <a:pt x="55" y="17"/>
                    </a:lnTo>
                    <a:lnTo>
                      <a:pt x="74" y="17"/>
                    </a:lnTo>
                    <a:lnTo>
                      <a:pt x="83" y="15"/>
                    </a:lnTo>
                    <a:lnTo>
                      <a:pt x="85" y="9"/>
                    </a:lnTo>
                    <a:lnTo>
                      <a:pt x="93" y="9"/>
                    </a:lnTo>
                    <a:lnTo>
                      <a:pt x="102" y="11"/>
                    </a:lnTo>
                    <a:lnTo>
                      <a:pt x="111" y="20"/>
                    </a:lnTo>
                    <a:lnTo>
                      <a:pt x="114" y="20"/>
                    </a:lnTo>
                    <a:lnTo>
                      <a:pt x="118" y="24"/>
                    </a:lnTo>
                    <a:lnTo>
                      <a:pt x="118" y="33"/>
                    </a:lnTo>
                    <a:lnTo>
                      <a:pt x="125" y="40"/>
                    </a:lnTo>
                    <a:lnTo>
                      <a:pt x="132" y="43"/>
                    </a:lnTo>
                    <a:lnTo>
                      <a:pt x="134" y="41"/>
                    </a:lnTo>
                    <a:lnTo>
                      <a:pt x="133" y="36"/>
                    </a:lnTo>
                    <a:lnTo>
                      <a:pt x="139" y="31"/>
                    </a:lnTo>
                    <a:lnTo>
                      <a:pt x="152" y="39"/>
                    </a:lnTo>
                    <a:lnTo>
                      <a:pt x="164" y="60"/>
                    </a:lnTo>
                    <a:lnTo>
                      <a:pt x="166" y="66"/>
                    </a:lnTo>
                    <a:lnTo>
                      <a:pt x="176" y="75"/>
                    </a:lnTo>
                    <a:lnTo>
                      <a:pt x="185" y="77"/>
                    </a:lnTo>
                    <a:lnTo>
                      <a:pt x="185" y="81"/>
                    </a:lnTo>
                    <a:lnTo>
                      <a:pt x="180" y="91"/>
                    </a:lnTo>
                    <a:lnTo>
                      <a:pt x="179" y="104"/>
                    </a:lnTo>
                    <a:lnTo>
                      <a:pt x="179" y="114"/>
                    </a:lnTo>
                    <a:lnTo>
                      <a:pt x="183" y="125"/>
                    </a:lnTo>
                    <a:lnTo>
                      <a:pt x="187" y="134"/>
                    </a:lnTo>
                    <a:lnTo>
                      <a:pt x="191" y="142"/>
                    </a:lnTo>
                    <a:lnTo>
                      <a:pt x="195" y="147"/>
                    </a:lnTo>
                    <a:lnTo>
                      <a:pt x="196" y="152"/>
                    </a:lnTo>
                    <a:lnTo>
                      <a:pt x="201" y="154"/>
                    </a:lnTo>
                    <a:lnTo>
                      <a:pt x="204" y="156"/>
                    </a:lnTo>
                    <a:lnTo>
                      <a:pt x="206" y="156"/>
                    </a:lnTo>
                    <a:lnTo>
                      <a:pt x="213" y="160"/>
                    </a:lnTo>
                    <a:lnTo>
                      <a:pt x="220" y="159"/>
                    </a:lnTo>
                    <a:lnTo>
                      <a:pt x="224" y="160"/>
                    </a:lnTo>
                    <a:lnTo>
                      <a:pt x="241" y="156"/>
                    </a:lnTo>
                    <a:lnTo>
                      <a:pt x="242" y="152"/>
                    </a:lnTo>
                    <a:lnTo>
                      <a:pt x="248" y="145"/>
                    </a:lnTo>
                    <a:lnTo>
                      <a:pt x="249" y="134"/>
                    </a:lnTo>
                    <a:lnTo>
                      <a:pt x="253" y="127"/>
                    </a:lnTo>
                    <a:lnTo>
                      <a:pt x="258" y="129"/>
                    </a:lnTo>
                    <a:lnTo>
                      <a:pt x="264" y="124"/>
                    </a:lnTo>
                    <a:lnTo>
                      <a:pt x="272" y="124"/>
                    </a:lnTo>
                    <a:lnTo>
                      <a:pt x="275" y="125"/>
                    </a:lnTo>
                    <a:lnTo>
                      <a:pt x="279" y="125"/>
                    </a:lnTo>
                    <a:lnTo>
                      <a:pt x="283" y="129"/>
                    </a:lnTo>
                    <a:lnTo>
                      <a:pt x="279" y="134"/>
                    </a:lnTo>
                    <a:lnTo>
                      <a:pt x="275" y="142"/>
                    </a:lnTo>
                    <a:lnTo>
                      <a:pt x="276" y="153"/>
                    </a:lnTo>
                    <a:lnTo>
                      <a:pt x="275" y="155"/>
                    </a:lnTo>
                    <a:lnTo>
                      <a:pt x="273" y="159"/>
                    </a:lnTo>
                    <a:lnTo>
                      <a:pt x="264" y="158"/>
                    </a:lnTo>
                    <a:lnTo>
                      <a:pt x="261" y="164"/>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99" name="Freeform 181"/>
              <p:cNvSpPr>
                <a:spLocks/>
              </p:cNvSpPr>
              <p:nvPr/>
            </p:nvSpPr>
            <p:spPr bwMode="gray">
              <a:xfrm>
                <a:off x="1461" y="2888"/>
                <a:ext cx="49" cy="55"/>
              </a:xfrm>
              <a:custGeom>
                <a:avLst/>
                <a:gdLst>
                  <a:gd name="T0" fmla="*/ 2147483647 w 40"/>
                  <a:gd name="T1" fmla="*/ 0 h 45"/>
                  <a:gd name="T2" fmla="*/ 2147483647 w 40"/>
                  <a:gd name="T3" fmla="*/ 2147483647 h 45"/>
                  <a:gd name="T4" fmla="*/ 2147483647 w 40"/>
                  <a:gd name="T5" fmla="*/ 2147483647 h 45"/>
                  <a:gd name="T6" fmla="*/ 2147483647 w 40"/>
                  <a:gd name="T7" fmla="*/ 2147483647 h 45"/>
                  <a:gd name="T8" fmla="*/ 2147483647 w 40"/>
                  <a:gd name="T9" fmla="*/ 2147483647 h 45"/>
                  <a:gd name="T10" fmla="*/ 2147483647 w 40"/>
                  <a:gd name="T11" fmla="*/ 2147483647 h 45"/>
                  <a:gd name="T12" fmla="*/ 2147483647 w 40"/>
                  <a:gd name="T13" fmla="*/ 2147483647 h 45"/>
                  <a:gd name="T14" fmla="*/ 2147483647 w 40"/>
                  <a:gd name="T15" fmla="*/ 2147483647 h 45"/>
                  <a:gd name="T16" fmla="*/ 2147483647 w 40"/>
                  <a:gd name="T17" fmla="*/ 2147483647 h 45"/>
                  <a:gd name="T18" fmla="*/ 2147483647 w 40"/>
                  <a:gd name="T19" fmla="*/ 2147483647 h 45"/>
                  <a:gd name="T20" fmla="*/ 2147483647 w 40"/>
                  <a:gd name="T21" fmla="*/ 2147483647 h 45"/>
                  <a:gd name="T22" fmla="*/ 0 w 40"/>
                  <a:gd name="T23" fmla="*/ 2147483647 h 45"/>
                  <a:gd name="T24" fmla="*/ 2147483647 w 40"/>
                  <a:gd name="T25" fmla="*/ 2147483647 h 45"/>
                  <a:gd name="T26" fmla="*/ 2147483647 w 40"/>
                  <a:gd name="T27" fmla="*/ 2147483647 h 45"/>
                  <a:gd name="T28" fmla="*/ 2147483647 w 40"/>
                  <a:gd name="T29" fmla="*/ 2147483647 h 45"/>
                  <a:gd name="T30" fmla="*/ 2147483647 w 40"/>
                  <a:gd name="T31" fmla="*/ 2147483647 h 45"/>
                  <a:gd name="T32" fmla="*/ 2147483647 w 40"/>
                  <a:gd name="T33" fmla="*/ 2147483647 h 45"/>
                  <a:gd name="T34" fmla="*/ 2147483647 w 40"/>
                  <a:gd name="T35" fmla="*/ 2147483647 h 45"/>
                  <a:gd name="T36" fmla="*/ 2147483647 w 40"/>
                  <a:gd name="T37" fmla="*/ 2147483647 h 45"/>
                  <a:gd name="T38" fmla="*/ 2147483647 w 40"/>
                  <a:gd name="T39" fmla="*/ 2147483647 h 45"/>
                  <a:gd name="T40" fmla="*/ 2147483647 w 40"/>
                  <a:gd name="T41" fmla="*/ 0 h 4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0"/>
                  <a:gd name="T64" fmla="*/ 0 h 45"/>
                  <a:gd name="T65" fmla="*/ 40 w 40"/>
                  <a:gd name="T66" fmla="*/ 45 h 4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0" h="45">
                    <a:moveTo>
                      <a:pt x="40" y="0"/>
                    </a:moveTo>
                    <a:lnTo>
                      <a:pt x="40" y="9"/>
                    </a:lnTo>
                    <a:lnTo>
                      <a:pt x="37" y="20"/>
                    </a:lnTo>
                    <a:lnTo>
                      <a:pt x="37" y="29"/>
                    </a:lnTo>
                    <a:lnTo>
                      <a:pt x="38" y="37"/>
                    </a:lnTo>
                    <a:lnTo>
                      <a:pt x="37" y="45"/>
                    </a:lnTo>
                    <a:lnTo>
                      <a:pt x="33" y="43"/>
                    </a:lnTo>
                    <a:lnTo>
                      <a:pt x="26" y="42"/>
                    </a:lnTo>
                    <a:lnTo>
                      <a:pt x="17" y="41"/>
                    </a:lnTo>
                    <a:lnTo>
                      <a:pt x="12" y="33"/>
                    </a:lnTo>
                    <a:lnTo>
                      <a:pt x="6" y="26"/>
                    </a:lnTo>
                    <a:lnTo>
                      <a:pt x="0" y="23"/>
                    </a:lnTo>
                    <a:lnTo>
                      <a:pt x="1" y="20"/>
                    </a:lnTo>
                    <a:lnTo>
                      <a:pt x="5" y="22"/>
                    </a:lnTo>
                    <a:lnTo>
                      <a:pt x="7" y="19"/>
                    </a:lnTo>
                    <a:lnTo>
                      <a:pt x="7" y="14"/>
                    </a:lnTo>
                    <a:lnTo>
                      <a:pt x="15" y="9"/>
                    </a:lnTo>
                    <a:lnTo>
                      <a:pt x="19" y="9"/>
                    </a:lnTo>
                    <a:lnTo>
                      <a:pt x="25" y="2"/>
                    </a:lnTo>
                    <a:lnTo>
                      <a:pt x="33" y="2"/>
                    </a:lnTo>
                    <a:lnTo>
                      <a:pt x="40" y="0"/>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00" name="Freeform 182"/>
              <p:cNvSpPr>
                <a:spLocks/>
              </p:cNvSpPr>
              <p:nvPr/>
            </p:nvSpPr>
            <p:spPr bwMode="gray">
              <a:xfrm>
                <a:off x="1482" y="2938"/>
                <a:ext cx="39" cy="35"/>
              </a:xfrm>
              <a:custGeom>
                <a:avLst/>
                <a:gdLst>
                  <a:gd name="T0" fmla="*/ 0 w 31"/>
                  <a:gd name="T1" fmla="*/ 0 h 28"/>
                  <a:gd name="T2" fmla="*/ 2147483647 w 31"/>
                  <a:gd name="T3" fmla="*/ 2147483647 h 28"/>
                  <a:gd name="T4" fmla="*/ 2147483647 w 31"/>
                  <a:gd name="T5" fmla="*/ 2147483647 h 28"/>
                  <a:gd name="T6" fmla="*/ 2147483647 w 31"/>
                  <a:gd name="T7" fmla="*/ 2147483647 h 28"/>
                  <a:gd name="T8" fmla="*/ 2147483647 w 31"/>
                  <a:gd name="T9" fmla="*/ 2147483647 h 28"/>
                  <a:gd name="T10" fmla="*/ 2147483647 w 31"/>
                  <a:gd name="T11" fmla="*/ 2147483647 h 28"/>
                  <a:gd name="T12" fmla="*/ 2147483647 w 31"/>
                  <a:gd name="T13" fmla="*/ 2147483647 h 28"/>
                  <a:gd name="T14" fmla="*/ 2147483647 w 31"/>
                  <a:gd name="T15" fmla="*/ 2147483647 h 28"/>
                  <a:gd name="T16" fmla="*/ 2147483647 w 31"/>
                  <a:gd name="T17" fmla="*/ 2147483647 h 28"/>
                  <a:gd name="T18" fmla="*/ 2147483647 w 31"/>
                  <a:gd name="T19" fmla="*/ 2147483647 h 28"/>
                  <a:gd name="T20" fmla="*/ 2147483647 w 31"/>
                  <a:gd name="T21" fmla="*/ 2147483647 h 28"/>
                  <a:gd name="T22" fmla="*/ 2147483647 w 31"/>
                  <a:gd name="T23" fmla="*/ 2147483647 h 28"/>
                  <a:gd name="T24" fmla="*/ 2147483647 w 31"/>
                  <a:gd name="T25" fmla="*/ 2147483647 h 28"/>
                  <a:gd name="T26" fmla="*/ 0 w 31"/>
                  <a:gd name="T27" fmla="*/ 2147483647 h 28"/>
                  <a:gd name="T28" fmla="*/ 0 w 31"/>
                  <a:gd name="T29" fmla="*/ 0 h 2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1"/>
                  <a:gd name="T46" fmla="*/ 0 h 28"/>
                  <a:gd name="T47" fmla="*/ 31 w 31"/>
                  <a:gd name="T48" fmla="*/ 28 h 2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1" h="28">
                    <a:moveTo>
                      <a:pt x="0" y="0"/>
                    </a:moveTo>
                    <a:lnTo>
                      <a:pt x="9" y="1"/>
                    </a:lnTo>
                    <a:lnTo>
                      <a:pt x="16" y="2"/>
                    </a:lnTo>
                    <a:lnTo>
                      <a:pt x="20" y="4"/>
                    </a:lnTo>
                    <a:lnTo>
                      <a:pt x="31" y="13"/>
                    </a:lnTo>
                    <a:lnTo>
                      <a:pt x="31" y="17"/>
                    </a:lnTo>
                    <a:lnTo>
                      <a:pt x="28" y="22"/>
                    </a:lnTo>
                    <a:lnTo>
                      <a:pt x="28" y="27"/>
                    </a:lnTo>
                    <a:lnTo>
                      <a:pt x="24" y="28"/>
                    </a:lnTo>
                    <a:lnTo>
                      <a:pt x="17" y="21"/>
                    </a:lnTo>
                    <a:lnTo>
                      <a:pt x="14" y="13"/>
                    </a:lnTo>
                    <a:lnTo>
                      <a:pt x="10" y="10"/>
                    </a:lnTo>
                    <a:lnTo>
                      <a:pt x="7" y="11"/>
                    </a:lnTo>
                    <a:lnTo>
                      <a:pt x="0" y="7"/>
                    </a:lnTo>
                    <a:lnTo>
                      <a:pt x="0" y="0"/>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01" name="Freeform 183"/>
              <p:cNvSpPr>
                <a:spLocks/>
              </p:cNvSpPr>
              <p:nvPr/>
            </p:nvSpPr>
            <p:spPr bwMode="gray">
              <a:xfrm>
                <a:off x="1517" y="2959"/>
                <a:ext cx="62" cy="29"/>
              </a:xfrm>
              <a:custGeom>
                <a:avLst/>
                <a:gdLst>
                  <a:gd name="T0" fmla="*/ 2147483647 w 51"/>
                  <a:gd name="T1" fmla="*/ 2147483647 h 23"/>
                  <a:gd name="T2" fmla="*/ 2147483647 w 51"/>
                  <a:gd name="T3" fmla="*/ 2147483647 h 23"/>
                  <a:gd name="T4" fmla="*/ 2147483647 w 51"/>
                  <a:gd name="T5" fmla="*/ 2147483647 h 23"/>
                  <a:gd name="T6" fmla="*/ 2147483647 w 51"/>
                  <a:gd name="T7" fmla="*/ 2147483647 h 23"/>
                  <a:gd name="T8" fmla="*/ 2147483647 w 51"/>
                  <a:gd name="T9" fmla="*/ 2147483647 h 23"/>
                  <a:gd name="T10" fmla="*/ 2147483647 w 51"/>
                  <a:gd name="T11" fmla="*/ 2147483647 h 23"/>
                  <a:gd name="T12" fmla="*/ 2147483647 w 51"/>
                  <a:gd name="T13" fmla="*/ 2147483647 h 23"/>
                  <a:gd name="T14" fmla="*/ 2147483647 w 51"/>
                  <a:gd name="T15" fmla="*/ 2147483647 h 23"/>
                  <a:gd name="T16" fmla="*/ 2147483647 w 51"/>
                  <a:gd name="T17" fmla="*/ 2147483647 h 23"/>
                  <a:gd name="T18" fmla="*/ 2147483647 w 51"/>
                  <a:gd name="T19" fmla="*/ 2147483647 h 23"/>
                  <a:gd name="T20" fmla="*/ 2147483647 w 51"/>
                  <a:gd name="T21" fmla="*/ 2147483647 h 23"/>
                  <a:gd name="T22" fmla="*/ 2147483647 w 51"/>
                  <a:gd name="T23" fmla="*/ 2147483647 h 23"/>
                  <a:gd name="T24" fmla="*/ 2147483647 w 51"/>
                  <a:gd name="T25" fmla="*/ 2147483647 h 23"/>
                  <a:gd name="T26" fmla="*/ 2147483647 w 51"/>
                  <a:gd name="T27" fmla="*/ 2147483647 h 23"/>
                  <a:gd name="T28" fmla="*/ 0 w 51"/>
                  <a:gd name="T29" fmla="*/ 2147483647 h 23"/>
                  <a:gd name="T30" fmla="*/ 0 w 51"/>
                  <a:gd name="T31" fmla="*/ 2147483647 h 23"/>
                  <a:gd name="T32" fmla="*/ 2147483647 w 51"/>
                  <a:gd name="T33" fmla="*/ 0 h 23"/>
                  <a:gd name="T34" fmla="*/ 2147483647 w 51"/>
                  <a:gd name="T35" fmla="*/ 2147483647 h 23"/>
                  <a:gd name="T36" fmla="*/ 2147483647 w 51"/>
                  <a:gd name="T37" fmla="*/ 2147483647 h 23"/>
                  <a:gd name="T38" fmla="*/ 2147483647 w 51"/>
                  <a:gd name="T39" fmla="*/ 2147483647 h 23"/>
                  <a:gd name="T40" fmla="*/ 2147483647 w 51"/>
                  <a:gd name="T41" fmla="*/ 2147483647 h 23"/>
                  <a:gd name="T42" fmla="*/ 2147483647 w 51"/>
                  <a:gd name="T43" fmla="*/ 2147483647 h 23"/>
                  <a:gd name="T44" fmla="*/ 2147483647 w 51"/>
                  <a:gd name="T45" fmla="*/ 2147483647 h 23"/>
                  <a:gd name="T46" fmla="*/ 2147483647 w 51"/>
                  <a:gd name="T47" fmla="*/ 2147483647 h 23"/>
                  <a:gd name="T48" fmla="*/ 2147483647 w 51"/>
                  <a:gd name="T49" fmla="*/ 2147483647 h 2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1"/>
                  <a:gd name="T76" fmla="*/ 0 h 23"/>
                  <a:gd name="T77" fmla="*/ 51 w 51"/>
                  <a:gd name="T78" fmla="*/ 23 h 2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1" h="23">
                    <a:moveTo>
                      <a:pt x="51" y="15"/>
                    </a:moveTo>
                    <a:lnTo>
                      <a:pt x="48" y="20"/>
                    </a:lnTo>
                    <a:lnTo>
                      <a:pt x="43" y="21"/>
                    </a:lnTo>
                    <a:lnTo>
                      <a:pt x="39" y="17"/>
                    </a:lnTo>
                    <a:lnTo>
                      <a:pt x="37" y="9"/>
                    </a:lnTo>
                    <a:lnTo>
                      <a:pt x="31" y="6"/>
                    </a:lnTo>
                    <a:lnTo>
                      <a:pt x="27" y="8"/>
                    </a:lnTo>
                    <a:lnTo>
                      <a:pt x="23" y="10"/>
                    </a:lnTo>
                    <a:lnTo>
                      <a:pt x="21" y="13"/>
                    </a:lnTo>
                    <a:lnTo>
                      <a:pt x="23" y="18"/>
                    </a:lnTo>
                    <a:lnTo>
                      <a:pt x="17" y="23"/>
                    </a:lnTo>
                    <a:lnTo>
                      <a:pt x="14" y="20"/>
                    </a:lnTo>
                    <a:lnTo>
                      <a:pt x="8" y="17"/>
                    </a:lnTo>
                    <a:lnTo>
                      <a:pt x="8" y="14"/>
                    </a:lnTo>
                    <a:lnTo>
                      <a:pt x="0" y="10"/>
                    </a:lnTo>
                    <a:lnTo>
                      <a:pt x="0" y="5"/>
                    </a:lnTo>
                    <a:lnTo>
                      <a:pt x="3" y="0"/>
                    </a:lnTo>
                    <a:lnTo>
                      <a:pt x="10" y="7"/>
                    </a:lnTo>
                    <a:lnTo>
                      <a:pt x="14" y="8"/>
                    </a:lnTo>
                    <a:lnTo>
                      <a:pt x="22" y="3"/>
                    </a:lnTo>
                    <a:lnTo>
                      <a:pt x="27" y="1"/>
                    </a:lnTo>
                    <a:lnTo>
                      <a:pt x="34" y="2"/>
                    </a:lnTo>
                    <a:lnTo>
                      <a:pt x="41" y="7"/>
                    </a:lnTo>
                    <a:lnTo>
                      <a:pt x="46" y="13"/>
                    </a:lnTo>
                    <a:lnTo>
                      <a:pt x="51" y="15"/>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02" name="Freeform 200"/>
              <p:cNvSpPr>
                <a:spLocks/>
              </p:cNvSpPr>
              <p:nvPr/>
            </p:nvSpPr>
            <p:spPr bwMode="gray">
              <a:xfrm>
                <a:off x="1618" y="2924"/>
                <a:ext cx="154" cy="143"/>
              </a:xfrm>
              <a:custGeom>
                <a:avLst/>
                <a:gdLst>
                  <a:gd name="T0" fmla="*/ 2147483647 w 125"/>
                  <a:gd name="T1" fmla="*/ 2147483647 h 116"/>
                  <a:gd name="T2" fmla="*/ 2147483647 w 125"/>
                  <a:gd name="T3" fmla="*/ 2147483647 h 116"/>
                  <a:gd name="T4" fmla="*/ 2147483647 w 125"/>
                  <a:gd name="T5" fmla="*/ 2147483647 h 116"/>
                  <a:gd name="T6" fmla="*/ 2147483647 w 125"/>
                  <a:gd name="T7" fmla="*/ 2147483647 h 116"/>
                  <a:gd name="T8" fmla="*/ 2147483647 w 125"/>
                  <a:gd name="T9" fmla="*/ 2147483647 h 116"/>
                  <a:gd name="T10" fmla="*/ 2147483647 w 125"/>
                  <a:gd name="T11" fmla="*/ 2147483647 h 116"/>
                  <a:gd name="T12" fmla="*/ 2147483647 w 125"/>
                  <a:gd name="T13" fmla="*/ 2147483647 h 116"/>
                  <a:gd name="T14" fmla="*/ 0 w 125"/>
                  <a:gd name="T15" fmla="*/ 2147483647 h 116"/>
                  <a:gd name="T16" fmla="*/ 2147483647 w 125"/>
                  <a:gd name="T17" fmla="*/ 2147483647 h 116"/>
                  <a:gd name="T18" fmla="*/ 2147483647 w 125"/>
                  <a:gd name="T19" fmla="*/ 2147483647 h 116"/>
                  <a:gd name="T20" fmla="*/ 2147483647 w 125"/>
                  <a:gd name="T21" fmla="*/ 2147483647 h 116"/>
                  <a:gd name="T22" fmla="*/ 2147483647 w 125"/>
                  <a:gd name="T23" fmla="*/ 2147483647 h 116"/>
                  <a:gd name="T24" fmla="*/ 2147483647 w 125"/>
                  <a:gd name="T25" fmla="*/ 2147483647 h 116"/>
                  <a:gd name="T26" fmla="*/ 2147483647 w 125"/>
                  <a:gd name="T27" fmla="*/ 2147483647 h 116"/>
                  <a:gd name="T28" fmla="*/ 2147483647 w 125"/>
                  <a:gd name="T29" fmla="*/ 0 h 116"/>
                  <a:gd name="T30" fmla="*/ 2147483647 w 125"/>
                  <a:gd name="T31" fmla="*/ 2147483647 h 116"/>
                  <a:gd name="T32" fmla="*/ 2147483647 w 125"/>
                  <a:gd name="T33" fmla="*/ 2147483647 h 116"/>
                  <a:gd name="T34" fmla="*/ 2147483647 w 125"/>
                  <a:gd name="T35" fmla="*/ 2147483647 h 116"/>
                  <a:gd name="T36" fmla="*/ 2147483647 w 125"/>
                  <a:gd name="T37" fmla="*/ 2147483647 h 116"/>
                  <a:gd name="T38" fmla="*/ 2147483647 w 125"/>
                  <a:gd name="T39" fmla="*/ 2147483647 h 116"/>
                  <a:gd name="T40" fmla="*/ 2147483647 w 125"/>
                  <a:gd name="T41" fmla="*/ 2147483647 h 116"/>
                  <a:gd name="T42" fmla="*/ 2147483647 w 125"/>
                  <a:gd name="T43" fmla="*/ 2147483647 h 116"/>
                  <a:gd name="T44" fmla="*/ 2147483647 w 125"/>
                  <a:gd name="T45" fmla="*/ 2147483647 h 116"/>
                  <a:gd name="T46" fmla="*/ 2147483647 w 125"/>
                  <a:gd name="T47" fmla="*/ 2147483647 h 116"/>
                  <a:gd name="T48" fmla="*/ 2147483647 w 125"/>
                  <a:gd name="T49" fmla="*/ 2147483647 h 116"/>
                  <a:gd name="T50" fmla="*/ 2147483647 w 125"/>
                  <a:gd name="T51" fmla="*/ 2147483647 h 116"/>
                  <a:gd name="T52" fmla="*/ 2147483647 w 125"/>
                  <a:gd name="T53" fmla="*/ 2147483647 h 116"/>
                  <a:gd name="T54" fmla="*/ 2147483647 w 125"/>
                  <a:gd name="T55" fmla="*/ 2147483647 h 116"/>
                  <a:gd name="T56" fmla="*/ 2147483647 w 125"/>
                  <a:gd name="T57" fmla="*/ 2147483647 h 116"/>
                  <a:gd name="T58" fmla="*/ 2147483647 w 125"/>
                  <a:gd name="T59" fmla="*/ 2147483647 h 116"/>
                  <a:gd name="T60" fmla="*/ 2147483647 w 125"/>
                  <a:gd name="T61" fmla="*/ 2147483647 h 116"/>
                  <a:gd name="T62" fmla="*/ 2147483647 w 125"/>
                  <a:gd name="T63" fmla="*/ 2147483647 h 116"/>
                  <a:gd name="T64" fmla="*/ 2147483647 w 125"/>
                  <a:gd name="T65" fmla="*/ 2147483647 h 116"/>
                  <a:gd name="T66" fmla="*/ 2147483647 w 125"/>
                  <a:gd name="T67" fmla="*/ 2147483647 h 11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25"/>
                  <a:gd name="T103" fmla="*/ 0 h 116"/>
                  <a:gd name="T104" fmla="*/ 125 w 125"/>
                  <a:gd name="T105" fmla="*/ 116 h 11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25" h="116">
                    <a:moveTo>
                      <a:pt x="59" y="112"/>
                    </a:moveTo>
                    <a:lnTo>
                      <a:pt x="59" y="103"/>
                    </a:lnTo>
                    <a:lnTo>
                      <a:pt x="56" y="97"/>
                    </a:lnTo>
                    <a:lnTo>
                      <a:pt x="52" y="95"/>
                    </a:lnTo>
                    <a:lnTo>
                      <a:pt x="54" y="89"/>
                    </a:lnTo>
                    <a:lnTo>
                      <a:pt x="50" y="80"/>
                    </a:lnTo>
                    <a:lnTo>
                      <a:pt x="51" y="75"/>
                    </a:lnTo>
                    <a:lnTo>
                      <a:pt x="52" y="65"/>
                    </a:lnTo>
                    <a:lnTo>
                      <a:pt x="48" y="61"/>
                    </a:lnTo>
                    <a:lnTo>
                      <a:pt x="36" y="59"/>
                    </a:lnTo>
                    <a:lnTo>
                      <a:pt x="32" y="55"/>
                    </a:lnTo>
                    <a:lnTo>
                      <a:pt x="11" y="52"/>
                    </a:lnTo>
                    <a:lnTo>
                      <a:pt x="6" y="45"/>
                    </a:lnTo>
                    <a:lnTo>
                      <a:pt x="8" y="40"/>
                    </a:lnTo>
                    <a:lnTo>
                      <a:pt x="3" y="33"/>
                    </a:lnTo>
                    <a:lnTo>
                      <a:pt x="0" y="30"/>
                    </a:lnTo>
                    <a:lnTo>
                      <a:pt x="5" y="15"/>
                    </a:lnTo>
                    <a:lnTo>
                      <a:pt x="14" y="4"/>
                    </a:lnTo>
                    <a:lnTo>
                      <a:pt x="20" y="3"/>
                    </a:lnTo>
                    <a:lnTo>
                      <a:pt x="14" y="7"/>
                    </a:lnTo>
                    <a:lnTo>
                      <a:pt x="13" y="12"/>
                    </a:lnTo>
                    <a:lnTo>
                      <a:pt x="14" y="16"/>
                    </a:lnTo>
                    <a:lnTo>
                      <a:pt x="11" y="23"/>
                    </a:lnTo>
                    <a:lnTo>
                      <a:pt x="14" y="32"/>
                    </a:lnTo>
                    <a:lnTo>
                      <a:pt x="20" y="30"/>
                    </a:lnTo>
                    <a:lnTo>
                      <a:pt x="20" y="22"/>
                    </a:lnTo>
                    <a:lnTo>
                      <a:pt x="17" y="15"/>
                    </a:lnTo>
                    <a:lnTo>
                      <a:pt x="19" y="10"/>
                    </a:lnTo>
                    <a:lnTo>
                      <a:pt x="30" y="7"/>
                    </a:lnTo>
                    <a:lnTo>
                      <a:pt x="28" y="0"/>
                    </a:lnTo>
                    <a:lnTo>
                      <a:pt x="32" y="1"/>
                    </a:lnTo>
                    <a:lnTo>
                      <a:pt x="34" y="5"/>
                    </a:lnTo>
                    <a:lnTo>
                      <a:pt x="39" y="5"/>
                    </a:lnTo>
                    <a:lnTo>
                      <a:pt x="46" y="8"/>
                    </a:lnTo>
                    <a:lnTo>
                      <a:pt x="46" y="14"/>
                    </a:lnTo>
                    <a:lnTo>
                      <a:pt x="67" y="16"/>
                    </a:lnTo>
                    <a:lnTo>
                      <a:pt x="71" y="19"/>
                    </a:lnTo>
                    <a:lnTo>
                      <a:pt x="77" y="20"/>
                    </a:lnTo>
                    <a:lnTo>
                      <a:pt x="82" y="19"/>
                    </a:lnTo>
                    <a:lnTo>
                      <a:pt x="88" y="14"/>
                    </a:lnTo>
                    <a:lnTo>
                      <a:pt x="92" y="13"/>
                    </a:lnTo>
                    <a:lnTo>
                      <a:pt x="98" y="15"/>
                    </a:lnTo>
                    <a:lnTo>
                      <a:pt x="103" y="23"/>
                    </a:lnTo>
                    <a:lnTo>
                      <a:pt x="109" y="22"/>
                    </a:lnTo>
                    <a:lnTo>
                      <a:pt x="117" y="28"/>
                    </a:lnTo>
                    <a:lnTo>
                      <a:pt x="120" y="33"/>
                    </a:lnTo>
                    <a:lnTo>
                      <a:pt x="125" y="38"/>
                    </a:lnTo>
                    <a:lnTo>
                      <a:pt x="125" y="45"/>
                    </a:lnTo>
                    <a:lnTo>
                      <a:pt x="119" y="47"/>
                    </a:lnTo>
                    <a:lnTo>
                      <a:pt x="118" y="52"/>
                    </a:lnTo>
                    <a:lnTo>
                      <a:pt x="121" y="53"/>
                    </a:lnTo>
                    <a:lnTo>
                      <a:pt x="121" y="56"/>
                    </a:lnTo>
                    <a:lnTo>
                      <a:pt x="114" y="58"/>
                    </a:lnTo>
                    <a:lnTo>
                      <a:pt x="114" y="69"/>
                    </a:lnTo>
                    <a:lnTo>
                      <a:pt x="116" y="71"/>
                    </a:lnTo>
                    <a:lnTo>
                      <a:pt x="114" y="80"/>
                    </a:lnTo>
                    <a:lnTo>
                      <a:pt x="100" y="86"/>
                    </a:lnTo>
                    <a:lnTo>
                      <a:pt x="89" y="79"/>
                    </a:lnTo>
                    <a:lnTo>
                      <a:pt x="83" y="80"/>
                    </a:lnTo>
                    <a:lnTo>
                      <a:pt x="82" y="85"/>
                    </a:lnTo>
                    <a:lnTo>
                      <a:pt x="85" y="87"/>
                    </a:lnTo>
                    <a:lnTo>
                      <a:pt x="85" y="99"/>
                    </a:lnTo>
                    <a:lnTo>
                      <a:pt x="91" y="98"/>
                    </a:lnTo>
                    <a:lnTo>
                      <a:pt x="93" y="101"/>
                    </a:lnTo>
                    <a:lnTo>
                      <a:pt x="92" y="105"/>
                    </a:lnTo>
                    <a:lnTo>
                      <a:pt x="75" y="114"/>
                    </a:lnTo>
                    <a:lnTo>
                      <a:pt x="68" y="116"/>
                    </a:lnTo>
                    <a:lnTo>
                      <a:pt x="59" y="112"/>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03" name="Freeform 202"/>
              <p:cNvSpPr>
                <a:spLocks/>
              </p:cNvSpPr>
              <p:nvPr/>
            </p:nvSpPr>
            <p:spPr bwMode="gray">
              <a:xfrm>
                <a:off x="1795" y="3002"/>
                <a:ext cx="45" cy="48"/>
              </a:xfrm>
              <a:custGeom>
                <a:avLst/>
                <a:gdLst>
                  <a:gd name="T0" fmla="*/ 2147483647 w 36"/>
                  <a:gd name="T1" fmla="*/ 2147483647 h 39"/>
                  <a:gd name="T2" fmla="*/ 2147483647 w 36"/>
                  <a:gd name="T3" fmla="*/ 2147483647 h 39"/>
                  <a:gd name="T4" fmla="*/ 0 w 36"/>
                  <a:gd name="T5" fmla="*/ 2147483647 h 39"/>
                  <a:gd name="T6" fmla="*/ 0 w 36"/>
                  <a:gd name="T7" fmla="*/ 2147483647 h 39"/>
                  <a:gd name="T8" fmla="*/ 2147483647 w 36"/>
                  <a:gd name="T9" fmla="*/ 2147483647 h 39"/>
                  <a:gd name="T10" fmla="*/ 2147483647 w 36"/>
                  <a:gd name="T11" fmla="*/ 2147483647 h 39"/>
                  <a:gd name="T12" fmla="*/ 2147483647 w 36"/>
                  <a:gd name="T13" fmla="*/ 0 h 39"/>
                  <a:gd name="T14" fmla="*/ 2147483647 w 36"/>
                  <a:gd name="T15" fmla="*/ 0 h 39"/>
                  <a:gd name="T16" fmla="*/ 2147483647 w 36"/>
                  <a:gd name="T17" fmla="*/ 2147483647 h 39"/>
                  <a:gd name="T18" fmla="*/ 2147483647 w 36"/>
                  <a:gd name="T19" fmla="*/ 2147483647 h 39"/>
                  <a:gd name="T20" fmla="*/ 2147483647 w 36"/>
                  <a:gd name="T21" fmla="*/ 2147483647 h 39"/>
                  <a:gd name="T22" fmla="*/ 2147483647 w 36"/>
                  <a:gd name="T23" fmla="*/ 2147483647 h 39"/>
                  <a:gd name="T24" fmla="*/ 2147483647 w 36"/>
                  <a:gd name="T25" fmla="*/ 2147483647 h 39"/>
                  <a:gd name="T26" fmla="*/ 2147483647 w 36"/>
                  <a:gd name="T27" fmla="*/ 2147483647 h 39"/>
                  <a:gd name="T28" fmla="*/ 2147483647 w 36"/>
                  <a:gd name="T29" fmla="*/ 2147483647 h 39"/>
                  <a:gd name="T30" fmla="*/ 2147483647 w 36"/>
                  <a:gd name="T31" fmla="*/ 2147483647 h 39"/>
                  <a:gd name="T32" fmla="*/ 2147483647 w 36"/>
                  <a:gd name="T33" fmla="*/ 2147483647 h 39"/>
                  <a:gd name="T34" fmla="*/ 2147483647 w 36"/>
                  <a:gd name="T35" fmla="*/ 2147483647 h 39"/>
                  <a:gd name="T36" fmla="*/ 2147483647 w 36"/>
                  <a:gd name="T37" fmla="*/ 2147483647 h 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6"/>
                  <a:gd name="T58" fmla="*/ 0 h 39"/>
                  <a:gd name="T59" fmla="*/ 36 w 36"/>
                  <a:gd name="T60" fmla="*/ 39 h 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6" h="39">
                    <a:moveTo>
                      <a:pt x="8" y="38"/>
                    </a:moveTo>
                    <a:lnTo>
                      <a:pt x="8" y="29"/>
                    </a:lnTo>
                    <a:lnTo>
                      <a:pt x="0" y="25"/>
                    </a:lnTo>
                    <a:lnTo>
                      <a:pt x="0" y="17"/>
                    </a:lnTo>
                    <a:lnTo>
                      <a:pt x="5" y="10"/>
                    </a:lnTo>
                    <a:lnTo>
                      <a:pt x="6" y="2"/>
                    </a:lnTo>
                    <a:lnTo>
                      <a:pt x="11" y="0"/>
                    </a:lnTo>
                    <a:lnTo>
                      <a:pt x="31" y="0"/>
                    </a:lnTo>
                    <a:lnTo>
                      <a:pt x="36" y="3"/>
                    </a:lnTo>
                    <a:lnTo>
                      <a:pt x="36" y="6"/>
                    </a:lnTo>
                    <a:lnTo>
                      <a:pt x="33" y="8"/>
                    </a:lnTo>
                    <a:lnTo>
                      <a:pt x="31" y="17"/>
                    </a:lnTo>
                    <a:lnTo>
                      <a:pt x="35" y="29"/>
                    </a:lnTo>
                    <a:lnTo>
                      <a:pt x="31" y="37"/>
                    </a:lnTo>
                    <a:lnTo>
                      <a:pt x="22" y="37"/>
                    </a:lnTo>
                    <a:lnTo>
                      <a:pt x="20" y="35"/>
                    </a:lnTo>
                    <a:lnTo>
                      <a:pt x="18" y="35"/>
                    </a:lnTo>
                    <a:lnTo>
                      <a:pt x="16" y="39"/>
                    </a:lnTo>
                    <a:lnTo>
                      <a:pt x="8" y="38"/>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04" name="Freeform 203"/>
              <p:cNvSpPr>
                <a:spLocks/>
              </p:cNvSpPr>
              <p:nvPr/>
            </p:nvSpPr>
            <p:spPr bwMode="gray">
              <a:xfrm>
                <a:off x="1833" y="3006"/>
                <a:ext cx="33" cy="45"/>
              </a:xfrm>
              <a:custGeom>
                <a:avLst/>
                <a:gdLst>
                  <a:gd name="T0" fmla="*/ 0 w 27"/>
                  <a:gd name="T1" fmla="*/ 2147483647 h 37"/>
                  <a:gd name="T2" fmla="*/ 2147483647 w 27"/>
                  <a:gd name="T3" fmla="*/ 2147483647 h 37"/>
                  <a:gd name="T4" fmla="*/ 0 w 27"/>
                  <a:gd name="T5" fmla="*/ 2147483647 h 37"/>
                  <a:gd name="T6" fmla="*/ 2147483647 w 27"/>
                  <a:gd name="T7" fmla="*/ 2147483647 h 37"/>
                  <a:gd name="T8" fmla="*/ 2147483647 w 27"/>
                  <a:gd name="T9" fmla="*/ 2147483647 h 37"/>
                  <a:gd name="T10" fmla="*/ 2147483647 w 27"/>
                  <a:gd name="T11" fmla="*/ 0 h 37"/>
                  <a:gd name="T12" fmla="*/ 2147483647 w 27"/>
                  <a:gd name="T13" fmla="*/ 2147483647 h 37"/>
                  <a:gd name="T14" fmla="*/ 2147483647 w 27"/>
                  <a:gd name="T15" fmla="*/ 2147483647 h 37"/>
                  <a:gd name="T16" fmla="*/ 2147483647 w 27"/>
                  <a:gd name="T17" fmla="*/ 2147483647 h 37"/>
                  <a:gd name="T18" fmla="*/ 2147483647 w 27"/>
                  <a:gd name="T19" fmla="*/ 2147483647 h 37"/>
                  <a:gd name="T20" fmla="*/ 2147483647 w 27"/>
                  <a:gd name="T21" fmla="*/ 2147483647 h 37"/>
                  <a:gd name="T22" fmla="*/ 2147483647 w 27"/>
                  <a:gd name="T23" fmla="*/ 2147483647 h 37"/>
                  <a:gd name="T24" fmla="*/ 2147483647 w 27"/>
                  <a:gd name="T25" fmla="*/ 2147483647 h 37"/>
                  <a:gd name="T26" fmla="*/ 0 w 27"/>
                  <a:gd name="T27" fmla="*/ 2147483647 h 3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7"/>
                  <a:gd name="T43" fmla="*/ 0 h 37"/>
                  <a:gd name="T44" fmla="*/ 27 w 27"/>
                  <a:gd name="T45" fmla="*/ 37 h 3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7" h="37">
                    <a:moveTo>
                      <a:pt x="0" y="34"/>
                    </a:moveTo>
                    <a:lnTo>
                      <a:pt x="4" y="26"/>
                    </a:lnTo>
                    <a:lnTo>
                      <a:pt x="0" y="14"/>
                    </a:lnTo>
                    <a:lnTo>
                      <a:pt x="2" y="5"/>
                    </a:lnTo>
                    <a:lnTo>
                      <a:pt x="5" y="3"/>
                    </a:lnTo>
                    <a:lnTo>
                      <a:pt x="5" y="0"/>
                    </a:lnTo>
                    <a:lnTo>
                      <a:pt x="12" y="1"/>
                    </a:lnTo>
                    <a:lnTo>
                      <a:pt x="16" y="2"/>
                    </a:lnTo>
                    <a:lnTo>
                      <a:pt x="27" y="13"/>
                    </a:lnTo>
                    <a:lnTo>
                      <a:pt x="25" y="21"/>
                    </a:lnTo>
                    <a:lnTo>
                      <a:pt x="20" y="31"/>
                    </a:lnTo>
                    <a:lnTo>
                      <a:pt x="16" y="37"/>
                    </a:lnTo>
                    <a:lnTo>
                      <a:pt x="5" y="35"/>
                    </a:lnTo>
                    <a:lnTo>
                      <a:pt x="0" y="34"/>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05" name="Freeform 204"/>
              <p:cNvSpPr>
                <a:spLocks/>
              </p:cNvSpPr>
              <p:nvPr/>
            </p:nvSpPr>
            <p:spPr bwMode="gray">
              <a:xfrm>
                <a:off x="1758" y="2971"/>
                <a:ext cx="47" cy="90"/>
              </a:xfrm>
              <a:custGeom>
                <a:avLst/>
                <a:gdLst>
                  <a:gd name="T0" fmla="*/ 2147483647 w 38"/>
                  <a:gd name="T1" fmla="*/ 0 h 73"/>
                  <a:gd name="T2" fmla="*/ 2147483647 w 38"/>
                  <a:gd name="T3" fmla="*/ 2147483647 h 73"/>
                  <a:gd name="T4" fmla="*/ 2147483647 w 38"/>
                  <a:gd name="T5" fmla="*/ 2147483647 h 73"/>
                  <a:gd name="T6" fmla="*/ 2147483647 w 38"/>
                  <a:gd name="T7" fmla="*/ 2147483647 h 73"/>
                  <a:gd name="T8" fmla="*/ 2147483647 w 38"/>
                  <a:gd name="T9" fmla="*/ 2147483647 h 73"/>
                  <a:gd name="T10" fmla="*/ 2147483647 w 38"/>
                  <a:gd name="T11" fmla="*/ 2147483647 h 73"/>
                  <a:gd name="T12" fmla="*/ 2147483647 w 38"/>
                  <a:gd name="T13" fmla="*/ 2147483647 h 73"/>
                  <a:gd name="T14" fmla="*/ 2147483647 w 38"/>
                  <a:gd name="T15" fmla="*/ 2147483647 h 73"/>
                  <a:gd name="T16" fmla="*/ 2147483647 w 38"/>
                  <a:gd name="T17" fmla="*/ 2147483647 h 73"/>
                  <a:gd name="T18" fmla="*/ 2147483647 w 38"/>
                  <a:gd name="T19" fmla="*/ 2147483647 h 73"/>
                  <a:gd name="T20" fmla="*/ 2147483647 w 38"/>
                  <a:gd name="T21" fmla="*/ 2147483647 h 73"/>
                  <a:gd name="T22" fmla="*/ 2147483647 w 38"/>
                  <a:gd name="T23" fmla="*/ 2147483647 h 73"/>
                  <a:gd name="T24" fmla="*/ 2147483647 w 38"/>
                  <a:gd name="T25" fmla="*/ 2147483647 h 73"/>
                  <a:gd name="T26" fmla="*/ 2147483647 w 38"/>
                  <a:gd name="T27" fmla="*/ 2147483647 h 73"/>
                  <a:gd name="T28" fmla="*/ 2147483647 w 38"/>
                  <a:gd name="T29" fmla="*/ 2147483647 h 73"/>
                  <a:gd name="T30" fmla="*/ 2147483647 w 38"/>
                  <a:gd name="T31" fmla="*/ 2147483647 h 73"/>
                  <a:gd name="T32" fmla="*/ 2147483647 w 38"/>
                  <a:gd name="T33" fmla="*/ 2147483647 h 73"/>
                  <a:gd name="T34" fmla="*/ 2147483647 w 38"/>
                  <a:gd name="T35" fmla="*/ 2147483647 h 73"/>
                  <a:gd name="T36" fmla="*/ 2147483647 w 38"/>
                  <a:gd name="T37" fmla="*/ 2147483647 h 73"/>
                  <a:gd name="T38" fmla="*/ 2147483647 w 38"/>
                  <a:gd name="T39" fmla="*/ 2147483647 h 73"/>
                  <a:gd name="T40" fmla="*/ 2147483647 w 38"/>
                  <a:gd name="T41" fmla="*/ 2147483647 h 73"/>
                  <a:gd name="T42" fmla="*/ 2147483647 w 38"/>
                  <a:gd name="T43" fmla="*/ 2147483647 h 73"/>
                  <a:gd name="T44" fmla="*/ 2147483647 w 38"/>
                  <a:gd name="T45" fmla="*/ 2147483647 h 73"/>
                  <a:gd name="T46" fmla="*/ 0 w 38"/>
                  <a:gd name="T47" fmla="*/ 2147483647 h 73"/>
                  <a:gd name="T48" fmla="*/ 0 w 38"/>
                  <a:gd name="T49" fmla="*/ 2147483647 h 73"/>
                  <a:gd name="T50" fmla="*/ 2147483647 w 38"/>
                  <a:gd name="T51" fmla="*/ 2147483647 h 73"/>
                  <a:gd name="T52" fmla="*/ 2147483647 w 38"/>
                  <a:gd name="T53" fmla="*/ 2147483647 h 73"/>
                  <a:gd name="T54" fmla="*/ 2147483647 w 38"/>
                  <a:gd name="T55" fmla="*/ 2147483647 h 73"/>
                  <a:gd name="T56" fmla="*/ 2147483647 w 38"/>
                  <a:gd name="T57" fmla="*/ 2147483647 h 73"/>
                  <a:gd name="T58" fmla="*/ 2147483647 w 38"/>
                  <a:gd name="T59" fmla="*/ 2147483647 h 73"/>
                  <a:gd name="T60" fmla="*/ 2147483647 w 38"/>
                  <a:gd name="T61" fmla="*/ 0 h 7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8"/>
                  <a:gd name="T94" fmla="*/ 0 h 73"/>
                  <a:gd name="T95" fmla="*/ 38 w 38"/>
                  <a:gd name="T96" fmla="*/ 73 h 73"/>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8" h="73">
                    <a:moveTo>
                      <a:pt x="11" y="0"/>
                    </a:moveTo>
                    <a:lnTo>
                      <a:pt x="18" y="3"/>
                    </a:lnTo>
                    <a:lnTo>
                      <a:pt x="24" y="8"/>
                    </a:lnTo>
                    <a:lnTo>
                      <a:pt x="27" y="15"/>
                    </a:lnTo>
                    <a:lnTo>
                      <a:pt x="32" y="16"/>
                    </a:lnTo>
                    <a:lnTo>
                      <a:pt x="34" y="21"/>
                    </a:lnTo>
                    <a:lnTo>
                      <a:pt x="36" y="27"/>
                    </a:lnTo>
                    <a:lnTo>
                      <a:pt x="35" y="35"/>
                    </a:lnTo>
                    <a:lnTo>
                      <a:pt x="30" y="42"/>
                    </a:lnTo>
                    <a:lnTo>
                      <a:pt x="30" y="50"/>
                    </a:lnTo>
                    <a:lnTo>
                      <a:pt x="38" y="54"/>
                    </a:lnTo>
                    <a:lnTo>
                      <a:pt x="38" y="63"/>
                    </a:lnTo>
                    <a:lnTo>
                      <a:pt x="37" y="67"/>
                    </a:lnTo>
                    <a:lnTo>
                      <a:pt x="32" y="68"/>
                    </a:lnTo>
                    <a:lnTo>
                      <a:pt x="29" y="73"/>
                    </a:lnTo>
                    <a:lnTo>
                      <a:pt x="24" y="73"/>
                    </a:lnTo>
                    <a:lnTo>
                      <a:pt x="17" y="71"/>
                    </a:lnTo>
                    <a:lnTo>
                      <a:pt x="11" y="66"/>
                    </a:lnTo>
                    <a:lnTo>
                      <a:pt x="11" y="55"/>
                    </a:lnTo>
                    <a:lnTo>
                      <a:pt x="13" y="47"/>
                    </a:lnTo>
                    <a:lnTo>
                      <a:pt x="13" y="40"/>
                    </a:lnTo>
                    <a:lnTo>
                      <a:pt x="6" y="34"/>
                    </a:lnTo>
                    <a:lnTo>
                      <a:pt x="2" y="33"/>
                    </a:lnTo>
                    <a:lnTo>
                      <a:pt x="0" y="31"/>
                    </a:lnTo>
                    <a:lnTo>
                      <a:pt x="0" y="20"/>
                    </a:lnTo>
                    <a:lnTo>
                      <a:pt x="7" y="18"/>
                    </a:lnTo>
                    <a:lnTo>
                      <a:pt x="7" y="15"/>
                    </a:lnTo>
                    <a:lnTo>
                      <a:pt x="4" y="14"/>
                    </a:lnTo>
                    <a:lnTo>
                      <a:pt x="5" y="9"/>
                    </a:lnTo>
                    <a:lnTo>
                      <a:pt x="11" y="7"/>
                    </a:lnTo>
                    <a:lnTo>
                      <a:pt x="11" y="0"/>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06" name="Freeform 205"/>
              <p:cNvSpPr>
                <a:spLocks/>
              </p:cNvSpPr>
              <p:nvPr/>
            </p:nvSpPr>
            <p:spPr bwMode="gray">
              <a:xfrm>
                <a:off x="1666" y="2922"/>
                <a:ext cx="6" cy="3"/>
              </a:xfrm>
              <a:custGeom>
                <a:avLst/>
                <a:gdLst>
                  <a:gd name="T0" fmla="*/ 0 w 5"/>
                  <a:gd name="T1" fmla="*/ 2147483647 h 3"/>
                  <a:gd name="T2" fmla="*/ 2147483647 w 5"/>
                  <a:gd name="T3" fmla="*/ 0 h 3"/>
                  <a:gd name="T4" fmla="*/ 2147483647 w 5"/>
                  <a:gd name="T5" fmla="*/ 2147483647 h 3"/>
                  <a:gd name="T6" fmla="*/ 2147483647 w 5"/>
                  <a:gd name="T7" fmla="*/ 2147483647 h 3"/>
                  <a:gd name="T8" fmla="*/ 0 w 5"/>
                  <a:gd name="T9" fmla="*/ 2147483647 h 3"/>
                  <a:gd name="T10" fmla="*/ 0 60000 65536"/>
                  <a:gd name="T11" fmla="*/ 0 60000 65536"/>
                  <a:gd name="T12" fmla="*/ 0 60000 65536"/>
                  <a:gd name="T13" fmla="*/ 0 60000 65536"/>
                  <a:gd name="T14" fmla="*/ 0 60000 65536"/>
                  <a:gd name="T15" fmla="*/ 0 w 5"/>
                  <a:gd name="T16" fmla="*/ 0 h 3"/>
                  <a:gd name="T17" fmla="*/ 5 w 5"/>
                  <a:gd name="T18" fmla="*/ 3 h 3"/>
                </a:gdLst>
                <a:ahLst/>
                <a:cxnLst>
                  <a:cxn ang="T10">
                    <a:pos x="T0" y="T1"/>
                  </a:cxn>
                  <a:cxn ang="T11">
                    <a:pos x="T2" y="T3"/>
                  </a:cxn>
                  <a:cxn ang="T12">
                    <a:pos x="T4" y="T5"/>
                  </a:cxn>
                  <a:cxn ang="T13">
                    <a:pos x="T6" y="T7"/>
                  </a:cxn>
                  <a:cxn ang="T14">
                    <a:pos x="T8" y="T9"/>
                  </a:cxn>
                </a:cxnLst>
                <a:rect l="T15" t="T16" r="T17" b="T18"/>
                <a:pathLst>
                  <a:path w="5" h="3">
                    <a:moveTo>
                      <a:pt x="0" y="2"/>
                    </a:moveTo>
                    <a:lnTo>
                      <a:pt x="3" y="0"/>
                    </a:lnTo>
                    <a:lnTo>
                      <a:pt x="5" y="3"/>
                    </a:lnTo>
                    <a:lnTo>
                      <a:pt x="3" y="3"/>
                    </a:lnTo>
                    <a:lnTo>
                      <a:pt x="0" y="2"/>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07" name="Freeform 207"/>
              <p:cNvSpPr>
                <a:spLocks/>
              </p:cNvSpPr>
              <p:nvPr/>
            </p:nvSpPr>
            <p:spPr bwMode="gray">
              <a:xfrm>
                <a:off x="1675" y="2924"/>
                <a:ext cx="7" cy="5"/>
              </a:xfrm>
              <a:custGeom>
                <a:avLst/>
                <a:gdLst>
                  <a:gd name="T0" fmla="*/ 0 w 5"/>
                  <a:gd name="T1" fmla="*/ 2147483647 h 4"/>
                  <a:gd name="T2" fmla="*/ 2147483647 w 5"/>
                  <a:gd name="T3" fmla="*/ 0 h 4"/>
                  <a:gd name="T4" fmla="*/ 2147483647 w 5"/>
                  <a:gd name="T5" fmla="*/ 2147483647 h 4"/>
                  <a:gd name="T6" fmla="*/ 2147483647 w 5"/>
                  <a:gd name="T7" fmla="*/ 2147483647 h 4"/>
                  <a:gd name="T8" fmla="*/ 0 w 5"/>
                  <a:gd name="T9" fmla="*/ 2147483647 h 4"/>
                  <a:gd name="T10" fmla="*/ 0 60000 65536"/>
                  <a:gd name="T11" fmla="*/ 0 60000 65536"/>
                  <a:gd name="T12" fmla="*/ 0 60000 65536"/>
                  <a:gd name="T13" fmla="*/ 0 60000 65536"/>
                  <a:gd name="T14" fmla="*/ 0 60000 65536"/>
                  <a:gd name="T15" fmla="*/ 0 w 5"/>
                  <a:gd name="T16" fmla="*/ 0 h 4"/>
                  <a:gd name="T17" fmla="*/ 5 w 5"/>
                  <a:gd name="T18" fmla="*/ 4 h 4"/>
                </a:gdLst>
                <a:ahLst/>
                <a:cxnLst>
                  <a:cxn ang="T10">
                    <a:pos x="T0" y="T1"/>
                  </a:cxn>
                  <a:cxn ang="T11">
                    <a:pos x="T2" y="T3"/>
                  </a:cxn>
                  <a:cxn ang="T12">
                    <a:pos x="T4" y="T5"/>
                  </a:cxn>
                  <a:cxn ang="T13">
                    <a:pos x="T6" y="T7"/>
                  </a:cxn>
                  <a:cxn ang="T14">
                    <a:pos x="T8" y="T9"/>
                  </a:cxn>
                </a:cxnLst>
                <a:rect l="T15" t="T16" r="T17" b="T18"/>
                <a:pathLst>
                  <a:path w="5" h="4">
                    <a:moveTo>
                      <a:pt x="0" y="2"/>
                    </a:moveTo>
                    <a:lnTo>
                      <a:pt x="3" y="0"/>
                    </a:lnTo>
                    <a:lnTo>
                      <a:pt x="5" y="3"/>
                    </a:lnTo>
                    <a:lnTo>
                      <a:pt x="3" y="4"/>
                    </a:lnTo>
                    <a:lnTo>
                      <a:pt x="0" y="2"/>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08" name="Freeform 208"/>
              <p:cNvSpPr>
                <a:spLocks/>
              </p:cNvSpPr>
              <p:nvPr/>
            </p:nvSpPr>
            <p:spPr bwMode="gray">
              <a:xfrm>
                <a:off x="1659" y="2921"/>
                <a:ext cx="4" cy="3"/>
              </a:xfrm>
              <a:custGeom>
                <a:avLst/>
                <a:gdLst>
                  <a:gd name="T0" fmla="*/ 0 w 4"/>
                  <a:gd name="T1" fmla="*/ 2147483647 h 2"/>
                  <a:gd name="T2" fmla="*/ 2147483647 w 4"/>
                  <a:gd name="T3" fmla="*/ 0 h 2"/>
                  <a:gd name="T4" fmla="*/ 2147483647 w 4"/>
                  <a:gd name="T5" fmla="*/ 2147483647 h 2"/>
                  <a:gd name="T6" fmla="*/ 2147483647 w 4"/>
                  <a:gd name="T7" fmla="*/ 2147483647 h 2"/>
                  <a:gd name="T8" fmla="*/ 0 w 4"/>
                  <a:gd name="T9" fmla="*/ 2147483647 h 2"/>
                  <a:gd name="T10" fmla="*/ 0 60000 65536"/>
                  <a:gd name="T11" fmla="*/ 0 60000 65536"/>
                  <a:gd name="T12" fmla="*/ 0 60000 65536"/>
                  <a:gd name="T13" fmla="*/ 0 60000 65536"/>
                  <a:gd name="T14" fmla="*/ 0 60000 65536"/>
                  <a:gd name="T15" fmla="*/ 0 w 4"/>
                  <a:gd name="T16" fmla="*/ 0 h 2"/>
                  <a:gd name="T17" fmla="*/ 4 w 4"/>
                  <a:gd name="T18" fmla="*/ 2 h 2"/>
                </a:gdLst>
                <a:ahLst/>
                <a:cxnLst>
                  <a:cxn ang="T10">
                    <a:pos x="T0" y="T1"/>
                  </a:cxn>
                  <a:cxn ang="T11">
                    <a:pos x="T2" y="T3"/>
                  </a:cxn>
                  <a:cxn ang="T12">
                    <a:pos x="T4" y="T5"/>
                  </a:cxn>
                  <a:cxn ang="T13">
                    <a:pos x="T6" y="T7"/>
                  </a:cxn>
                  <a:cxn ang="T14">
                    <a:pos x="T8" y="T9"/>
                  </a:cxn>
                </a:cxnLst>
                <a:rect l="T15" t="T16" r="T17" b="T18"/>
                <a:pathLst>
                  <a:path w="4" h="2">
                    <a:moveTo>
                      <a:pt x="0" y="1"/>
                    </a:moveTo>
                    <a:lnTo>
                      <a:pt x="3" y="0"/>
                    </a:lnTo>
                    <a:lnTo>
                      <a:pt x="4" y="2"/>
                    </a:lnTo>
                    <a:lnTo>
                      <a:pt x="3" y="2"/>
                    </a:lnTo>
                    <a:lnTo>
                      <a:pt x="0" y="1"/>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09" name="Freeform 209"/>
              <p:cNvSpPr>
                <a:spLocks/>
              </p:cNvSpPr>
              <p:nvPr/>
            </p:nvSpPr>
            <p:spPr bwMode="gray">
              <a:xfrm>
                <a:off x="1555" y="2922"/>
                <a:ext cx="136" cy="199"/>
              </a:xfrm>
              <a:custGeom>
                <a:avLst/>
                <a:gdLst>
                  <a:gd name="T0" fmla="*/ 2147483647 w 110"/>
                  <a:gd name="T1" fmla="*/ 2147483647 h 162"/>
                  <a:gd name="T2" fmla="*/ 2147483647 w 110"/>
                  <a:gd name="T3" fmla="*/ 2147483647 h 162"/>
                  <a:gd name="T4" fmla="*/ 2147483647 w 110"/>
                  <a:gd name="T5" fmla="*/ 2147483647 h 162"/>
                  <a:gd name="T6" fmla="*/ 2147483647 w 110"/>
                  <a:gd name="T7" fmla="*/ 2147483647 h 162"/>
                  <a:gd name="T8" fmla="*/ 2147483647 w 110"/>
                  <a:gd name="T9" fmla="*/ 2147483647 h 162"/>
                  <a:gd name="T10" fmla="*/ 2147483647 w 110"/>
                  <a:gd name="T11" fmla="*/ 2147483647 h 162"/>
                  <a:gd name="T12" fmla="*/ 0 w 110"/>
                  <a:gd name="T13" fmla="*/ 2147483647 h 162"/>
                  <a:gd name="T14" fmla="*/ 2147483647 w 110"/>
                  <a:gd name="T15" fmla="*/ 2147483647 h 162"/>
                  <a:gd name="T16" fmla="*/ 2147483647 w 110"/>
                  <a:gd name="T17" fmla="*/ 2147483647 h 162"/>
                  <a:gd name="T18" fmla="*/ 2147483647 w 110"/>
                  <a:gd name="T19" fmla="*/ 2147483647 h 162"/>
                  <a:gd name="T20" fmla="*/ 2147483647 w 110"/>
                  <a:gd name="T21" fmla="*/ 2147483647 h 162"/>
                  <a:gd name="T22" fmla="*/ 2147483647 w 110"/>
                  <a:gd name="T23" fmla="*/ 2147483647 h 162"/>
                  <a:gd name="T24" fmla="*/ 2147483647 w 110"/>
                  <a:gd name="T25" fmla="*/ 2147483647 h 162"/>
                  <a:gd name="T26" fmla="*/ 2147483647 w 110"/>
                  <a:gd name="T27" fmla="*/ 2147483647 h 162"/>
                  <a:gd name="T28" fmla="*/ 2147483647 w 110"/>
                  <a:gd name="T29" fmla="*/ 2147483647 h 162"/>
                  <a:gd name="T30" fmla="*/ 2147483647 w 110"/>
                  <a:gd name="T31" fmla="*/ 2147483647 h 162"/>
                  <a:gd name="T32" fmla="*/ 2147483647 w 110"/>
                  <a:gd name="T33" fmla="*/ 2147483647 h 162"/>
                  <a:gd name="T34" fmla="*/ 2147483647 w 110"/>
                  <a:gd name="T35" fmla="*/ 2147483647 h 162"/>
                  <a:gd name="T36" fmla="*/ 2147483647 w 110"/>
                  <a:gd name="T37" fmla="*/ 0 h 162"/>
                  <a:gd name="T38" fmla="*/ 2147483647 w 110"/>
                  <a:gd name="T39" fmla="*/ 2147483647 h 162"/>
                  <a:gd name="T40" fmla="*/ 2147483647 w 110"/>
                  <a:gd name="T41" fmla="*/ 2147483647 h 162"/>
                  <a:gd name="T42" fmla="*/ 2147483647 w 110"/>
                  <a:gd name="T43" fmla="*/ 2147483647 h 162"/>
                  <a:gd name="T44" fmla="*/ 2147483647 w 110"/>
                  <a:gd name="T45" fmla="*/ 2147483647 h 162"/>
                  <a:gd name="T46" fmla="*/ 2147483647 w 110"/>
                  <a:gd name="T47" fmla="*/ 2147483647 h 162"/>
                  <a:gd name="T48" fmla="*/ 2147483647 w 110"/>
                  <a:gd name="T49" fmla="*/ 2147483647 h 162"/>
                  <a:gd name="T50" fmla="*/ 2147483647 w 110"/>
                  <a:gd name="T51" fmla="*/ 2147483647 h 162"/>
                  <a:gd name="T52" fmla="*/ 2147483647 w 110"/>
                  <a:gd name="T53" fmla="*/ 2147483647 h 162"/>
                  <a:gd name="T54" fmla="*/ 2147483647 w 110"/>
                  <a:gd name="T55" fmla="*/ 2147483647 h 162"/>
                  <a:gd name="T56" fmla="*/ 2147483647 w 110"/>
                  <a:gd name="T57" fmla="*/ 2147483647 h 162"/>
                  <a:gd name="T58" fmla="*/ 2147483647 w 110"/>
                  <a:gd name="T59" fmla="*/ 2147483647 h 162"/>
                  <a:gd name="T60" fmla="*/ 2147483647 w 110"/>
                  <a:gd name="T61" fmla="*/ 2147483647 h 162"/>
                  <a:gd name="T62" fmla="*/ 2147483647 w 110"/>
                  <a:gd name="T63" fmla="*/ 2147483647 h 162"/>
                  <a:gd name="T64" fmla="*/ 2147483647 w 110"/>
                  <a:gd name="T65" fmla="*/ 2147483647 h 162"/>
                  <a:gd name="T66" fmla="*/ 2147483647 w 110"/>
                  <a:gd name="T67" fmla="*/ 2147483647 h 1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10"/>
                  <a:gd name="T103" fmla="*/ 0 h 162"/>
                  <a:gd name="T104" fmla="*/ 110 w 110"/>
                  <a:gd name="T105" fmla="*/ 162 h 16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10" h="162">
                    <a:moveTo>
                      <a:pt x="82" y="162"/>
                    </a:moveTo>
                    <a:lnTo>
                      <a:pt x="77" y="162"/>
                    </a:lnTo>
                    <a:lnTo>
                      <a:pt x="79" y="151"/>
                    </a:lnTo>
                    <a:lnTo>
                      <a:pt x="70" y="147"/>
                    </a:lnTo>
                    <a:lnTo>
                      <a:pt x="51" y="148"/>
                    </a:lnTo>
                    <a:lnTo>
                      <a:pt x="36" y="126"/>
                    </a:lnTo>
                    <a:lnTo>
                      <a:pt x="28" y="125"/>
                    </a:lnTo>
                    <a:lnTo>
                      <a:pt x="25" y="127"/>
                    </a:lnTo>
                    <a:lnTo>
                      <a:pt x="20" y="125"/>
                    </a:lnTo>
                    <a:lnTo>
                      <a:pt x="13" y="125"/>
                    </a:lnTo>
                    <a:lnTo>
                      <a:pt x="10" y="126"/>
                    </a:lnTo>
                    <a:lnTo>
                      <a:pt x="7" y="124"/>
                    </a:lnTo>
                    <a:lnTo>
                      <a:pt x="7" y="119"/>
                    </a:lnTo>
                    <a:lnTo>
                      <a:pt x="0" y="114"/>
                    </a:lnTo>
                    <a:lnTo>
                      <a:pt x="0" y="105"/>
                    </a:lnTo>
                    <a:lnTo>
                      <a:pt x="5" y="98"/>
                    </a:lnTo>
                    <a:lnTo>
                      <a:pt x="10" y="97"/>
                    </a:lnTo>
                    <a:lnTo>
                      <a:pt x="12" y="94"/>
                    </a:lnTo>
                    <a:lnTo>
                      <a:pt x="12" y="91"/>
                    </a:lnTo>
                    <a:lnTo>
                      <a:pt x="16" y="86"/>
                    </a:lnTo>
                    <a:lnTo>
                      <a:pt x="15" y="79"/>
                    </a:lnTo>
                    <a:lnTo>
                      <a:pt x="14" y="69"/>
                    </a:lnTo>
                    <a:lnTo>
                      <a:pt x="14" y="58"/>
                    </a:lnTo>
                    <a:lnTo>
                      <a:pt x="12" y="51"/>
                    </a:lnTo>
                    <a:lnTo>
                      <a:pt x="17" y="50"/>
                    </a:lnTo>
                    <a:lnTo>
                      <a:pt x="20" y="45"/>
                    </a:lnTo>
                    <a:lnTo>
                      <a:pt x="23" y="42"/>
                    </a:lnTo>
                    <a:lnTo>
                      <a:pt x="22" y="37"/>
                    </a:lnTo>
                    <a:lnTo>
                      <a:pt x="28" y="31"/>
                    </a:lnTo>
                    <a:lnTo>
                      <a:pt x="28" y="25"/>
                    </a:lnTo>
                    <a:lnTo>
                      <a:pt x="32" y="23"/>
                    </a:lnTo>
                    <a:lnTo>
                      <a:pt x="33" y="17"/>
                    </a:lnTo>
                    <a:lnTo>
                      <a:pt x="36" y="12"/>
                    </a:lnTo>
                    <a:lnTo>
                      <a:pt x="41" y="14"/>
                    </a:lnTo>
                    <a:lnTo>
                      <a:pt x="43" y="12"/>
                    </a:lnTo>
                    <a:lnTo>
                      <a:pt x="60" y="5"/>
                    </a:lnTo>
                    <a:lnTo>
                      <a:pt x="62" y="0"/>
                    </a:lnTo>
                    <a:lnTo>
                      <a:pt x="68" y="0"/>
                    </a:lnTo>
                    <a:lnTo>
                      <a:pt x="72" y="2"/>
                    </a:lnTo>
                    <a:lnTo>
                      <a:pt x="71" y="5"/>
                    </a:lnTo>
                    <a:lnTo>
                      <a:pt x="65" y="6"/>
                    </a:lnTo>
                    <a:lnTo>
                      <a:pt x="56" y="17"/>
                    </a:lnTo>
                    <a:lnTo>
                      <a:pt x="51" y="32"/>
                    </a:lnTo>
                    <a:lnTo>
                      <a:pt x="54" y="35"/>
                    </a:lnTo>
                    <a:lnTo>
                      <a:pt x="59" y="42"/>
                    </a:lnTo>
                    <a:lnTo>
                      <a:pt x="57" y="47"/>
                    </a:lnTo>
                    <a:lnTo>
                      <a:pt x="62" y="54"/>
                    </a:lnTo>
                    <a:lnTo>
                      <a:pt x="83" y="57"/>
                    </a:lnTo>
                    <a:lnTo>
                      <a:pt x="87" y="61"/>
                    </a:lnTo>
                    <a:lnTo>
                      <a:pt x="99" y="63"/>
                    </a:lnTo>
                    <a:lnTo>
                      <a:pt x="103" y="67"/>
                    </a:lnTo>
                    <a:lnTo>
                      <a:pt x="102" y="77"/>
                    </a:lnTo>
                    <a:lnTo>
                      <a:pt x="101" y="82"/>
                    </a:lnTo>
                    <a:lnTo>
                      <a:pt x="105" y="91"/>
                    </a:lnTo>
                    <a:lnTo>
                      <a:pt x="103" y="97"/>
                    </a:lnTo>
                    <a:lnTo>
                      <a:pt x="107" y="99"/>
                    </a:lnTo>
                    <a:lnTo>
                      <a:pt x="110" y="105"/>
                    </a:lnTo>
                    <a:lnTo>
                      <a:pt x="110" y="114"/>
                    </a:lnTo>
                    <a:lnTo>
                      <a:pt x="104" y="112"/>
                    </a:lnTo>
                    <a:lnTo>
                      <a:pt x="99" y="106"/>
                    </a:lnTo>
                    <a:lnTo>
                      <a:pt x="82" y="108"/>
                    </a:lnTo>
                    <a:lnTo>
                      <a:pt x="81" y="111"/>
                    </a:lnTo>
                    <a:lnTo>
                      <a:pt x="89" y="117"/>
                    </a:lnTo>
                    <a:lnTo>
                      <a:pt x="87" y="122"/>
                    </a:lnTo>
                    <a:lnTo>
                      <a:pt x="82" y="121"/>
                    </a:lnTo>
                    <a:lnTo>
                      <a:pt x="83" y="132"/>
                    </a:lnTo>
                    <a:lnTo>
                      <a:pt x="88" y="136"/>
                    </a:lnTo>
                    <a:lnTo>
                      <a:pt x="82" y="162"/>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10" name="Freeform 210"/>
              <p:cNvSpPr>
                <a:spLocks/>
              </p:cNvSpPr>
              <p:nvPr/>
            </p:nvSpPr>
            <p:spPr bwMode="gray">
              <a:xfrm>
                <a:off x="1611" y="3011"/>
                <a:ext cx="448" cy="503"/>
              </a:xfrm>
              <a:custGeom>
                <a:avLst/>
                <a:gdLst>
                  <a:gd name="T0" fmla="*/ 2147483647 w 364"/>
                  <a:gd name="T1" fmla="*/ 2147483647 h 409"/>
                  <a:gd name="T2" fmla="*/ 2147483647 w 364"/>
                  <a:gd name="T3" fmla="*/ 2147483647 h 409"/>
                  <a:gd name="T4" fmla="*/ 2147483647 w 364"/>
                  <a:gd name="T5" fmla="*/ 2147483647 h 409"/>
                  <a:gd name="T6" fmla="*/ 2147483647 w 364"/>
                  <a:gd name="T7" fmla="*/ 2147483647 h 409"/>
                  <a:gd name="T8" fmla="*/ 2147483647 w 364"/>
                  <a:gd name="T9" fmla="*/ 2147483647 h 409"/>
                  <a:gd name="T10" fmla="*/ 2147483647 w 364"/>
                  <a:gd name="T11" fmla="*/ 2147483647 h 409"/>
                  <a:gd name="T12" fmla="*/ 2147483647 w 364"/>
                  <a:gd name="T13" fmla="*/ 2147483647 h 409"/>
                  <a:gd name="T14" fmla="*/ 2147483647 w 364"/>
                  <a:gd name="T15" fmla="*/ 2147483647 h 409"/>
                  <a:gd name="T16" fmla="*/ 2147483647 w 364"/>
                  <a:gd name="T17" fmla="*/ 2147483647 h 409"/>
                  <a:gd name="T18" fmla="*/ 2147483647 w 364"/>
                  <a:gd name="T19" fmla="*/ 2147483647 h 409"/>
                  <a:gd name="T20" fmla="*/ 2147483647 w 364"/>
                  <a:gd name="T21" fmla="*/ 2147483647 h 409"/>
                  <a:gd name="T22" fmla="*/ 2147483647 w 364"/>
                  <a:gd name="T23" fmla="*/ 2147483647 h 409"/>
                  <a:gd name="T24" fmla="*/ 2147483647 w 364"/>
                  <a:gd name="T25" fmla="*/ 2147483647 h 409"/>
                  <a:gd name="T26" fmla="*/ 2147483647 w 364"/>
                  <a:gd name="T27" fmla="*/ 2147483647 h 409"/>
                  <a:gd name="T28" fmla="*/ 2147483647 w 364"/>
                  <a:gd name="T29" fmla="*/ 2147483647 h 409"/>
                  <a:gd name="T30" fmla="*/ 2147483647 w 364"/>
                  <a:gd name="T31" fmla="*/ 2147483647 h 409"/>
                  <a:gd name="T32" fmla="*/ 2147483647 w 364"/>
                  <a:gd name="T33" fmla="*/ 2147483647 h 409"/>
                  <a:gd name="T34" fmla="*/ 2147483647 w 364"/>
                  <a:gd name="T35" fmla="*/ 2147483647 h 409"/>
                  <a:gd name="T36" fmla="*/ 2147483647 w 364"/>
                  <a:gd name="T37" fmla="*/ 2147483647 h 409"/>
                  <a:gd name="T38" fmla="*/ 2147483647 w 364"/>
                  <a:gd name="T39" fmla="*/ 2147483647 h 409"/>
                  <a:gd name="T40" fmla="*/ 2147483647 w 364"/>
                  <a:gd name="T41" fmla="*/ 2147483647 h 409"/>
                  <a:gd name="T42" fmla="*/ 2147483647 w 364"/>
                  <a:gd name="T43" fmla="*/ 2147483647 h 409"/>
                  <a:gd name="T44" fmla="*/ 2147483647 w 364"/>
                  <a:gd name="T45" fmla="*/ 2147483647 h 409"/>
                  <a:gd name="T46" fmla="*/ 2147483647 w 364"/>
                  <a:gd name="T47" fmla="*/ 2147483647 h 409"/>
                  <a:gd name="T48" fmla="*/ 2147483647 w 364"/>
                  <a:gd name="T49" fmla="*/ 2147483647 h 409"/>
                  <a:gd name="T50" fmla="*/ 2147483647 w 364"/>
                  <a:gd name="T51" fmla="*/ 2147483647 h 409"/>
                  <a:gd name="T52" fmla="*/ 2147483647 w 364"/>
                  <a:gd name="T53" fmla="*/ 2147483647 h 409"/>
                  <a:gd name="T54" fmla="*/ 2147483647 w 364"/>
                  <a:gd name="T55" fmla="*/ 2147483647 h 409"/>
                  <a:gd name="T56" fmla="*/ 2147483647 w 364"/>
                  <a:gd name="T57" fmla="*/ 2147483647 h 409"/>
                  <a:gd name="T58" fmla="*/ 2147483647 w 364"/>
                  <a:gd name="T59" fmla="*/ 2147483647 h 409"/>
                  <a:gd name="T60" fmla="*/ 2147483647 w 364"/>
                  <a:gd name="T61" fmla="*/ 2147483647 h 409"/>
                  <a:gd name="T62" fmla="*/ 2147483647 w 364"/>
                  <a:gd name="T63" fmla="*/ 2147483647 h 409"/>
                  <a:gd name="T64" fmla="*/ 2147483647 w 364"/>
                  <a:gd name="T65" fmla="*/ 2147483647 h 409"/>
                  <a:gd name="T66" fmla="*/ 2147483647 w 364"/>
                  <a:gd name="T67" fmla="*/ 2147483647 h 409"/>
                  <a:gd name="T68" fmla="*/ 2147483647 w 364"/>
                  <a:gd name="T69" fmla="*/ 2147483647 h 409"/>
                  <a:gd name="T70" fmla="*/ 2147483647 w 364"/>
                  <a:gd name="T71" fmla="*/ 2147483647 h 409"/>
                  <a:gd name="T72" fmla="*/ 2147483647 w 364"/>
                  <a:gd name="T73" fmla="*/ 2147483647 h 409"/>
                  <a:gd name="T74" fmla="*/ 2147483647 w 364"/>
                  <a:gd name="T75" fmla="*/ 2147483647 h 409"/>
                  <a:gd name="T76" fmla="*/ 2147483647 w 364"/>
                  <a:gd name="T77" fmla="*/ 2147483647 h 409"/>
                  <a:gd name="T78" fmla="*/ 2147483647 w 364"/>
                  <a:gd name="T79" fmla="*/ 2147483647 h 409"/>
                  <a:gd name="T80" fmla="*/ 2147483647 w 364"/>
                  <a:gd name="T81" fmla="*/ 2147483647 h 409"/>
                  <a:gd name="T82" fmla="*/ 2147483647 w 364"/>
                  <a:gd name="T83" fmla="*/ 2147483647 h 409"/>
                  <a:gd name="T84" fmla="*/ 2147483647 w 364"/>
                  <a:gd name="T85" fmla="*/ 2147483647 h 409"/>
                  <a:gd name="T86" fmla="*/ 2147483647 w 364"/>
                  <a:gd name="T87" fmla="*/ 2147483647 h 409"/>
                  <a:gd name="T88" fmla="*/ 2147483647 w 364"/>
                  <a:gd name="T89" fmla="*/ 2147483647 h 409"/>
                  <a:gd name="T90" fmla="*/ 2147483647 w 364"/>
                  <a:gd name="T91" fmla="*/ 2147483647 h 409"/>
                  <a:gd name="T92" fmla="*/ 2147483647 w 364"/>
                  <a:gd name="T93" fmla="*/ 2147483647 h 409"/>
                  <a:gd name="T94" fmla="*/ 2147483647 w 364"/>
                  <a:gd name="T95" fmla="*/ 2147483647 h 409"/>
                  <a:gd name="T96" fmla="*/ 2147483647 w 364"/>
                  <a:gd name="T97" fmla="*/ 2147483647 h 409"/>
                  <a:gd name="T98" fmla="*/ 2147483647 w 364"/>
                  <a:gd name="T99" fmla="*/ 2147483647 h 409"/>
                  <a:gd name="T100" fmla="*/ 2147483647 w 364"/>
                  <a:gd name="T101" fmla="*/ 2147483647 h 409"/>
                  <a:gd name="T102" fmla="*/ 2147483647 w 364"/>
                  <a:gd name="T103" fmla="*/ 2147483647 h 409"/>
                  <a:gd name="T104" fmla="*/ 2147483647 w 364"/>
                  <a:gd name="T105" fmla="*/ 2147483647 h 409"/>
                  <a:gd name="T106" fmla="*/ 2147483647 w 364"/>
                  <a:gd name="T107" fmla="*/ 2147483647 h 409"/>
                  <a:gd name="T108" fmla="*/ 2147483647 w 364"/>
                  <a:gd name="T109" fmla="*/ 2147483647 h 409"/>
                  <a:gd name="T110" fmla="*/ 2147483647 w 364"/>
                  <a:gd name="T111" fmla="*/ 2147483647 h 409"/>
                  <a:gd name="T112" fmla="*/ 2147483647 w 364"/>
                  <a:gd name="T113" fmla="*/ 2147483647 h 409"/>
                  <a:gd name="T114" fmla="*/ 2147483647 w 364"/>
                  <a:gd name="T115" fmla="*/ 2147483647 h 409"/>
                  <a:gd name="T116" fmla="*/ 2147483647 w 364"/>
                  <a:gd name="T117" fmla="*/ 2147483647 h 409"/>
                  <a:gd name="T118" fmla="*/ 2147483647 w 364"/>
                  <a:gd name="T119" fmla="*/ 2147483647 h 409"/>
                  <a:gd name="T120" fmla="*/ 2147483647 w 364"/>
                  <a:gd name="T121" fmla="*/ 2147483647 h 409"/>
                  <a:gd name="T122" fmla="*/ 2147483647 w 364"/>
                  <a:gd name="T123" fmla="*/ 2147483647 h 409"/>
                  <a:gd name="T124" fmla="*/ 2147483647 w 364"/>
                  <a:gd name="T125" fmla="*/ 0 h 40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364"/>
                  <a:gd name="T190" fmla="*/ 0 h 409"/>
                  <a:gd name="T191" fmla="*/ 364 w 364"/>
                  <a:gd name="T192" fmla="*/ 409 h 40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364" h="409">
                    <a:moveTo>
                      <a:pt x="121" y="0"/>
                    </a:moveTo>
                    <a:lnTo>
                      <a:pt x="125" y="1"/>
                    </a:lnTo>
                    <a:lnTo>
                      <a:pt x="132" y="7"/>
                    </a:lnTo>
                    <a:lnTo>
                      <a:pt x="132" y="14"/>
                    </a:lnTo>
                    <a:lnTo>
                      <a:pt x="130" y="22"/>
                    </a:lnTo>
                    <a:lnTo>
                      <a:pt x="130" y="33"/>
                    </a:lnTo>
                    <a:lnTo>
                      <a:pt x="136" y="38"/>
                    </a:lnTo>
                    <a:lnTo>
                      <a:pt x="143" y="40"/>
                    </a:lnTo>
                    <a:lnTo>
                      <a:pt x="148" y="40"/>
                    </a:lnTo>
                    <a:lnTo>
                      <a:pt x="151" y="35"/>
                    </a:lnTo>
                    <a:lnTo>
                      <a:pt x="156" y="34"/>
                    </a:lnTo>
                    <a:lnTo>
                      <a:pt x="157" y="30"/>
                    </a:lnTo>
                    <a:lnTo>
                      <a:pt x="165" y="31"/>
                    </a:lnTo>
                    <a:lnTo>
                      <a:pt x="167" y="27"/>
                    </a:lnTo>
                    <a:lnTo>
                      <a:pt x="169" y="27"/>
                    </a:lnTo>
                    <a:lnTo>
                      <a:pt x="171" y="29"/>
                    </a:lnTo>
                    <a:lnTo>
                      <a:pt x="180" y="29"/>
                    </a:lnTo>
                    <a:lnTo>
                      <a:pt x="185" y="30"/>
                    </a:lnTo>
                    <a:lnTo>
                      <a:pt x="196" y="32"/>
                    </a:lnTo>
                    <a:lnTo>
                      <a:pt x="200" y="26"/>
                    </a:lnTo>
                    <a:lnTo>
                      <a:pt x="205" y="16"/>
                    </a:lnTo>
                    <a:lnTo>
                      <a:pt x="207" y="8"/>
                    </a:lnTo>
                    <a:lnTo>
                      <a:pt x="209" y="9"/>
                    </a:lnTo>
                    <a:lnTo>
                      <a:pt x="212" y="17"/>
                    </a:lnTo>
                    <a:lnTo>
                      <a:pt x="215" y="27"/>
                    </a:lnTo>
                    <a:lnTo>
                      <a:pt x="225" y="35"/>
                    </a:lnTo>
                    <a:lnTo>
                      <a:pt x="223" y="43"/>
                    </a:lnTo>
                    <a:lnTo>
                      <a:pt x="219" y="45"/>
                    </a:lnTo>
                    <a:lnTo>
                      <a:pt x="216" y="48"/>
                    </a:lnTo>
                    <a:lnTo>
                      <a:pt x="219" y="50"/>
                    </a:lnTo>
                    <a:lnTo>
                      <a:pt x="225" y="50"/>
                    </a:lnTo>
                    <a:lnTo>
                      <a:pt x="228" y="53"/>
                    </a:lnTo>
                    <a:lnTo>
                      <a:pt x="231" y="54"/>
                    </a:lnTo>
                    <a:lnTo>
                      <a:pt x="236" y="56"/>
                    </a:lnTo>
                    <a:lnTo>
                      <a:pt x="233" y="63"/>
                    </a:lnTo>
                    <a:lnTo>
                      <a:pt x="225" y="68"/>
                    </a:lnTo>
                    <a:lnTo>
                      <a:pt x="225" y="70"/>
                    </a:lnTo>
                    <a:lnTo>
                      <a:pt x="230" y="70"/>
                    </a:lnTo>
                    <a:lnTo>
                      <a:pt x="238" y="63"/>
                    </a:lnTo>
                    <a:lnTo>
                      <a:pt x="240" y="58"/>
                    </a:lnTo>
                    <a:lnTo>
                      <a:pt x="250" y="59"/>
                    </a:lnTo>
                    <a:lnTo>
                      <a:pt x="260" y="65"/>
                    </a:lnTo>
                    <a:lnTo>
                      <a:pt x="269" y="65"/>
                    </a:lnTo>
                    <a:lnTo>
                      <a:pt x="274" y="70"/>
                    </a:lnTo>
                    <a:lnTo>
                      <a:pt x="270" y="78"/>
                    </a:lnTo>
                    <a:lnTo>
                      <a:pt x="273" y="83"/>
                    </a:lnTo>
                    <a:lnTo>
                      <a:pt x="278" y="77"/>
                    </a:lnTo>
                    <a:lnTo>
                      <a:pt x="283" y="76"/>
                    </a:lnTo>
                    <a:lnTo>
                      <a:pt x="299" y="81"/>
                    </a:lnTo>
                    <a:lnTo>
                      <a:pt x="309" y="80"/>
                    </a:lnTo>
                    <a:lnTo>
                      <a:pt x="317" y="86"/>
                    </a:lnTo>
                    <a:lnTo>
                      <a:pt x="327" y="88"/>
                    </a:lnTo>
                    <a:lnTo>
                      <a:pt x="341" y="100"/>
                    </a:lnTo>
                    <a:lnTo>
                      <a:pt x="361" y="106"/>
                    </a:lnTo>
                    <a:lnTo>
                      <a:pt x="364" y="114"/>
                    </a:lnTo>
                    <a:lnTo>
                      <a:pt x="364" y="140"/>
                    </a:lnTo>
                    <a:lnTo>
                      <a:pt x="358" y="148"/>
                    </a:lnTo>
                    <a:lnTo>
                      <a:pt x="356" y="153"/>
                    </a:lnTo>
                    <a:lnTo>
                      <a:pt x="353" y="158"/>
                    </a:lnTo>
                    <a:lnTo>
                      <a:pt x="346" y="161"/>
                    </a:lnTo>
                    <a:lnTo>
                      <a:pt x="343" y="163"/>
                    </a:lnTo>
                    <a:lnTo>
                      <a:pt x="341" y="171"/>
                    </a:lnTo>
                    <a:lnTo>
                      <a:pt x="337" y="178"/>
                    </a:lnTo>
                    <a:lnTo>
                      <a:pt x="328" y="184"/>
                    </a:lnTo>
                    <a:lnTo>
                      <a:pt x="326" y="187"/>
                    </a:lnTo>
                    <a:lnTo>
                      <a:pt x="324" y="203"/>
                    </a:lnTo>
                    <a:lnTo>
                      <a:pt x="327" y="212"/>
                    </a:lnTo>
                    <a:lnTo>
                      <a:pt x="324" y="220"/>
                    </a:lnTo>
                    <a:lnTo>
                      <a:pt x="326" y="232"/>
                    </a:lnTo>
                    <a:lnTo>
                      <a:pt x="319" y="235"/>
                    </a:lnTo>
                    <a:lnTo>
                      <a:pt x="317" y="247"/>
                    </a:lnTo>
                    <a:lnTo>
                      <a:pt x="316" y="254"/>
                    </a:lnTo>
                    <a:lnTo>
                      <a:pt x="314" y="256"/>
                    </a:lnTo>
                    <a:lnTo>
                      <a:pt x="313" y="263"/>
                    </a:lnTo>
                    <a:lnTo>
                      <a:pt x="308" y="271"/>
                    </a:lnTo>
                    <a:lnTo>
                      <a:pt x="307" y="283"/>
                    </a:lnTo>
                    <a:lnTo>
                      <a:pt x="300" y="285"/>
                    </a:lnTo>
                    <a:lnTo>
                      <a:pt x="299" y="290"/>
                    </a:lnTo>
                    <a:lnTo>
                      <a:pt x="293" y="292"/>
                    </a:lnTo>
                    <a:lnTo>
                      <a:pt x="289" y="291"/>
                    </a:lnTo>
                    <a:lnTo>
                      <a:pt x="285" y="293"/>
                    </a:lnTo>
                    <a:lnTo>
                      <a:pt x="278" y="294"/>
                    </a:lnTo>
                    <a:lnTo>
                      <a:pt x="272" y="294"/>
                    </a:lnTo>
                    <a:lnTo>
                      <a:pt x="268" y="300"/>
                    </a:lnTo>
                    <a:lnTo>
                      <a:pt x="264" y="301"/>
                    </a:lnTo>
                    <a:lnTo>
                      <a:pt x="256" y="300"/>
                    </a:lnTo>
                    <a:lnTo>
                      <a:pt x="249" y="307"/>
                    </a:lnTo>
                    <a:lnTo>
                      <a:pt x="249" y="310"/>
                    </a:lnTo>
                    <a:lnTo>
                      <a:pt x="246" y="311"/>
                    </a:lnTo>
                    <a:lnTo>
                      <a:pt x="242" y="316"/>
                    </a:lnTo>
                    <a:lnTo>
                      <a:pt x="237" y="318"/>
                    </a:lnTo>
                    <a:lnTo>
                      <a:pt x="235" y="332"/>
                    </a:lnTo>
                    <a:lnTo>
                      <a:pt x="237" y="338"/>
                    </a:lnTo>
                    <a:lnTo>
                      <a:pt x="235" y="349"/>
                    </a:lnTo>
                    <a:lnTo>
                      <a:pt x="228" y="358"/>
                    </a:lnTo>
                    <a:lnTo>
                      <a:pt x="224" y="359"/>
                    </a:lnTo>
                    <a:lnTo>
                      <a:pt x="221" y="365"/>
                    </a:lnTo>
                    <a:lnTo>
                      <a:pt x="220" y="372"/>
                    </a:lnTo>
                    <a:lnTo>
                      <a:pt x="212" y="386"/>
                    </a:lnTo>
                    <a:lnTo>
                      <a:pt x="206" y="393"/>
                    </a:lnTo>
                    <a:lnTo>
                      <a:pt x="206" y="390"/>
                    </a:lnTo>
                    <a:lnTo>
                      <a:pt x="211" y="385"/>
                    </a:lnTo>
                    <a:lnTo>
                      <a:pt x="212" y="380"/>
                    </a:lnTo>
                    <a:lnTo>
                      <a:pt x="216" y="373"/>
                    </a:lnTo>
                    <a:lnTo>
                      <a:pt x="213" y="372"/>
                    </a:lnTo>
                    <a:lnTo>
                      <a:pt x="206" y="380"/>
                    </a:lnTo>
                    <a:lnTo>
                      <a:pt x="204" y="385"/>
                    </a:lnTo>
                    <a:lnTo>
                      <a:pt x="200" y="391"/>
                    </a:lnTo>
                    <a:lnTo>
                      <a:pt x="203" y="395"/>
                    </a:lnTo>
                    <a:lnTo>
                      <a:pt x="203" y="399"/>
                    </a:lnTo>
                    <a:lnTo>
                      <a:pt x="193" y="409"/>
                    </a:lnTo>
                    <a:lnTo>
                      <a:pt x="192" y="404"/>
                    </a:lnTo>
                    <a:lnTo>
                      <a:pt x="186" y="398"/>
                    </a:lnTo>
                    <a:lnTo>
                      <a:pt x="183" y="393"/>
                    </a:lnTo>
                    <a:lnTo>
                      <a:pt x="177" y="390"/>
                    </a:lnTo>
                    <a:lnTo>
                      <a:pt x="175" y="384"/>
                    </a:lnTo>
                    <a:lnTo>
                      <a:pt x="171" y="382"/>
                    </a:lnTo>
                    <a:lnTo>
                      <a:pt x="160" y="381"/>
                    </a:lnTo>
                    <a:lnTo>
                      <a:pt x="157" y="375"/>
                    </a:lnTo>
                    <a:lnTo>
                      <a:pt x="152" y="372"/>
                    </a:lnTo>
                    <a:lnTo>
                      <a:pt x="158" y="365"/>
                    </a:lnTo>
                    <a:lnTo>
                      <a:pt x="160" y="362"/>
                    </a:lnTo>
                    <a:lnTo>
                      <a:pt x="168" y="353"/>
                    </a:lnTo>
                    <a:lnTo>
                      <a:pt x="174" y="348"/>
                    </a:lnTo>
                    <a:lnTo>
                      <a:pt x="185" y="337"/>
                    </a:lnTo>
                    <a:lnTo>
                      <a:pt x="187" y="334"/>
                    </a:lnTo>
                    <a:lnTo>
                      <a:pt x="182" y="321"/>
                    </a:lnTo>
                    <a:lnTo>
                      <a:pt x="178" y="321"/>
                    </a:lnTo>
                    <a:lnTo>
                      <a:pt x="179" y="314"/>
                    </a:lnTo>
                    <a:lnTo>
                      <a:pt x="181" y="310"/>
                    </a:lnTo>
                    <a:lnTo>
                      <a:pt x="181" y="301"/>
                    </a:lnTo>
                    <a:lnTo>
                      <a:pt x="175" y="299"/>
                    </a:lnTo>
                    <a:lnTo>
                      <a:pt x="170" y="301"/>
                    </a:lnTo>
                    <a:lnTo>
                      <a:pt x="169" y="291"/>
                    </a:lnTo>
                    <a:lnTo>
                      <a:pt x="157" y="285"/>
                    </a:lnTo>
                    <a:lnTo>
                      <a:pt x="150" y="282"/>
                    </a:lnTo>
                    <a:lnTo>
                      <a:pt x="149" y="257"/>
                    </a:lnTo>
                    <a:lnTo>
                      <a:pt x="149" y="244"/>
                    </a:lnTo>
                    <a:lnTo>
                      <a:pt x="145" y="238"/>
                    </a:lnTo>
                    <a:lnTo>
                      <a:pt x="146" y="230"/>
                    </a:lnTo>
                    <a:lnTo>
                      <a:pt x="142" y="227"/>
                    </a:lnTo>
                    <a:lnTo>
                      <a:pt x="142" y="219"/>
                    </a:lnTo>
                    <a:lnTo>
                      <a:pt x="122" y="216"/>
                    </a:lnTo>
                    <a:lnTo>
                      <a:pt x="121" y="191"/>
                    </a:lnTo>
                    <a:lnTo>
                      <a:pt x="112" y="189"/>
                    </a:lnTo>
                    <a:lnTo>
                      <a:pt x="93" y="177"/>
                    </a:lnTo>
                    <a:lnTo>
                      <a:pt x="86" y="176"/>
                    </a:lnTo>
                    <a:lnTo>
                      <a:pt x="81" y="173"/>
                    </a:lnTo>
                    <a:lnTo>
                      <a:pt x="81" y="156"/>
                    </a:lnTo>
                    <a:lnTo>
                      <a:pt x="73" y="151"/>
                    </a:lnTo>
                    <a:lnTo>
                      <a:pt x="63" y="154"/>
                    </a:lnTo>
                    <a:lnTo>
                      <a:pt x="58" y="164"/>
                    </a:lnTo>
                    <a:lnTo>
                      <a:pt x="41" y="167"/>
                    </a:lnTo>
                    <a:lnTo>
                      <a:pt x="31" y="164"/>
                    </a:lnTo>
                    <a:lnTo>
                      <a:pt x="31" y="152"/>
                    </a:lnTo>
                    <a:lnTo>
                      <a:pt x="28" y="149"/>
                    </a:lnTo>
                    <a:lnTo>
                      <a:pt x="11" y="151"/>
                    </a:lnTo>
                    <a:lnTo>
                      <a:pt x="6" y="145"/>
                    </a:lnTo>
                    <a:lnTo>
                      <a:pt x="5" y="139"/>
                    </a:lnTo>
                    <a:lnTo>
                      <a:pt x="0" y="126"/>
                    </a:lnTo>
                    <a:lnTo>
                      <a:pt x="5" y="118"/>
                    </a:lnTo>
                    <a:lnTo>
                      <a:pt x="3" y="109"/>
                    </a:lnTo>
                    <a:lnTo>
                      <a:pt x="17" y="101"/>
                    </a:lnTo>
                    <a:lnTo>
                      <a:pt x="29" y="97"/>
                    </a:lnTo>
                    <a:lnTo>
                      <a:pt x="36" y="96"/>
                    </a:lnTo>
                    <a:lnTo>
                      <a:pt x="36" y="89"/>
                    </a:lnTo>
                    <a:lnTo>
                      <a:pt x="42" y="63"/>
                    </a:lnTo>
                    <a:lnTo>
                      <a:pt x="37" y="59"/>
                    </a:lnTo>
                    <a:lnTo>
                      <a:pt x="36" y="48"/>
                    </a:lnTo>
                    <a:lnTo>
                      <a:pt x="41" y="49"/>
                    </a:lnTo>
                    <a:lnTo>
                      <a:pt x="43" y="44"/>
                    </a:lnTo>
                    <a:lnTo>
                      <a:pt x="35" y="38"/>
                    </a:lnTo>
                    <a:lnTo>
                      <a:pt x="36" y="35"/>
                    </a:lnTo>
                    <a:lnTo>
                      <a:pt x="53" y="33"/>
                    </a:lnTo>
                    <a:lnTo>
                      <a:pt x="58" y="39"/>
                    </a:lnTo>
                    <a:lnTo>
                      <a:pt x="64" y="41"/>
                    </a:lnTo>
                    <a:lnTo>
                      <a:pt x="73" y="45"/>
                    </a:lnTo>
                    <a:lnTo>
                      <a:pt x="80" y="43"/>
                    </a:lnTo>
                    <a:lnTo>
                      <a:pt x="97" y="34"/>
                    </a:lnTo>
                    <a:lnTo>
                      <a:pt x="98" y="30"/>
                    </a:lnTo>
                    <a:lnTo>
                      <a:pt x="96" y="27"/>
                    </a:lnTo>
                    <a:lnTo>
                      <a:pt x="90" y="28"/>
                    </a:lnTo>
                    <a:lnTo>
                      <a:pt x="90" y="16"/>
                    </a:lnTo>
                    <a:lnTo>
                      <a:pt x="87" y="14"/>
                    </a:lnTo>
                    <a:lnTo>
                      <a:pt x="88" y="9"/>
                    </a:lnTo>
                    <a:lnTo>
                      <a:pt x="94" y="8"/>
                    </a:lnTo>
                    <a:lnTo>
                      <a:pt x="105" y="15"/>
                    </a:lnTo>
                    <a:lnTo>
                      <a:pt x="119" y="9"/>
                    </a:lnTo>
                    <a:lnTo>
                      <a:pt x="121" y="0"/>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11" name="Freeform 211"/>
              <p:cNvSpPr>
                <a:spLocks/>
              </p:cNvSpPr>
              <p:nvPr/>
            </p:nvSpPr>
            <p:spPr bwMode="gray">
              <a:xfrm>
                <a:off x="1655" y="3866"/>
                <a:ext cx="23" cy="12"/>
              </a:xfrm>
              <a:custGeom>
                <a:avLst/>
                <a:gdLst>
                  <a:gd name="T0" fmla="*/ 2147483647 w 19"/>
                  <a:gd name="T1" fmla="*/ 2147483647 h 9"/>
                  <a:gd name="T2" fmla="*/ 2147483647 w 19"/>
                  <a:gd name="T3" fmla="*/ 2147483647 h 9"/>
                  <a:gd name="T4" fmla="*/ 2147483647 w 19"/>
                  <a:gd name="T5" fmla="*/ 2147483647 h 9"/>
                  <a:gd name="T6" fmla="*/ 2147483647 w 19"/>
                  <a:gd name="T7" fmla="*/ 2147483647 h 9"/>
                  <a:gd name="T8" fmla="*/ 0 w 19"/>
                  <a:gd name="T9" fmla="*/ 2147483647 h 9"/>
                  <a:gd name="T10" fmla="*/ 2147483647 w 19"/>
                  <a:gd name="T11" fmla="*/ 2147483647 h 9"/>
                  <a:gd name="T12" fmla="*/ 2147483647 w 19"/>
                  <a:gd name="T13" fmla="*/ 0 h 9"/>
                  <a:gd name="T14" fmla="*/ 2147483647 w 19"/>
                  <a:gd name="T15" fmla="*/ 2147483647 h 9"/>
                  <a:gd name="T16" fmla="*/ 2147483647 w 19"/>
                  <a:gd name="T17" fmla="*/ 2147483647 h 9"/>
                  <a:gd name="T18" fmla="*/ 2147483647 w 19"/>
                  <a:gd name="T19" fmla="*/ 2147483647 h 9"/>
                  <a:gd name="T20" fmla="*/ 2147483647 w 19"/>
                  <a:gd name="T21" fmla="*/ 2147483647 h 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
                  <a:gd name="T34" fmla="*/ 0 h 9"/>
                  <a:gd name="T35" fmla="*/ 19 w 19"/>
                  <a:gd name="T36" fmla="*/ 9 h 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 h="9">
                    <a:moveTo>
                      <a:pt x="15" y="9"/>
                    </a:moveTo>
                    <a:lnTo>
                      <a:pt x="13" y="6"/>
                    </a:lnTo>
                    <a:lnTo>
                      <a:pt x="9" y="4"/>
                    </a:lnTo>
                    <a:lnTo>
                      <a:pt x="3" y="4"/>
                    </a:lnTo>
                    <a:lnTo>
                      <a:pt x="0" y="3"/>
                    </a:lnTo>
                    <a:lnTo>
                      <a:pt x="1" y="1"/>
                    </a:lnTo>
                    <a:lnTo>
                      <a:pt x="8" y="0"/>
                    </a:lnTo>
                    <a:lnTo>
                      <a:pt x="15" y="1"/>
                    </a:lnTo>
                    <a:lnTo>
                      <a:pt x="19" y="6"/>
                    </a:lnTo>
                    <a:lnTo>
                      <a:pt x="18" y="9"/>
                    </a:lnTo>
                    <a:lnTo>
                      <a:pt x="15" y="9"/>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12" name="Freeform 212"/>
              <p:cNvSpPr>
                <a:spLocks/>
              </p:cNvSpPr>
              <p:nvPr/>
            </p:nvSpPr>
            <p:spPr bwMode="gray">
              <a:xfrm>
                <a:off x="1668" y="3823"/>
                <a:ext cx="42" cy="41"/>
              </a:xfrm>
              <a:custGeom>
                <a:avLst/>
                <a:gdLst>
                  <a:gd name="T0" fmla="*/ 0 w 34"/>
                  <a:gd name="T1" fmla="*/ 2147483647 h 34"/>
                  <a:gd name="T2" fmla="*/ 2147483647 w 34"/>
                  <a:gd name="T3" fmla="*/ 2147483647 h 34"/>
                  <a:gd name="T4" fmla="*/ 2147483647 w 34"/>
                  <a:gd name="T5" fmla="*/ 2147483647 h 34"/>
                  <a:gd name="T6" fmla="*/ 2147483647 w 34"/>
                  <a:gd name="T7" fmla="*/ 2147483647 h 34"/>
                  <a:gd name="T8" fmla="*/ 2147483647 w 34"/>
                  <a:gd name="T9" fmla="*/ 2147483647 h 34"/>
                  <a:gd name="T10" fmla="*/ 0 w 34"/>
                  <a:gd name="T11" fmla="*/ 0 h 34"/>
                  <a:gd name="T12" fmla="*/ 2147483647 w 34"/>
                  <a:gd name="T13" fmla="*/ 2147483647 h 34"/>
                  <a:gd name="T14" fmla="*/ 2147483647 w 34"/>
                  <a:gd name="T15" fmla="*/ 2147483647 h 34"/>
                  <a:gd name="T16" fmla="*/ 2147483647 w 34"/>
                  <a:gd name="T17" fmla="*/ 2147483647 h 34"/>
                  <a:gd name="T18" fmla="*/ 2147483647 w 34"/>
                  <a:gd name="T19" fmla="*/ 2147483647 h 34"/>
                  <a:gd name="T20" fmla="*/ 2147483647 w 34"/>
                  <a:gd name="T21" fmla="*/ 2147483647 h 34"/>
                  <a:gd name="T22" fmla="*/ 2147483647 w 34"/>
                  <a:gd name="T23" fmla="*/ 2147483647 h 34"/>
                  <a:gd name="T24" fmla="*/ 2147483647 w 34"/>
                  <a:gd name="T25" fmla="*/ 2147483647 h 34"/>
                  <a:gd name="T26" fmla="*/ 2147483647 w 34"/>
                  <a:gd name="T27" fmla="*/ 2147483647 h 34"/>
                  <a:gd name="T28" fmla="*/ 2147483647 w 34"/>
                  <a:gd name="T29" fmla="*/ 2147483647 h 34"/>
                  <a:gd name="T30" fmla="*/ 2147483647 w 34"/>
                  <a:gd name="T31" fmla="*/ 2147483647 h 34"/>
                  <a:gd name="T32" fmla="*/ 2147483647 w 34"/>
                  <a:gd name="T33" fmla="*/ 2147483647 h 34"/>
                  <a:gd name="T34" fmla="*/ 2147483647 w 34"/>
                  <a:gd name="T35" fmla="*/ 2147483647 h 34"/>
                  <a:gd name="T36" fmla="*/ 0 w 34"/>
                  <a:gd name="T37" fmla="*/ 2147483647 h 3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4"/>
                  <a:gd name="T58" fmla="*/ 0 h 34"/>
                  <a:gd name="T59" fmla="*/ 34 w 34"/>
                  <a:gd name="T60" fmla="*/ 34 h 3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4" h="34">
                    <a:moveTo>
                      <a:pt x="0" y="32"/>
                    </a:moveTo>
                    <a:lnTo>
                      <a:pt x="1" y="28"/>
                    </a:lnTo>
                    <a:lnTo>
                      <a:pt x="6" y="29"/>
                    </a:lnTo>
                    <a:lnTo>
                      <a:pt x="6" y="27"/>
                    </a:lnTo>
                    <a:lnTo>
                      <a:pt x="1" y="26"/>
                    </a:lnTo>
                    <a:lnTo>
                      <a:pt x="0" y="0"/>
                    </a:lnTo>
                    <a:lnTo>
                      <a:pt x="4" y="3"/>
                    </a:lnTo>
                    <a:lnTo>
                      <a:pt x="9" y="15"/>
                    </a:lnTo>
                    <a:lnTo>
                      <a:pt x="11" y="20"/>
                    </a:lnTo>
                    <a:lnTo>
                      <a:pt x="19" y="26"/>
                    </a:lnTo>
                    <a:lnTo>
                      <a:pt x="24" y="28"/>
                    </a:lnTo>
                    <a:lnTo>
                      <a:pt x="34" y="30"/>
                    </a:lnTo>
                    <a:lnTo>
                      <a:pt x="34" y="32"/>
                    </a:lnTo>
                    <a:lnTo>
                      <a:pt x="31" y="34"/>
                    </a:lnTo>
                    <a:lnTo>
                      <a:pt x="24" y="34"/>
                    </a:lnTo>
                    <a:lnTo>
                      <a:pt x="21" y="34"/>
                    </a:lnTo>
                    <a:lnTo>
                      <a:pt x="13" y="34"/>
                    </a:lnTo>
                    <a:lnTo>
                      <a:pt x="5" y="32"/>
                    </a:lnTo>
                    <a:lnTo>
                      <a:pt x="0" y="32"/>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13" name="Freeform 213"/>
              <p:cNvSpPr>
                <a:spLocks/>
              </p:cNvSpPr>
              <p:nvPr/>
            </p:nvSpPr>
            <p:spPr bwMode="gray">
              <a:xfrm>
                <a:off x="1679" y="3866"/>
                <a:ext cx="9" cy="6"/>
              </a:xfrm>
              <a:custGeom>
                <a:avLst/>
                <a:gdLst>
                  <a:gd name="T0" fmla="*/ 0 w 7"/>
                  <a:gd name="T1" fmla="*/ 2147483647 h 4"/>
                  <a:gd name="T2" fmla="*/ 0 w 7"/>
                  <a:gd name="T3" fmla="*/ 2147483647 h 4"/>
                  <a:gd name="T4" fmla="*/ 2147483647 w 7"/>
                  <a:gd name="T5" fmla="*/ 0 h 4"/>
                  <a:gd name="T6" fmla="*/ 2147483647 w 7"/>
                  <a:gd name="T7" fmla="*/ 2147483647 h 4"/>
                  <a:gd name="T8" fmla="*/ 2147483647 w 7"/>
                  <a:gd name="T9" fmla="*/ 2147483647 h 4"/>
                  <a:gd name="T10" fmla="*/ 2147483647 w 7"/>
                  <a:gd name="T11" fmla="*/ 2147483647 h 4"/>
                  <a:gd name="T12" fmla="*/ 0 w 7"/>
                  <a:gd name="T13" fmla="*/ 2147483647 h 4"/>
                  <a:gd name="T14" fmla="*/ 0 60000 65536"/>
                  <a:gd name="T15" fmla="*/ 0 60000 65536"/>
                  <a:gd name="T16" fmla="*/ 0 60000 65536"/>
                  <a:gd name="T17" fmla="*/ 0 60000 65536"/>
                  <a:gd name="T18" fmla="*/ 0 60000 65536"/>
                  <a:gd name="T19" fmla="*/ 0 60000 65536"/>
                  <a:gd name="T20" fmla="*/ 0 60000 65536"/>
                  <a:gd name="T21" fmla="*/ 0 w 7"/>
                  <a:gd name="T22" fmla="*/ 0 h 4"/>
                  <a:gd name="T23" fmla="*/ 7 w 7"/>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4">
                    <a:moveTo>
                      <a:pt x="0" y="3"/>
                    </a:moveTo>
                    <a:lnTo>
                      <a:pt x="0" y="1"/>
                    </a:lnTo>
                    <a:lnTo>
                      <a:pt x="2" y="0"/>
                    </a:lnTo>
                    <a:lnTo>
                      <a:pt x="7" y="1"/>
                    </a:lnTo>
                    <a:lnTo>
                      <a:pt x="7" y="4"/>
                    </a:lnTo>
                    <a:lnTo>
                      <a:pt x="4" y="4"/>
                    </a:lnTo>
                    <a:lnTo>
                      <a:pt x="0" y="3"/>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14" name="Freeform 215"/>
              <p:cNvSpPr>
                <a:spLocks/>
              </p:cNvSpPr>
              <p:nvPr/>
            </p:nvSpPr>
            <p:spPr bwMode="gray">
              <a:xfrm>
                <a:off x="1715" y="3860"/>
                <a:ext cx="10" cy="4"/>
              </a:xfrm>
              <a:custGeom>
                <a:avLst/>
                <a:gdLst>
                  <a:gd name="T0" fmla="*/ 2147483647 w 8"/>
                  <a:gd name="T1" fmla="*/ 2147483647 h 4"/>
                  <a:gd name="T2" fmla="*/ 0 w 8"/>
                  <a:gd name="T3" fmla="*/ 2147483647 h 4"/>
                  <a:gd name="T4" fmla="*/ 0 w 8"/>
                  <a:gd name="T5" fmla="*/ 2147483647 h 4"/>
                  <a:gd name="T6" fmla="*/ 2147483647 w 8"/>
                  <a:gd name="T7" fmla="*/ 2147483647 h 4"/>
                  <a:gd name="T8" fmla="*/ 2147483647 w 8"/>
                  <a:gd name="T9" fmla="*/ 0 h 4"/>
                  <a:gd name="T10" fmla="*/ 2147483647 w 8"/>
                  <a:gd name="T11" fmla="*/ 2147483647 h 4"/>
                  <a:gd name="T12" fmla="*/ 2147483647 w 8"/>
                  <a:gd name="T13" fmla="*/ 2147483647 h 4"/>
                  <a:gd name="T14" fmla="*/ 0 60000 65536"/>
                  <a:gd name="T15" fmla="*/ 0 60000 65536"/>
                  <a:gd name="T16" fmla="*/ 0 60000 65536"/>
                  <a:gd name="T17" fmla="*/ 0 60000 65536"/>
                  <a:gd name="T18" fmla="*/ 0 60000 65536"/>
                  <a:gd name="T19" fmla="*/ 0 60000 65536"/>
                  <a:gd name="T20" fmla="*/ 0 60000 65536"/>
                  <a:gd name="T21" fmla="*/ 0 w 8"/>
                  <a:gd name="T22" fmla="*/ 0 h 4"/>
                  <a:gd name="T23" fmla="*/ 8 w 8"/>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 h="4">
                    <a:moveTo>
                      <a:pt x="8" y="2"/>
                    </a:moveTo>
                    <a:lnTo>
                      <a:pt x="0" y="4"/>
                    </a:lnTo>
                    <a:lnTo>
                      <a:pt x="0" y="2"/>
                    </a:lnTo>
                    <a:lnTo>
                      <a:pt x="5" y="1"/>
                    </a:lnTo>
                    <a:lnTo>
                      <a:pt x="6" y="0"/>
                    </a:lnTo>
                    <a:lnTo>
                      <a:pt x="8" y="1"/>
                    </a:lnTo>
                    <a:lnTo>
                      <a:pt x="8" y="2"/>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15" name="Freeform 218"/>
              <p:cNvSpPr>
                <a:spLocks/>
              </p:cNvSpPr>
              <p:nvPr/>
            </p:nvSpPr>
            <p:spPr bwMode="gray">
              <a:xfrm>
                <a:off x="1648" y="3823"/>
                <a:ext cx="22" cy="31"/>
              </a:xfrm>
              <a:custGeom>
                <a:avLst/>
                <a:gdLst>
                  <a:gd name="T0" fmla="*/ 2147483647 w 17"/>
                  <a:gd name="T1" fmla="*/ 0 h 26"/>
                  <a:gd name="T2" fmla="*/ 2147483647 w 17"/>
                  <a:gd name="T3" fmla="*/ 2147483647 h 26"/>
                  <a:gd name="T4" fmla="*/ 2147483647 w 17"/>
                  <a:gd name="T5" fmla="*/ 2147483647 h 26"/>
                  <a:gd name="T6" fmla="*/ 2147483647 w 17"/>
                  <a:gd name="T7" fmla="*/ 2147483647 h 26"/>
                  <a:gd name="T8" fmla="*/ 2147483647 w 17"/>
                  <a:gd name="T9" fmla="*/ 2147483647 h 26"/>
                  <a:gd name="T10" fmla="*/ 2147483647 w 17"/>
                  <a:gd name="T11" fmla="*/ 2147483647 h 26"/>
                  <a:gd name="T12" fmla="*/ 2147483647 w 17"/>
                  <a:gd name="T13" fmla="*/ 2147483647 h 26"/>
                  <a:gd name="T14" fmla="*/ 2147483647 w 17"/>
                  <a:gd name="T15" fmla="*/ 2147483647 h 26"/>
                  <a:gd name="T16" fmla="*/ 2147483647 w 17"/>
                  <a:gd name="T17" fmla="*/ 2147483647 h 26"/>
                  <a:gd name="T18" fmla="*/ 2147483647 w 17"/>
                  <a:gd name="T19" fmla="*/ 2147483647 h 26"/>
                  <a:gd name="T20" fmla="*/ 2147483647 w 17"/>
                  <a:gd name="T21" fmla="*/ 2147483647 h 26"/>
                  <a:gd name="T22" fmla="*/ 0 w 17"/>
                  <a:gd name="T23" fmla="*/ 2147483647 h 26"/>
                  <a:gd name="T24" fmla="*/ 2147483647 w 17"/>
                  <a:gd name="T25" fmla="*/ 2147483647 h 26"/>
                  <a:gd name="T26" fmla="*/ 2147483647 w 17"/>
                  <a:gd name="T27" fmla="*/ 0 h 26"/>
                  <a:gd name="T28" fmla="*/ 2147483647 w 17"/>
                  <a:gd name="T29" fmla="*/ 2147483647 h 26"/>
                  <a:gd name="T30" fmla="*/ 2147483647 w 17"/>
                  <a:gd name="T31" fmla="*/ 0 h 2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7"/>
                  <a:gd name="T49" fmla="*/ 0 h 26"/>
                  <a:gd name="T50" fmla="*/ 17 w 17"/>
                  <a:gd name="T51" fmla="*/ 26 h 2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7" h="26">
                    <a:moveTo>
                      <a:pt x="16" y="0"/>
                    </a:moveTo>
                    <a:lnTo>
                      <a:pt x="17" y="26"/>
                    </a:lnTo>
                    <a:lnTo>
                      <a:pt x="12" y="25"/>
                    </a:lnTo>
                    <a:lnTo>
                      <a:pt x="6" y="22"/>
                    </a:lnTo>
                    <a:lnTo>
                      <a:pt x="3" y="18"/>
                    </a:lnTo>
                    <a:lnTo>
                      <a:pt x="8" y="15"/>
                    </a:lnTo>
                    <a:lnTo>
                      <a:pt x="11" y="12"/>
                    </a:lnTo>
                    <a:lnTo>
                      <a:pt x="7" y="10"/>
                    </a:lnTo>
                    <a:lnTo>
                      <a:pt x="4" y="11"/>
                    </a:lnTo>
                    <a:lnTo>
                      <a:pt x="1" y="13"/>
                    </a:lnTo>
                    <a:lnTo>
                      <a:pt x="1" y="9"/>
                    </a:lnTo>
                    <a:lnTo>
                      <a:pt x="0" y="6"/>
                    </a:lnTo>
                    <a:lnTo>
                      <a:pt x="6" y="2"/>
                    </a:lnTo>
                    <a:lnTo>
                      <a:pt x="9" y="0"/>
                    </a:lnTo>
                    <a:lnTo>
                      <a:pt x="13" y="1"/>
                    </a:lnTo>
                    <a:lnTo>
                      <a:pt x="16" y="0"/>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16" name="Freeform 219"/>
              <p:cNvSpPr>
                <a:spLocks/>
              </p:cNvSpPr>
              <p:nvPr/>
            </p:nvSpPr>
            <p:spPr bwMode="gray">
              <a:xfrm>
                <a:off x="1635" y="3854"/>
                <a:ext cx="35" cy="8"/>
              </a:xfrm>
              <a:custGeom>
                <a:avLst/>
                <a:gdLst>
                  <a:gd name="T0" fmla="*/ 2147483647 w 28"/>
                  <a:gd name="T1" fmla="*/ 2147483647 h 6"/>
                  <a:gd name="T2" fmla="*/ 2147483647 w 28"/>
                  <a:gd name="T3" fmla="*/ 2147483647 h 6"/>
                  <a:gd name="T4" fmla="*/ 2147483647 w 28"/>
                  <a:gd name="T5" fmla="*/ 2147483647 h 6"/>
                  <a:gd name="T6" fmla="*/ 2147483647 w 28"/>
                  <a:gd name="T7" fmla="*/ 2147483647 h 6"/>
                  <a:gd name="T8" fmla="*/ 0 w 28"/>
                  <a:gd name="T9" fmla="*/ 2147483647 h 6"/>
                  <a:gd name="T10" fmla="*/ 0 w 28"/>
                  <a:gd name="T11" fmla="*/ 2147483647 h 6"/>
                  <a:gd name="T12" fmla="*/ 2147483647 w 28"/>
                  <a:gd name="T13" fmla="*/ 2147483647 h 6"/>
                  <a:gd name="T14" fmla="*/ 2147483647 w 28"/>
                  <a:gd name="T15" fmla="*/ 0 h 6"/>
                  <a:gd name="T16" fmla="*/ 2147483647 w 28"/>
                  <a:gd name="T17" fmla="*/ 2147483647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
                  <a:gd name="T28" fmla="*/ 0 h 6"/>
                  <a:gd name="T29" fmla="*/ 28 w 28"/>
                  <a:gd name="T30" fmla="*/ 6 h 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 h="6">
                    <a:moveTo>
                      <a:pt x="28" y="2"/>
                    </a:moveTo>
                    <a:lnTo>
                      <a:pt x="27" y="6"/>
                    </a:lnTo>
                    <a:lnTo>
                      <a:pt x="10" y="6"/>
                    </a:lnTo>
                    <a:lnTo>
                      <a:pt x="3" y="4"/>
                    </a:lnTo>
                    <a:lnTo>
                      <a:pt x="0" y="4"/>
                    </a:lnTo>
                    <a:lnTo>
                      <a:pt x="0" y="2"/>
                    </a:lnTo>
                    <a:lnTo>
                      <a:pt x="9" y="1"/>
                    </a:lnTo>
                    <a:lnTo>
                      <a:pt x="15" y="0"/>
                    </a:lnTo>
                    <a:lnTo>
                      <a:pt x="28" y="2"/>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17" name="Freeform 220"/>
              <p:cNvSpPr>
                <a:spLocks/>
              </p:cNvSpPr>
              <p:nvPr/>
            </p:nvSpPr>
            <p:spPr bwMode="gray">
              <a:xfrm>
                <a:off x="1647" y="3844"/>
                <a:ext cx="4" cy="8"/>
              </a:xfrm>
              <a:custGeom>
                <a:avLst/>
                <a:gdLst>
                  <a:gd name="T0" fmla="*/ 2147483647 w 3"/>
                  <a:gd name="T1" fmla="*/ 0 h 7"/>
                  <a:gd name="T2" fmla="*/ 2147483647 w 3"/>
                  <a:gd name="T3" fmla="*/ 2147483647 h 7"/>
                  <a:gd name="T4" fmla="*/ 2147483647 w 3"/>
                  <a:gd name="T5" fmla="*/ 2147483647 h 7"/>
                  <a:gd name="T6" fmla="*/ 2147483647 w 3"/>
                  <a:gd name="T7" fmla="*/ 2147483647 h 7"/>
                  <a:gd name="T8" fmla="*/ 0 w 3"/>
                  <a:gd name="T9" fmla="*/ 2147483647 h 7"/>
                  <a:gd name="T10" fmla="*/ 2147483647 w 3"/>
                  <a:gd name="T11" fmla="*/ 0 h 7"/>
                  <a:gd name="T12" fmla="*/ 0 60000 65536"/>
                  <a:gd name="T13" fmla="*/ 0 60000 65536"/>
                  <a:gd name="T14" fmla="*/ 0 60000 65536"/>
                  <a:gd name="T15" fmla="*/ 0 60000 65536"/>
                  <a:gd name="T16" fmla="*/ 0 60000 65536"/>
                  <a:gd name="T17" fmla="*/ 0 60000 65536"/>
                  <a:gd name="T18" fmla="*/ 0 w 3"/>
                  <a:gd name="T19" fmla="*/ 0 h 7"/>
                  <a:gd name="T20" fmla="*/ 3 w 3"/>
                  <a:gd name="T21" fmla="*/ 7 h 7"/>
                </a:gdLst>
                <a:ahLst/>
                <a:cxnLst>
                  <a:cxn ang="T12">
                    <a:pos x="T0" y="T1"/>
                  </a:cxn>
                  <a:cxn ang="T13">
                    <a:pos x="T2" y="T3"/>
                  </a:cxn>
                  <a:cxn ang="T14">
                    <a:pos x="T4" y="T5"/>
                  </a:cxn>
                  <a:cxn ang="T15">
                    <a:pos x="T6" y="T7"/>
                  </a:cxn>
                  <a:cxn ang="T16">
                    <a:pos x="T8" y="T9"/>
                  </a:cxn>
                  <a:cxn ang="T17">
                    <a:pos x="T10" y="T11"/>
                  </a:cxn>
                </a:cxnLst>
                <a:rect l="T18" t="T19" r="T20" b="T21"/>
                <a:pathLst>
                  <a:path w="3" h="7">
                    <a:moveTo>
                      <a:pt x="1" y="0"/>
                    </a:moveTo>
                    <a:lnTo>
                      <a:pt x="3" y="2"/>
                    </a:lnTo>
                    <a:lnTo>
                      <a:pt x="3" y="7"/>
                    </a:lnTo>
                    <a:lnTo>
                      <a:pt x="1" y="7"/>
                    </a:lnTo>
                    <a:lnTo>
                      <a:pt x="0" y="4"/>
                    </a:lnTo>
                    <a:lnTo>
                      <a:pt x="1" y="0"/>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18" name="Freeform 221"/>
              <p:cNvSpPr>
                <a:spLocks/>
              </p:cNvSpPr>
              <p:nvPr/>
            </p:nvSpPr>
            <p:spPr bwMode="gray">
              <a:xfrm>
                <a:off x="1642" y="3846"/>
                <a:ext cx="3" cy="7"/>
              </a:xfrm>
              <a:custGeom>
                <a:avLst/>
                <a:gdLst>
                  <a:gd name="T0" fmla="*/ 2147483647 w 2"/>
                  <a:gd name="T1" fmla="*/ 0 h 6"/>
                  <a:gd name="T2" fmla="*/ 2147483647 w 2"/>
                  <a:gd name="T3" fmla="*/ 2147483647 h 6"/>
                  <a:gd name="T4" fmla="*/ 2147483647 w 2"/>
                  <a:gd name="T5" fmla="*/ 2147483647 h 6"/>
                  <a:gd name="T6" fmla="*/ 0 w 2"/>
                  <a:gd name="T7" fmla="*/ 2147483647 h 6"/>
                  <a:gd name="T8" fmla="*/ 0 w 2"/>
                  <a:gd name="T9" fmla="*/ 0 h 6"/>
                  <a:gd name="T10" fmla="*/ 2147483647 w 2"/>
                  <a:gd name="T11" fmla="*/ 0 h 6"/>
                  <a:gd name="T12" fmla="*/ 0 60000 65536"/>
                  <a:gd name="T13" fmla="*/ 0 60000 65536"/>
                  <a:gd name="T14" fmla="*/ 0 60000 65536"/>
                  <a:gd name="T15" fmla="*/ 0 60000 65536"/>
                  <a:gd name="T16" fmla="*/ 0 60000 65536"/>
                  <a:gd name="T17" fmla="*/ 0 60000 65536"/>
                  <a:gd name="T18" fmla="*/ 0 w 2"/>
                  <a:gd name="T19" fmla="*/ 0 h 6"/>
                  <a:gd name="T20" fmla="*/ 2 w 2"/>
                  <a:gd name="T21" fmla="*/ 6 h 6"/>
                </a:gdLst>
                <a:ahLst/>
                <a:cxnLst>
                  <a:cxn ang="T12">
                    <a:pos x="T0" y="T1"/>
                  </a:cxn>
                  <a:cxn ang="T13">
                    <a:pos x="T2" y="T3"/>
                  </a:cxn>
                  <a:cxn ang="T14">
                    <a:pos x="T4" y="T5"/>
                  </a:cxn>
                  <a:cxn ang="T15">
                    <a:pos x="T6" y="T7"/>
                  </a:cxn>
                  <a:cxn ang="T16">
                    <a:pos x="T8" y="T9"/>
                  </a:cxn>
                  <a:cxn ang="T17">
                    <a:pos x="T10" y="T11"/>
                  </a:cxn>
                </a:cxnLst>
                <a:rect l="T18" t="T19" r="T20" b="T21"/>
                <a:pathLst>
                  <a:path w="2" h="6">
                    <a:moveTo>
                      <a:pt x="2" y="0"/>
                    </a:moveTo>
                    <a:lnTo>
                      <a:pt x="2" y="3"/>
                    </a:lnTo>
                    <a:lnTo>
                      <a:pt x="2" y="5"/>
                    </a:lnTo>
                    <a:lnTo>
                      <a:pt x="0" y="6"/>
                    </a:lnTo>
                    <a:lnTo>
                      <a:pt x="0" y="0"/>
                    </a:lnTo>
                    <a:lnTo>
                      <a:pt x="2" y="0"/>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19" name="Freeform 222"/>
              <p:cNvSpPr>
                <a:spLocks/>
              </p:cNvSpPr>
              <p:nvPr/>
            </p:nvSpPr>
            <p:spPr bwMode="gray">
              <a:xfrm>
                <a:off x="1636" y="3846"/>
                <a:ext cx="4" cy="6"/>
              </a:xfrm>
              <a:custGeom>
                <a:avLst/>
                <a:gdLst>
                  <a:gd name="T0" fmla="*/ 2147483647 w 3"/>
                  <a:gd name="T1" fmla="*/ 0 h 5"/>
                  <a:gd name="T2" fmla="*/ 2147483647 w 3"/>
                  <a:gd name="T3" fmla="*/ 2147483647 h 5"/>
                  <a:gd name="T4" fmla="*/ 2147483647 w 3"/>
                  <a:gd name="T5" fmla="*/ 2147483647 h 5"/>
                  <a:gd name="T6" fmla="*/ 0 w 3"/>
                  <a:gd name="T7" fmla="*/ 2147483647 h 5"/>
                  <a:gd name="T8" fmla="*/ 2147483647 w 3"/>
                  <a:gd name="T9" fmla="*/ 2147483647 h 5"/>
                  <a:gd name="T10" fmla="*/ 2147483647 w 3"/>
                  <a:gd name="T11" fmla="*/ 0 h 5"/>
                  <a:gd name="T12" fmla="*/ 0 60000 65536"/>
                  <a:gd name="T13" fmla="*/ 0 60000 65536"/>
                  <a:gd name="T14" fmla="*/ 0 60000 65536"/>
                  <a:gd name="T15" fmla="*/ 0 60000 65536"/>
                  <a:gd name="T16" fmla="*/ 0 60000 65536"/>
                  <a:gd name="T17" fmla="*/ 0 60000 65536"/>
                  <a:gd name="T18" fmla="*/ 0 w 3"/>
                  <a:gd name="T19" fmla="*/ 0 h 5"/>
                  <a:gd name="T20" fmla="*/ 3 w 3"/>
                  <a:gd name="T21" fmla="*/ 5 h 5"/>
                </a:gdLst>
                <a:ahLst/>
                <a:cxnLst>
                  <a:cxn ang="T12">
                    <a:pos x="T0" y="T1"/>
                  </a:cxn>
                  <a:cxn ang="T13">
                    <a:pos x="T2" y="T3"/>
                  </a:cxn>
                  <a:cxn ang="T14">
                    <a:pos x="T4" y="T5"/>
                  </a:cxn>
                  <a:cxn ang="T15">
                    <a:pos x="T6" y="T7"/>
                  </a:cxn>
                  <a:cxn ang="T16">
                    <a:pos x="T8" y="T9"/>
                  </a:cxn>
                  <a:cxn ang="T17">
                    <a:pos x="T10" y="T11"/>
                  </a:cxn>
                </a:cxnLst>
                <a:rect l="T18" t="T19" r="T20" b="T21"/>
                <a:pathLst>
                  <a:path w="3" h="5">
                    <a:moveTo>
                      <a:pt x="3" y="0"/>
                    </a:moveTo>
                    <a:lnTo>
                      <a:pt x="3" y="3"/>
                    </a:lnTo>
                    <a:lnTo>
                      <a:pt x="2" y="5"/>
                    </a:lnTo>
                    <a:lnTo>
                      <a:pt x="0" y="4"/>
                    </a:lnTo>
                    <a:lnTo>
                      <a:pt x="1" y="3"/>
                    </a:lnTo>
                    <a:lnTo>
                      <a:pt x="3" y="0"/>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20" name="Freeform 223"/>
              <p:cNvSpPr>
                <a:spLocks/>
              </p:cNvSpPr>
              <p:nvPr/>
            </p:nvSpPr>
            <p:spPr bwMode="gray">
              <a:xfrm>
                <a:off x="1631" y="3847"/>
                <a:ext cx="4" cy="5"/>
              </a:xfrm>
              <a:custGeom>
                <a:avLst/>
                <a:gdLst>
                  <a:gd name="T0" fmla="*/ 2147483647 w 3"/>
                  <a:gd name="T1" fmla="*/ 0 h 4"/>
                  <a:gd name="T2" fmla="*/ 2147483647 w 3"/>
                  <a:gd name="T3" fmla="*/ 2147483647 h 4"/>
                  <a:gd name="T4" fmla="*/ 2147483647 w 3"/>
                  <a:gd name="T5" fmla="*/ 2147483647 h 4"/>
                  <a:gd name="T6" fmla="*/ 0 w 3"/>
                  <a:gd name="T7" fmla="*/ 2147483647 h 4"/>
                  <a:gd name="T8" fmla="*/ 0 w 3"/>
                  <a:gd name="T9" fmla="*/ 2147483647 h 4"/>
                  <a:gd name="T10" fmla="*/ 2147483647 w 3"/>
                  <a:gd name="T11" fmla="*/ 0 h 4"/>
                  <a:gd name="T12" fmla="*/ 0 60000 65536"/>
                  <a:gd name="T13" fmla="*/ 0 60000 65536"/>
                  <a:gd name="T14" fmla="*/ 0 60000 65536"/>
                  <a:gd name="T15" fmla="*/ 0 60000 65536"/>
                  <a:gd name="T16" fmla="*/ 0 60000 65536"/>
                  <a:gd name="T17" fmla="*/ 0 60000 65536"/>
                  <a:gd name="T18" fmla="*/ 0 w 3"/>
                  <a:gd name="T19" fmla="*/ 0 h 4"/>
                  <a:gd name="T20" fmla="*/ 3 w 3"/>
                  <a:gd name="T21" fmla="*/ 4 h 4"/>
                </a:gdLst>
                <a:ahLst/>
                <a:cxnLst>
                  <a:cxn ang="T12">
                    <a:pos x="T0" y="T1"/>
                  </a:cxn>
                  <a:cxn ang="T13">
                    <a:pos x="T2" y="T3"/>
                  </a:cxn>
                  <a:cxn ang="T14">
                    <a:pos x="T4" y="T5"/>
                  </a:cxn>
                  <a:cxn ang="T15">
                    <a:pos x="T6" y="T7"/>
                  </a:cxn>
                  <a:cxn ang="T16">
                    <a:pos x="T8" y="T9"/>
                  </a:cxn>
                  <a:cxn ang="T17">
                    <a:pos x="T10" y="T11"/>
                  </a:cxn>
                </a:cxnLst>
                <a:rect l="T18" t="T19" r="T20" b="T21"/>
                <a:pathLst>
                  <a:path w="3" h="4">
                    <a:moveTo>
                      <a:pt x="3" y="0"/>
                    </a:moveTo>
                    <a:lnTo>
                      <a:pt x="1" y="2"/>
                    </a:lnTo>
                    <a:lnTo>
                      <a:pt x="2" y="4"/>
                    </a:lnTo>
                    <a:lnTo>
                      <a:pt x="0" y="4"/>
                    </a:lnTo>
                    <a:lnTo>
                      <a:pt x="0" y="1"/>
                    </a:lnTo>
                    <a:lnTo>
                      <a:pt x="3" y="0"/>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21" name="Freeform 224"/>
              <p:cNvSpPr>
                <a:spLocks/>
              </p:cNvSpPr>
              <p:nvPr/>
            </p:nvSpPr>
            <p:spPr bwMode="gray">
              <a:xfrm>
                <a:off x="1613" y="3840"/>
                <a:ext cx="14" cy="12"/>
              </a:xfrm>
              <a:custGeom>
                <a:avLst/>
                <a:gdLst>
                  <a:gd name="T0" fmla="*/ 2147483647 w 12"/>
                  <a:gd name="T1" fmla="*/ 2147483647 h 10"/>
                  <a:gd name="T2" fmla="*/ 2147483647 w 12"/>
                  <a:gd name="T3" fmla="*/ 2147483647 h 10"/>
                  <a:gd name="T4" fmla="*/ 2147483647 w 12"/>
                  <a:gd name="T5" fmla="*/ 2147483647 h 10"/>
                  <a:gd name="T6" fmla="*/ 2147483647 w 12"/>
                  <a:gd name="T7" fmla="*/ 2147483647 h 10"/>
                  <a:gd name="T8" fmla="*/ 2147483647 w 12"/>
                  <a:gd name="T9" fmla="*/ 2147483647 h 10"/>
                  <a:gd name="T10" fmla="*/ 0 w 12"/>
                  <a:gd name="T11" fmla="*/ 0 h 10"/>
                  <a:gd name="T12" fmla="*/ 2147483647 w 12"/>
                  <a:gd name="T13" fmla="*/ 2147483647 h 10"/>
                  <a:gd name="T14" fmla="*/ 2147483647 w 12"/>
                  <a:gd name="T15" fmla="*/ 2147483647 h 10"/>
                  <a:gd name="T16" fmla="*/ 0 60000 65536"/>
                  <a:gd name="T17" fmla="*/ 0 60000 65536"/>
                  <a:gd name="T18" fmla="*/ 0 60000 65536"/>
                  <a:gd name="T19" fmla="*/ 0 60000 65536"/>
                  <a:gd name="T20" fmla="*/ 0 60000 65536"/>
                  <a:gd name="T21" fmla="*/ 0 60000 65536"/>
                  <a:gd name="T22" fmla="*/ 0 60000 65536"/>
                  <a:gd name="T23" fmla="*/ 0 60000 65536"/>
                  <a:gd name="T24" fmla="*/ 0 w 12"/>
                  <a:gd name="T25" fmla="*/ 0 h 10"/>
                  <a:gd name="T26" fmla="*/ 12 w 12"/>
                  <a:gd name="T27" fmla="*/ 10 h 1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 h="10">
                    <a:moveTo>
                      <a:pt x="12" y="5"/>
                    </a:moveTo>
                    <a:lnTo>
                      <a:pt x="11" y="7"/>
                    </a:lnTo>
                    <a:lnTo>
                      <a:pt x="9" y="10"/>
                    </a:lnTo>
                    <a:lnTo>
                      <a:pt x="4" y="7"/>
                    </a:lnTo>
                    <a:lnTo>
                      <a:pt x="1" y="4"/>
                    </a:lnTo>
                    <a:lnTo>
                      <a:pt x="0" y="0"/>
                    </a:lnTo>
                    <a:lnTo>
                      <a:pt x="7" y="1"/>
                    </a:lnTo>
                    <a:lnTo>
                      <a:pt x="12" y="5"/>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22" name="Freeform 225"/>
              <p:cNvSpPr>
                <a:spLocks/>
              </p:cNvSpPr>
              <p:nvPr/>
            </p:nvSpPr>
            <p:spPr bwMode="gray">
              <a:xfrm>
                <a:off x="1599" y="3825"/>
                <a:ext cx="16" cy="14"/>
              </a:xfrm>
              <a:custGeom>
                <a:avLst/>
                <a:gdLst>
                  <a:gd name="T0" fmla="*/ 2147483647 w 13"/>
                  <a:gd name="T1" fmla="*/ 2147483647 h 11"/>
                  <a:gd name="T2" fmla="*/ 2147483647 w 13"/>
                  <a:gd name="T3" fmla="*/ 2147483647 h 11"/>
                  <a:gd name="T4" fmla="*/ 0 w 13"/>
                  <a:gd name="T5" fmla="*/ 2147483647 h 11"/>
                  <a:gd name="T6" fmla="*/ 0 w 13"/>
                  <a:gd name="T7" fmla="*/ 0 h 11"/>
                  <a:gd name="T8" fmla="*/ 2147483647 w 13"/>
                  <a:gd name="T9" fmla="*/ 0 h 11"/>
                  <a:gd name="T10" fmla="*/ 2147483647 w 13"/>
                  <a:gd name="T11" fmla="*/ 2147483647 h 11"/>
                  <a:gd name="T12" fmla="*/ 2147483647 w 13"/>
                  <a:gd name="T13" fmla="*/ 2147483647 h 11"/>
                  <a:gd name="T14" fmla="*/ 2147483647 w 13"/>
                  <a:gd name="T15" fmla="*/ 2147483647 h 11"/>
                  <a:gd name="T16" fmla="*/ 0 60000 65536"/>
                  <a:gd name="T17" fmla="*/ 0 60000 65536"/>
                  <a:gd name="T18" fmla="*/ 0 60000 65536"/>
                  <a:gd name="T19" fmla="*/ 0 60000 65536"/>
                  <a:gd name="T20" fmla="*/ 0 60000 65536"/>
                  <a:gd name="T21" fmla="*/ 0 60000 65536"/>
                  <a:gd name="T22" fmla="*/ 0 60000 65536"/>
                  <a:gd name="T23" fmla="*/ 0 60000 65536"/>
                  <a:gd name="T24" fmla="*/ 0 w 13"/>
                  <a:gd name="T25" fmla="*/ 0 h 11"/>
                  <a:gd name="T26" fmla="*/ 13 w 13"/>
                  <a:gd name="T27" fmla="*/ 11 h 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 h="11">
                    <a:moveTo>
                      <a:pt x="10" y="11"/>
                    </a:moveTo>
                    <a:lnTo>
                      <a:pt x="5" y="5"/>
                    </a:lnTo>
                    <a:lnTo>
                      <a:pt x="0" y="2"/>
                    </a:lnTo>
                    <a:lnTo>
                      <a:pt x="0" y="0"/>
                    </a:lnTo>
                    <a:lnTo>
                      <a:pt x="2" y="0"/>
                    </a:lnTo>
                    <a:lnTo>
                      <a:pt x="9" y="6"/>
                    </a:lnTo>
                    <a:lnTo>
                      <a:pt x="13" y="11"/>
                    </a:lnTo>
                    <a:lnTo>
                      <a:pt x="10" y="11"/>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23" name="Freeform 226"/>
              <p:cNvSpPr>
                <a:spLocks/>
              </p:cNvSpPr>
              <p:nvPr/>
            </p:nvSpPr>
            <p:spPr bwMode="gray">
              <a:xfrm>
                <a:off x="1622" y="3825"/>
                <a:ext cx="11" cy="10"/>
              </a:xfrm>
              <a:custGeom>
                <a:avLst/>
                <a:gdLst>
                  <a:gd name="T0" fmla="*/ 0 w 9"/>
                  <a:gd name="T1" fmla="*/ 2147483647 h 8"/>
                  <a:gd name="T2" fmla="*/ 0 w 9"/>
                  <a:gd name="T3" fmla="*/ 2147483647 h 8"/>
                  <a:gd name="T4" fmla="*/ 2147483647 w 9"/>
                  <a:gd name="T5" fmla="*/ 0 h 8"/>
                  <a:gd name="T6" fmla="*/ 2147483647 w 9"/>
                  <a:gd name="T7" fmla="*/ 2147483647 h 8"/>
                  <a:gd name="T8" fmla="*/ 2147483647 w 9"/>
                  <a:gd name="T9" fmla="*/ 2147483647 h 8"/>
                  <a:gd name="T10" fmla="*/ 2147483647 w 9"/>
                  <a:gd name="T11" fmla="*/ 2147483647 h 8"/>
                  <a:gd name="T12" fmla="*/ 0 w 9"/>
                  <a:gd name="T13" fmla="*/ 2147483647 h 8"/>
                  <a:gd name="T14" fmla="*/ 0 60000 65536"/>
                  <a:gd name="T15" fmla="*/ 0 60000 65536"/>
                  <a:gd name="T16" fmla="*/ 0 60000 65536"/>
                  <a:gd name="T17" fmla="*/ 0 60000 65536"/>
                  <a:gd name="T18" fmla="*/ 0 60000 65536"/>
                  <a:gd name="T19" fmla="*/ 0 60000 65536"/>
                  <a:gd name="T20" fmla="*/ 0 60000 65536"/>
                  <a:gd name="T21" fmla="*/ 0 w 9"/>
                  <a:gd name="T22" fmla="*/ 0 h 8"/>
                  <a:gd name="T23" fmla="*/ 9 w 9"/>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 h="8">
                    <a:moveTo>
                      <a:pt x="0" y="8"/>
                    </a:moveTo>
                    <a:lnTo>
                      <a:pt x="0" y="2"/>
                    </a:lnTo>
                    <a:lnTo>
                      <a:pt x="4" y="0"/>
                    </a:lnTo>
                    <a:lnTo>
                      <a:pt x="9" y="1"/>
                    </a:lnTo>
                    <a:lnTo>
                      <a:pt x="8" y="4"/>
                    </a:lnTo>
                    <a:lnTo>
                      <a:pt x="3" y="4"/>
                    </a:lnTo>
                    <a:lnTo>
                      <a:pt x="0" y="8"/>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24" name="Freeform 227"/>
              <p:cNvSpPr>
                <a:spLocks/>
              </p:cNvSpPr>
              <p:nvPr/>
            </p:nvSpPr>
            <p:spPr bwMode="gray">
              <a:xfrm>
                <a:off x="1605" y="3807"/>
                <a:ext cx="4" cy="7"/>
              </a:xfrm>
              <a:custGeom>
                <a:avLst/>
                <a:gdLst>
                  <a:gd name="T0" fmla="*/ 2147483647 w 4"/>
                  <a:gd name="T1" fmla="*/ 0 h 6"/>
                  <a:gd name="T2" fmla="*/ 2147483647 w 4"/>
                  <a:gd name="T3" fmla="*/ 2147483647 h 6"/>
                  <a:gd name="T4" fmla="*/ 2147483647 w 4"/>
                  <a:gd name="T5" fmla="*/ 2147483647 h 6"/>
                  <a:gd name="T6" fmla="*/ 2147483647 w 4"/>
                  <a:gd name="T7" fmla="*/ 2147483647 h 6"/>
                  <a:gd name="T8" fmla="*/ 0 w 4"/>
                  <a:gd name="T9" fmla="*/ 2147483647 h 6"/>
                  <a:gd name="T10" fmla="*/ 0 w 4"/>
                  <a:gd name="T11" fmla="*/ 0 h 6"/>
                  <a:gd name="T12" fmla="*/ 2147483647 w 4"/>
                  <a:gd name="T13" fmla="*/ 0 h 6"/>
                  <a:gd name="T14" fmla="*/ 0 60000 65536"/>
                  <a:gd name="T15" fmla="*/ 0 60000 65536"/>
                  <a:gd name="T16" fmla="*/ 0 60000 65536"/>
                  <a:gd name="T17" fmla="*/ 0 60000 65536"/>
                  <a:gd name="T18" fmla="*/ 0 60000 65536"/>
                  <a:gd name="T19" fmla="*/ 0 60000 65536"/>
                  <a:gd name="T20" fmla="*/ 0 60000 65536"/>
                  <a:gd name="T21" fmla="*/ 0 w 4"/>
                  <a:gd name="T22" fmla="*/ 0 h 6"/>
                  <a:gd name="T23" fmla="*/ 4 w 4"/>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6">
                    <a:moveTo>
                      <a:pt x="2" y="0"/>
                    </a:moveTo>
                    <a:lnTo>
                      <a:pt x="2" y="2"/>
                    </a:lnTo>
                    <a:lnTo>
                      <a:pt x="4" y="5"/>
                    </a:lnTo>
                    <a:lnTo>
                      <a:pt x="2" y="6"/>
                    </a:lnTo>
                    <a:lnTo>
                      <a:pt x="0" y="3"/>
                    </a:lnTo>
                    <a:lnTo>
                      <a:pt x="0" y="0"/>
                    </a:lnTo>
                    <a:lnTo>
                      <a:pt x="2" y="0"/>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25" name="Freeform 228"/>
              <p:cNvSpPr>
                <a:spLocks/>
              </p:cNvSpPr>
              <p:nvPr/>
            </p:nvSpPr>
            <p:spPr bwMode="gray">
              <a:xfrm>
                <a:off x="1598" y="3814"/>
                <a:ext cx="4" cy="3"/>
              </a:xfrm>
              <a:custGeom>
                <a:avLst/>
                <a:gdLst>
                  <a:gd name="T0" fmla="*/ 0 w 3"/>
                  <a:gd name="T1" fmla="*/ 2147483647 h 3"/>
                  <a:gd name="T2" fmla="*/ 2147483647 w 3"/>
                  <a:gd name="T3" fmla="*/ 0 h 3"/>
                  <a:gd name="T4" fmla="*/ 2147483647 w 3"/>
                  <a:gd name="T5" fmla="*/ 2147483647 h 3"/>
                  <a:gd name="T6" fmla="*/ 2147483647 w 3"/>
                  <a:gd name="T7" fmla="*/ 2147483647 h 3"/>
                  <a:gd name="T8" fmla="*/ 0 w 3"/>
                  <a:gd name="T9" fmla="*/ 2147483647 h 3"/>
                  <a:gd name="T10" fmla="*/ 0 60000 65536"/>
                  <a:gd name="T11" fmla="*/ 0 60000 65536"/>
                  <a:gd name="T12" fmla="*/ 0 60000 65536"/>
                  <a:gd name="T13" fmla="*/ 0 60000 65536"/>
                  <a:gd name="T14" fmla="*/ 0 60000 65536"/>
                  <a:gd name="T15" fmla="*/ 0 w 3"/>
                  <a:gd name="T16" fmla="*/ 0 h 3"/>
                  <a:gd name="T17" fmla="*/ 3 w 3"/>
                  <a:gd name="T18" fmla="*/ 3 h 3"/>
                </a:gdLst>
                <a:ahLst/>
                <a:cxnLst>
                  <a:cxn ang="T10">
                    <a:pos x="T0" y="T1"/>
                  </a:cxn>
                  <a:cxn ang="T11">
                    <a:pos x="T2" y="T3"/>
                  </a:cxn>
                  <a:cxn ang="T12">
                    <a:pos x="T4" y="T5"/>
                  </a:cxn>
                  <a:cxn ang="T13">
                    <a:pos x="T6" y="T7"/>
                  </a:cxn>
                  <a:cxn ang="T14">
                    <a:pos x="T8" y="T9"/>
                  </a:cxn>
                </a:cxnLst>
                <a:rect l="T15" t="T16" r="T17" b="T18"/>
                <a:pathLst>
                  <a:path w="3" h="3">
                    <a:moveTo>
                      <a:pt x="0" y="1"/>
                    </a:moveTo>
                    <a:lnTo>
                      <a:pt x="2" y="0"/>
                    </a:lnTo>
                    <a:lnTo>
                      <a:pt x="3" y="1"/>
                    </a:lnTo>
                    <a:lnTo>
                      <a:pt x="1" y="3"/>
                    </a:lnTo>
                    <a:lnTo>
                      <a:pt x="0" y="1"/>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26" name="Freeform 229"/>
              <p:cNvSpPr>
                <a:spLocks/>
              </p:cNvSpPr>
              <p:nvPr/>
            </p:nvSpPr>
            <p:spPr bwMode="gray">
              <a:xfrm>
                <a:off x="1606" y="3817"/>
                <a:ext cx="3" cy="6"/>
              </a:xfrm>
              <a:custGeom>
                <a:avLst/>
                <a:gdLst>
                  <a:gd name="T0" fmla="*/ 0 w 3"/>
                  <a:gd name="T1" fmla="*/ 2147483647 h 4"/>
                  <a:gd name="T2" fmla="*/ 2147483647 w 3"/>
                  <a:gd name="T3" fmla="*/ 0 h 4"/>
                  <a:gd name="T4" fmla="*/ 2147483647 w 3"/>
                  <a:gd name="T5" fmla="*/ 2147483647 h 4"/>
                  <a:gd name="T6" fmla="*/ 2147483647 w 3"/>
                  <a:gd name="T7" fmla="*/ 2147483647 h 4"/>
                  <a:gd name="T8" fmla="*/ 0 w 3"/>
                  <a:gd name="T9" fmla="*/ 2147483647 h 4"/>
                  <a:gd name="T10" fmla="*/ 0 60000 65536"/>
                  <a:gd name="T11" fmla="*/ 0 60000 65536"/>
                  <a:gd name="T12" fmla="*/ 0 60000 65536"/>
                  <a:gd name="T13" fmla="*/ 0 60000 65536"/>
                  <a:gd name="T14" fmla="*/ 0 60000 65536"/>
                  <a:gd name="T15" fmla="*/ 0 w 3"/>
                  <a:gd name="T16" fmla="*/ 0 h 4"/>
                  <a:gd name="T17" fmla="*/ 3 w 3"/>
                  <a:gd name="T18" fmla="*/ 4 h 4"/>
                </a:gdLst>
                <a:ahLst/>
                <a:cxnLst>
                  <a:cxn ang="T10">
                    <a:pos x="T0" y="T1"/>
                  </a:cxn>
                  <a:cxn ang="T11">
                    <a:pos x="T2" y="T3"/>
                  </a:cxn>
                  <a:cxn ang="T12">
                    <a:pos x="T4" y="T5"/>
                  </a:cxn>
                  <a:cxn ang="T13">
                    <a:pos x="T6" y="T7"/>
                  </a:cxn>
                  <a:cxn ang="T14">
                    <a:pos x="T8" y="T9"/>
                  </a:cxn>
                </a:cxnLst>
                <a:rect l="T15" t="T16" r="T17" b="T18"/>
                <a:pathLst>
                  <a:path w="3" h="4">
                    <a:moveTo>
                      <a:pt x="0" y="1"/>
                    </a:moveTo>
                    <a:lnTo>
                      <a:pt x="2" y="0"/>
                    </a:lnTo>
                    <a:lnTo>
                      <a:pt x="3" y="3"/>
                    </a:lnTo>
                    <a:lnTo>
                      <a:pt x="1" y="4"/>
                    </a:lnTo>
                    <a:lnTo>
                      <a:pt x="0" y="1"/>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27" name="Freeform 230"/>
              <p:cNvSpPr>
                <a:spLocks/>
              </p:cNvSpPr>
              <p:nvPr/>
            </p:nvSpPr>
            <p:spPr bwMode="gray">
              <a:xfrm>
                <a:off x="1593" y="3801"/>
                <a:ext cx="5" cy="8"/>
              </a:xfrm>
              <a:custGeom>
                <a:avLst/>
                <a:gdLst>
                  <a:gd name="T0" fmla="*/ 2147483647 w 4"/>
                  <a:gd name="T1" fmla="*/ 2147483647 h 6"/>
                  <a:gd name="T2" fmla="*/ 0 w 4"/>
                  <a:gd name="T3" fmla="*/ 2147483647 h 6"/>
                  <a:gd name="T4" fmla="*/ 0 w 4"/>
                  <a:gd name="T5" fmla="*/ 0 h 6"/>
                  <a:gd name="T6" fmla="*/ 2147483647 w 4"/>
                  <a:gd name="T7" fmla="*/ 0 h 6"/>
                  <a:gd name="T8" fmla="*/ 2147483647 w 4"/>
                  <a:gd name="T9" fmla="*/ 2147483647 h 6"/>
                  <a:gd name="T10" fmla="*/ 2147483647 w 4"/>
                  <a:gd name="T11" fmla="*/ 2147483647 h 6"/>
                  <a:gd name="T12" fmla="*/ 0 60000 65536"/>
                  <a:gd name="T13" fmla="*/ 0 60000 65536"/>
                  <a:gd name="T14" fmla="*/ 0 60000 65536"/>
                  <a:gd name="T15" fmla="*/ 0 60000 65536"/>
                  <a:gd name="T16" fmla="*/ 0 60000 65536"/>
                  <a:gd name="T17" fmla="*/ 0 60000 65536"/>
                  <a:gd name="T18" fmla="*/ 0 w 4"/>
                  <a:gd name="T19" fmla="*/ 0 h 6"/>
                  <a:gd name="T20" fmla="*/ 4 w 4"/>
                  <a:gd name="T21" fmla="*/ 6 h 6"/>
                </a:gdLst>
                <a:ahLst/>
                <a:cxnLst>
                  <a:cxn ang="T12">
                    <a:pos x="T0" y="T1"/>
                  </a:cxn>
                  <a:cxn ang="T13">
                    <a:pos x="T2" y="T3"/>
                  </a:cxn>
                  <a:cxn ang="T14">
                    <a:pos x="T4" y="T5"/>
                  </a:cxn>
                  <a:cxn ang="T15">
                    <a:pos x="T6" y="T7"/>
                  </a:cxn>
                  <a:cxn ang="T16">
                    <a:pos x="T8" y="T9"/>
                  </a:cxn>
                  <a:cxn ang="T17">
                    <a:pos x="T10" y="T11"/>
                  </a:cxn>
                </a:cxnLst>
                <a:rect l="T18" t="T19" r="T20" b="T21"/>
                <a:pathLst>
                  <a:path w="4" h="6">
                    <a:moveTo>
                      <a:pt x="2" y="6"/>
                    </a:moveTo>
                    <a:lnTo>
                      <a:pt x="0" y="3"/>
                    </a:lnTo>
                    <a:lnTo>
                      <a:pt x="0" y="0"/>
                    </a:lnTo>
                    <a:lnTo>
                      <a:pt x="2" y="0"/>
                    </a:lnTo>
                    <a:lnTo>
                      <a:pt x="4" y="5"/>
                    </a:lnTo>
                    <a:lnTo>
                      <a:pt x="2" y="6"/>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28" name="Freeform 231"/>
              <p:cNvSpPr>
                <a:spLocks/>
              </p:cNvSpPr>
              <p:nvPr/>
            </p:nvSpPr>
            <p:spPr bwMode="gray">
              <a:xfrm>
                <a:off x="1594" y="3760"/>
                <a:ext cx="8" cy="17"/>
              </a:xfrm>
              <a:custGeom>
                <a:avLst/>
                <a:gdLst>
                  <a:gd name="T0" fmla="*/ 2147483647 w 6"/>
                  <a:gd name="T1" fmla="*/ 2147483647 h 14"/>
                  <a:gd name="T2" fmla="*/ 2147483647 w 6"/>
                  <a:gd name="T3" fmla="*/ 2147483647 h 14"/>
                  <a:gd name="T4" fmla="*/ 0 w 6"/>
                  <a:gd name="T5" fmla="*/ 2147483647 h 14"/>
                  <a:gd name="T6" fmla="*/ 0 w 6"/>
                  <a:gd name="T7" fmla="*/ 2147483647 h 14"/>
                  <a:gd name="T8" fmla="*/ 2147483647 w 6"/>
                  <a:gd name="T9" fmla="*/ 2147483647 h 14"/>
                  <a:gd name="T10" fmla="*/ 2147483647 w 6"/>
                  <a:gd name="T11" fmla="*/ 0 h 14"/>
                  <a:gd name="T12" fmla="*/ 2147483647 w 6"/>
                  <a:gd name="T13" fmla="*/ 0 h 14"/>
                  <a:gd name="T14" fmla="*/ 2147483647 w 6"/>
                  <a:gd name="T15" fmla="*/ 2147483647 h 14"/>
                  <a:gd name="T16" fmla="*/ 2147483647 w 6"/>
                  <a:gd name="T17" fmla="*/ 2147483647 h 14"/>
                  <a:gd name="T18" fmla="*/ 2147483647 w 6"/>
                  <a:gd name="T19" fmla="*/ 2147483647 h 1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
                  <a:gd name="T31" fmla="*/ 0 h 14"/>
                  <a:gd name="T32" fmla="*/ 6 w 6"/>
                  <a:gd name="T33" fmla="*/ 14 h 1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 h="14">
                    <a:moveTo>
                      <a:pt x="6" y="14"/>
                    </a:moveTo>
                    <a:lnTo>
                      <a:pt x="3" y="12"/>
                    </a:lnTo>
                    <a:lnTo>
                      <a:pt x="0" y="8"/>
                    </a:lnTo>
                    <a:lnTo>
                      <a:pt x="0" y="6"/>
                    </a:lnTo>
                    <a:lnTo>
                      <a:pt x="2" y="4"/>
                    </a:lnTo>
                    <a:lnTo>
                      <a:pt x="3" y="0"/>
                    </a:lnTo>
                    <a:lnTo>
                      <a:pt x="5" y="0"/>
                    </a:lnTo>
                    <a:lnTo>
                      <a:pt x="5" y="4"/>
                    </a:lnTo>
                    <a:lnTo>
                      <a:pt x="5" y="10"/>
                    </a:lnTo>
                    <a:lnTo>
                      <a:pt x="6" y="14"/>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29" name="Freeform 232"/>
              <p:cNvSpPr>
                <a:spLocks/>
              </p:cNvSpPr>
              <p:nvPr/>
            </p:nvSpPr>
            <p:spPr bwMode="gray">
              <a:xfrm>
                <a:off x="1598" y="3795"/>
                <a:ext cx="4" cy="8"/>
              </a:xfrm>
              <a:custGeom>
                <a:avLst/>
                <a:gdLst>
                  <a:gd name="T0" fmla="*/ 0 w 3"/>
                  <a:gd name="T1" fmla="*/ 2147483647 h 7"/>
                  <a:gd name="T2" fmla="*/ 0 w 3"/>
                  <a:gd name="T3" fmla="*/ 0 h 7"/>
                  <a:gd name="T4" fmla="*/ 2147483647 w 3"/>
                  <a:gd name="T5" fmla="*/ 0 h 7"/>
                  <a:gd name="T6" fmla="*/ 2147483647 w 3"/>
                  <a:gd name="T7" fmla="*/ 2147483647 h 7"/>
                  <a:gd name="T8" fmla="*/ 0 w 3"/>
                  <a:gd name="T9" fmla="*/ 2147483647 h 7"/>
                  <a:gd name="T10" fmla="*/ 0 60000 65536"/>
                  <a:gd name="T11" fmla="*/ 0 60000 65536"/>
                  <a:gd name="T12" fmla="*/ 0 60000 65536"/>
                  <a:gd name="T13" fmla="*/ 0 60000 65536"/>
                  <a:gd name="T14" fmla="*/ 0 60000 65536"/>
                  <a:gd name="T15" fmla="*/ 0 w 3"/>
                  <a:gd name="T16" fmla="*/ 0 h 7"/>
                  <a:gd name="T17" fmla="*/ 3 w 3"/>
                  <a:gd name="T18" fmla="*/ 7 h 7"/>
                </a:gdLst>
                <a:ahLst/>
                <a:cxnLst>
                  <a:cxn ang="T10">
                    <a:pos x="T0" y="T1"/>
                  </a:cxn>
                  <a:cxn ang="T11">
                    <a:pos x="T2" y="T3"/>
                  </a:cxn>
                  <a:cxn ang="T12">
                    <a:pos x="T4" y="T5"/>
                  </a:cxn>
                  <a:cxn ang="T13">
                    <a:pos x="T6" y="T7"/>
                  </a:cxn>
                  <a:cxn ang="T14">
                    <a:pos x="T8" y="T9"/>
                  </a:cxn>
                </a:cxnLst>
                <a:rect l="T15" t="T16" r="T17" b="T18"/>
                <a:pathLst>
                  <a:path w="3" h="7">
                    <a:moveTo>
                      <a:pt x="0" y="4"/>
                    </a:moveTo>
                    <a:lnTo>
                      <a:pt x="0" y="0"/>
                    </a:lnTo>
                    <a:lnTo>
                      <a:pt x="3" y="0"/>
                    </a:lnTo>
                    <a:lnTo>
                      <a:pt x="2" y="7"/>
                    </a:lnTo>
                    <a:lnTo>
                      <a:pt x="0" y="4"/>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30" name="Freeform 233"/>
              <p:cNvSpPr>
                <a:spLocks/>
              </p:cNvSpPr>
              <p:nvPr/>
            </p:nvSpPr>
            <p:spPr bwMode="gray">
              <a:xfrm>
                <a:off x="1597" y="3783"/>
                <a:ext cx="5" cy="6"/>
              </a:xfrm>
              <a:custGeom>
                <a:avLst/>
                <a:gdLst>
                  <a:gd name="T0" fmla="*/ 2147483647 w 4"/>
                  <a:gd name="T1" fmla="*/ 2147483647 h 5"/>
                  <a:gd name="T2" fmla="*/ 2147483647 w 4"/>
                  <a:gd name="T3" fmla="*/ 2147483647 h 5"/>
                  <a:gd name="T4" fmla="*/ 0 w 4"/>
                  <a:gd name="T5" fmla="*/ 2147483647 h 5"/>
                  <a:gd name="T6" fmla="*/ 2147483647 w 4"/>
                  <a:gd name="T7" fmla="*/ 0 h 5"/>
                  <a:gd name="T8" fmla="*/ 2147483647 w 4"/>
                  <a:gd name="T9" fmla="*/ 2147483647 h 5"/>
                  <a:gd name="T10" fmla="*/ 0 60000 65536"/>
                  <a:gd name="T11" fmla="*/ 0 60000 65536"/>
                  <a:gd name="T12" fmla="*/ 0 60000 65536"/>
                  <a:gd name="T13" fmla="*/ 0 60000 65536"/>
                  <a:gd name="T14" fmla="*/ 0 60000 65536"/>
                  <a:gd name="T15" fmla="*/ 0 w 4"/>
                  <a:gd name="T16" fmla="*/ 0 h 5"/>
                  <a:gd name="T17" fmla="*/ 4 w 4"/>
                  <a:gd name="T18" fmla="*/ 5 h 5"/>
                </a:gdLst>
                <a:ahLst/>
                <a:cxnLst>
                  <a:cxn ang="T10">
                    <a:pos x="T0" y="T1"/>
                  </a:cxn>
                  <a:cxn ang="T11">
                    <a:pos x="T2" y="T3"/>
                  </a:cxn>
                  <a:cxn ang="T12">
                    <a:pos x="T4" y="T5"/>
                  </a:cxn>
                  <a:cxn ang="T13">
                    <a:pos x="T6" y="T7"/>
                  </a:cxn>
                  <a:cxn ang="T14">
                    <a:pos x="T8" y="T9"/>
                  </a:cxn>
                </a:cxnLst>
                <a:rect l="T15" t="T16" r="T17" b="T18"/>
                <a:pathLst>
                  <a:path w="4" h="5">
                    <a:moveTo>
                      <a:pt x="2" y="4"/>
                    </a:moveTo>
                    <a:lnTo>
                      <a:pt x="1" y="5"/>
                    </a:lnTo>
                    <a:lnTo>
                      <a:pt x="0" y="3"/>
                    </a:lnTo>
                    <a:lnTo>
                      <a:pt x="4" y="0"/>
                    </a:lnTo>
                    <a:lnTo>
                      <a:pt x="2" y="4"/>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31" name="Freeform 234"/>
              <p:cNvSpPr>
                <a:spLocks/>
              </p:cNvSpPr>
              <p:nvPr/>
            </p:nvSpPr>
            <p:spPr bwMode="gray">
              <a:xfrm>
                <a:off x="1592" y="3787"/>
                <a:ext cx="2" cy="5"/>
              </a:xfrm>
              <a:custGeom>
                <a:avLst/>
                <a:gdLst>
                  <a:gd name="T0" fmla="*/ 0 w 2"/>
                  <a:gd name="T1" fmla="*/ 2147483647 h 4"/>
                  <a:gd name="T2" fmla="*/ 2147483647 w 2"/>
                  <a:gd name="T3" fmla="*/ 0 h 4"/>
                  <a:gd name="T4" fmla="*/ 2147483647 w 2"/>
                  <a:gd name="T5" fmla="*/ 2147483647 h 4"/>
                  <a:gd name="T6" fmla="*/ 0 w 2"/>
                  <a:gd name="T7" fmla="*/ 2147483647 h 4"/>
                  <a:gd name="T8" fmla="*/ 0 w 2"/>
                  <a:gd name="T9" fmla="*/ 2147483647 h 4"/>
                  <a:gd name="T10" fmla="*/ 0 60000 65536"/>
                  <a:gd name="T11" fmla="*/ 0 60000 65536"/>
                  <a:gd name="T12" fmla="*/ 0 60000 65536"/>
                  <a:gd name="T13" fmla="*/ 0 60000 65536"/>
                  <a:gd name="T14" fmla="*/ 0 60000 65536"/>
                  <a:gd name="T15" fmla="*/ 0 w 2"/>
                  <a:gd name="T16" fmla="*/ 0 h 4"/>
                  <a:gd name="T17" fmla="*/ 2 w 2"/>
                  <a:gd name="T18" fmla="*/ 4 h 4"/>
                </a:gdLst>
                <a:ahLst/>
                <a:cxnLst>
                  <a:cxn ang="T10">
                    <a:pos x="T0" y="T1"/>
                  </a:cxn>
                  <a:cxn ang="T11">
                    <a:pos x="T2" y="T3"/>
                  </a:cxn>
                  <a:cxn ang="T12">
                    <a:pos x="T4" y="T5"/>
                  </a:cxn>
                  <a:cxn ang="T13">
                    <a:pos x="T6" y="T7"/>
                  </a:cxn>
                  <a:cxn ang="T14">
                    <a:pos x="T8" y="T9"/>
                  </a:cxn>
                </a:cxnLst>
                <a:rect l="T15" t="T16" r="T17" b="T18"/>
                <a:pathLst>
                  <a:path w="2" h="4">
                    <a:moveTo>
                      <a:pt x="0" y="1"/>
                    </a:moveTo>
                    <a:lnTo>
                      <a:pt x="1" y="0"/>
                    </a:lnTo>
                    <a:lnTo>
                      <a:pt x="2" y="2"/>
                    </a:lnTo>
                    <a:lnTo>
                      <a:pt x="0" y="4"/>
                    </a:lnTo>
                    <a:lnTo>
                      <a:pt x="0" y="1"/>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32" name="Freeform 235"/>
              <p:cNvSpPr>
                <a:spLocks/>
              </p:cNvSpPr>
              <p:nvPr/>
            </p:nvSpPr>
            <p:spPr bwMode="gray">
              <a:xfrm>
                <a:off x="1593" y="3780"/>
                <a:ext cx="6" cy="4"/>
              </a:xfrm>
              <a:custGeom>
                <a:avLst/>
                <a:gdLst>
                  <a:gd name="T0" fmla="*/ 2147483647 w 5"/>
                  <a:gd name="T1" fmla="*/ 2147483647 h 4"/>
                  <a:gd name="T2" fmla="*/ 0 w 5"/>
                  <a:gd name="T3" fmla="*/ 2147483647 h 4"/>
                  <a:gd name="T4" fmla="*/ 0 w 5"/>
                  <a:gd name="T5" fmla="*/ 2147483647 h 4"/>
                  <a:gd name="T6" fmla="*/ 2147483647 w 5"/>
                  <a:gd name="T7" fmla="*/ 0 h 4"/>
                  <a:gd name="T8" fmla="*/ 2147483647 w 5"/>
                  <a:gd name="T9" fmla="*/ 2147483647 h 4"/>
                  <a:gd name="T10" fmla="*/ 2147483647 w 5"/>
                  <a:gd name="T11" fmla="*/ 2147483647 h 4"/>
                  <a:gd name="T12" fmla="*/ 0 60000 65536"/>
                  <a:gd name="T13" fmla="*/ 0 60000 65536"/>
                  <a:gd name="T14" fmla="*/ 0 60000 65536"/>
                  <a:gd name="T15" fmla="*/ 0 60000 65536"/>
                  <a:gd name="T16" fmla="*/ 0 60000 65536"/>
                  <a:gd name="T17" fmla="*/ 0 60000 65536"/>
                  <a:gd name="T18" fmla="*/ 0 w 5"/>
                  <a:gd name="T19" fmla="*/ 0 h 4"/>
                  <a:gd name="T20" fmla="*/ 5 w 5"/>
                  <a:gd name="T21" fmla="*/ 4 h 4"/>
                </a:gdLst>
                <a:ahLst/>
                <a:cxnLst>
                  <a:cxn ang="T12">
                    <a:pos x="T0" y="T1"/>
                  </a:cxn>
                  <a:cxn ang="T13">
                    <a:pos x="T2" y="T3"/>
                  </a:cxn>
                  <a:cxn ang="T14">
                    <a:pos x="T4" y="T5"/>
                  </a:cxn>
                  <a:cxn ang="T15">
                    <a:pos x="T6" y="T7"/>
                  </a:cxn>
                  <a:cxn ang="T16">
                    <a:pos x="T8" y="T9"/>
                  </a:cxn>
                  <a:cxn ang="T17">
                    <a:pos x="T10" y="T11"/>
                  </a:cxn>
                </a:cxnLst>
                <a:rect l="T18" t="T19" r="T20" b="T21"/>
                <a:pathLst>
                  <a:path w="5" h="4">
                    <a:moveTo>
                      <a:pt x="2" y="4"/>
                    </a:moveTo>
                    <a:lnTo>
                      <a:pt x="0" y="3"/>
                    </a:lnTo>
                    <a:lnTo>
                      <a:pt x="0" y="1"/>
                    </a:lnTo>
                    <a:lnTo>
                      <a:pt x="4" y="0"/>
                    </a:lnTo>
                    <a:lnTo>
                      <a:pt x="5" y="2"/>
                    </a:lnTo>
                    <a:lnTo>
                      <a:pt x="2" y="4"/>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33" name="Freeform 236"/>
              <p:cNvSpPr>
                <a:spLocks/>
              </p:cNvSpPr>
              <p:nvPr/>
            </p:nvSpPr>
            <p:spPr bwMode="gray">
              <a:xfrm>
                <a:off x="1598" y="3744"/>
                <a:ext cx="3" cy="6"/>
              </a:xfrm>
              <a:custGeom>
                <a:avLst/>
                <a:gdLst>
                  <a:gd name="T0" fmla="*/ 0 w 2"/>
                  <a:gd name="T1" fmla="*/ 2147483647 h 5"/>
                  <a:gd name="T2" fmla="*/ 0 w 2"/>
                  <a:gd name="T3" fmla="*/ 0 h 5"/>
                  <a:gd name="T4" fmla="*/ 2147483647 w 2"/>
                  <a:gd name="T5" fmla="*/ 2147483647 h 5"/>
                  <a:gd name="T6" fmla="*/ 2147483647 w 2"/>
                  <a:gd name="T7" fmla="*/ 2147483647 h 5"/>
                  <a:gd name="T8" fmla="*/ 0 w 2"/>
                  <a:gd name="T9" fmla="*/ 2147483647 h 5"/>
                  <a:gd name="T10" fmla="*/ 0 60000 65536"/>
                  <a:gd name="T11" fmla="*/ 0 60000 65536"/>
                  <a:gd name="T12" fmla="*/ 0 60000 65536"/>
                  <a:gd name="T13" fmla="*/ 0 60000 65536"/>
                  <a:gd name="T14" fmla="*/ 0 60000 65536"/>
                  <a:gd name="T15" fmla="*/ 0 w 2"/>
                  <a:gd name="T16" fmla="*/ 0 h 5"/>
                  <a:gd name="T17" fmla="*/ 2 w 2"/>
                  <a:gd name="T18" fmla="*/ 5 h 5"/>
                </a:gdLst>
                <a:ahLst/>
                <a:cxnLst>
                  <a:cxn ang="T10">
                    <a:pos x="T0" y="T1"/>
                  </a:cxn>
                  <a:cxn ang="T11">
                    <a:pos x="T2" y="T3"/>
                  </a:cxn>
                  <a:cxn ang="T12">
                    <a:pos x="T4" y="T5"/>
                  </a:cxn>
                  <a:cxn ang="T13">
                    <a:pos x="T6" y="T7"/>
                  </a:cxn>
                  <a:cxn ang="T14">
                    <a:pos x="T8" y="T9"/>
                  </a:cxn>
                </a:cxnLst>
                <a:rect l="T15" t="T16" r="T17" b="T18"/>
                <a:pathLst>
                  <a:path w="2" h="5">
                    <a:moveTo>
                      <a:pt x="0" y="5"/>
                    </a:moveTo>
                    <a:lnTo>
                      <a:pt x="0" y="0"/>
                    </a:lnTo>
                    <a:lnTo>
                      <a:pt x="2" y="3"/>
                    </a:lnTo>
                    <a:lnTo>
                      <a:pt x="2" y="5"/>
                    </a:lnTo>
                    <a:lnTo>
                      <a:pt x="0" y="5"/>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34" name="Freeform 237"/>
              <p:cNvSpPr>
                <a:spLocks/>
              </p:cNvSpPr>
              <p:nvPr/>
            </p:nvSpPr>
            <p:spPr bwMode="gray">
              <a:xfrm>
                <a:off x="1590" y="3768"/>
                <a:ext cx="3" cy="7"/>
              </a:xfrm>
              <a:custGeom>
                <a:avLst/>
                <a:gdLst>
                  <a:gd name="T0" fmla="*/ 2147483647 w 3"/>
                  <a:gd name="T1" fmla="*/ 0 h 5"/>
                  <a:gd name="T2" fmla="*/ 2147483647 w 3"/>
                  <a:gd name="T3" fmla="*/ 2147483647 h 5"/>
                  <a:gd name="T4" fmla="*/ 2147483647 w 3"/>
                  <a:gd name="T5" fmla="*/ 2147483647 h 5"/>
                  <a:gd name="T6" fmla="*/ 0 w 3"/>
                  <a:gd name="T7" fmla="*/ 2147483647 h 5"/>
                  <a:gd name="T8" fmla="*/ 2147483647 w 3"/>
                  <a:gd name="T9" fmla="*/ 0 h 5"/>
                  <a:gd name="T10" fmla="*/ 0 60000 65536"/>
                  <a:gd name="T11" fmla="*/ 0 60000 65536"/>
                  <a:gd name="T12" fmla="*/ 0 60000 65536"/>
                  <a:gd name="T13" fmla="*/ 0 60000 65536"/>
                  <a:gd name="T14" fmla="*/ 0 60000 65536"/>
                  <a:gd name="T15" fmla="*/ 0 w 3"/>
                  <a:gd name="T16" fmla="*/ 0 h 5"/>
                  <a:gd name="T17" fmla="*/ 3 w 3"/>
                  <a:gd name="T18" fmla="*/ 5 h 5"/>
                </a:gdLst>
                <a:ahLst/>
                <a:cxnLst>
                  <a:cxn ang="T10">
                    <a:pos x="T0" y="T1"/>
                  </a:cxn>
                  <a:cxn ang="T11">
                    <a:pos x="T2" y="T3"/>
                  </a:cxn>
                  <a:cxn ang="T12">
                    <a:pos x="T4" y="T5"/>
                  </a:cxn>
                  <a:cxn ang="T13">
                    <a:pos x="T6" y="T7"/>
                  </a:cxn>
                  <a:cxn ang="T14">
                    <a:pos x="T8" y="T9"/>
                  </a:cxn>
                </a:cxnLst>
                <a:rect l="T15" t="T16" r="T17" b="T18"/>
                <a:pathLst>
                  <a:path w="3" h="5">
                    <a:moveTo>
                      <a:pt x="1" y="0"/>
                    </a:moveTo>
                    <a:lnTo>
                      <a:pt x="3" y="4"/>
                    </a:lnTo>
                    <a:lnTo>
                      <a:pt x="1" y="5"/>
                    </a:lnTo>
                    <a:lnTo>
                      <a:pt x="0" y="4"/>
                    </a:lnTo>
                    <a:lnTo>
                      <a:pt x="1" y="0"/>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35" name="Freeform 238"/>
              <p:cNvSpPr>
                <a:spLocks/>
              </p:cNvSpPr>
              <p:nvPr/>
            </p:nvSpPr>
            <p:spPr bwMode="gray">
              <a:xfrm>
                <a:off x="1592" y="3748"/>
                <a:ext cx="2" cy="4"/>
              </a:xfrm>
              <a:custGeom>
                <a:avLst/>
                <a:gdLst>
                  <a:gd name="T0" fmla="*/ 0 w 2"/>
                  <a:gd name="T1" fmla="*/ 2147483647 h 4"/>
                  <a:gd name="T2" fmla="*/ 2147483647 w 2"/>
                  <a:gd name="T3" fmla="*/ 0 h 4"/>
                  <a:gd name="T4" fmla="*/ 2147483647 w 2"/>
                  <a:gd name="T5" fmla="*/ 2147483647 h 4"/>
                  <a:gd name="T6" fmla="*/ 2147483647 w 2"/>
                  <a:gd name="T7" fmla="*/ 2147483647 h 4"/>
                  <a:gd name="T8" fmla="*/ 0 w 2"/>
                  <a:gd name="T9" fmla="*/ 2147483647 h 4"/>
                  <a:gd name="T10" fmla="*/ 0 60000 65536"/>
                  <a:gd name="T11" fmla="*/ 0 60000 65536"/>
                  <a:gd name="T12" fmla="*/ 0 60000 65536"/>
                  <a:gd name="T13" fmla="*/ 0 60000 65536"/>
                  <a:gd name="T14" fmla="*/ 0 60000 65536"/>
                  <a:gd name="T15" fmla="*/ 0 w 2"/>
                  <a:gd name="T16" fmla="*/ 0 h 4"/>
                  <a:gd name="T17" fmla="*/ 2 w 2"/>
                  <a:gd name="T18" fmla="*/ 4 h 4"/>
                </a:gdLst>
                <a:ahLst/>
                <a:cxnLst>
                  <a:cxn ang="T10">
                    <a:pos x="T0" y="T1"/>
                  </a:cxn>
                  <a:cxn ang="T11">
                    <a:pos x="T2" y="T3"/>
                  </a:cxn>
                  <a:cxn ang="T12">
                    <a:pos x="T4" y="T5"/>
                  </a:cxn>
                  <a:cxn ang="T13">
                    <a:pos x="T6" y="T7"/>
                  </a:cxn>
                  <a:cxn ang="T14">
                    <a:pos x="T8" y="T9"/>
                  </a:cxn>
                </a:cxnLst>
                <a:rect l="T15" t="T16" r="T17" b="T18"/>
                <a:pathLst>
                  <a:path w="2" h="4">
                    <a:moveTo>
                      <a:pt x="0" y="1"/>
                    </a:moveTo>
                    <a:lnTo>
                      <a:pt x="1" y="0"/>
                    </a:lnTo>
                    <a:lnTo>
                      <a:pt x="2" y="1"/>
                    </a:lnTo>
                    <a:lnTo>
                      <a:pt x="1" y="4"/>
                    </a:lnTo>
                    <a:lnTo>
                      <a:pt x="0" y="1"/>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36" name="Freeform 239"/>
              <p:cNvSpPr>
                <a:spLocks/>
              </p:cNvSpPr>
              <p:nvPr/>
            </p:nvSpPr>
            <p:spPr bwMode="gray">
              <a:xfrm>
                <a:off x="1601" y="3703"/>
                <a:ext cx="6" cy="7"/>
              </a:xfrm>
              <a:custGeom>
                <a:avLst/>
                <a:gdLst>
                  <a:gd name="T0" fmla="*/ 0 w 5"/>
                  <a:gd name="T1" fmla="*/ 2147483647 h 5"/>
                  <a:gd name="T2" fmla="*/ 2147483647 w 5"/>
                  <a:gd name="T3" fmla="*/ 2147483647 h 5"/>
                  <a:gd name="T4" fmla="*/ 2147483647 w 5"/>
                  <a:gd name="T5" fmla="*/ 0 h 5"/>
                  <a:gd name="T6" fmla="*/ 2147483647 w 5"/>
                  <a:gd name="T7" fmla="*/ 2147483647 h 5"/>
                  <a:gd name="T8" fmla="*/ 2147483647 w 5"/>
                  <a:gd name="T9" fmla="*/ 2147483647 h 5"/>
                  <a:gd name="T10" fmla="*/ 0 w 5"/>
                  <a:gd name="T11" fmla="*/ 2147483647 h 5"/>
                  <a:gd name="T12" fmla="*/ 0 60000 65536"/>
                  <a:gd name="T13" fmla="*/ 0 60000 65536"/>
                  <a:gd name="T14" fmla="*/ 0 60000 65536"/>
                  <a:gd name="T15" fmla="*/ 0 60000 65536"/>
                  <a:gd name="T16" fmla="*/ 0 60000 65536"/>
                  <a:gd name="T17" fmla="*/ 0 60000 65536"/>
                  <a:gd name="T18" fmla="*/ 0 w 5"/>
                  <a:gd name="T19" fmla="*/ 0 h 5"/>
                  <a:gd name="T20" fmla="*/ 5 w 5"/>
                  <a:gd name="T21" fmla="*/ 5 h 5"/>
                </a:gdLst>
                <a:ahLst/>
                <a:cxnLst>
                  <a:cxn ang="T12">
                    <a:pos x="T0" y="T1"/>
                  </a:cxn>
                  <a:cxn ang="T13">
                    <a:pos x="T2" y="T3"/>
                  </a:cxn>
                  <a:cxn ang="T14">
                    <a:pos x="T4" y="T5"/>
                  </a:cxn>
                  <a:cxn ang="T15">
                    <a:pos x="T6" y="T7"/>
                  </a:cxn>
                  <a:cxn ang="T16">
                    <a:pos x="T8" y="T9"/>
                  </a:cxn>
                  <a:cxn ang="T17">
                    <a:pos x="T10" y="T11"/>
                  </a:cxn>
                </a:cxnLst>
                <a:rect l="T18" t="T19" r="T20" b="T21"/>
                <a:pathLst>
                  <a:path w="5" h="5">
                    <a:moveTo>
                      <a:pt x="0" y="5"/>
                    </a:moveTo>
                    <a:lnTo>
                      <a:pt x="1" y="2"/>
                    </a:lnTo>
                    <a:lnTo>
                      <a:pt x="3" y="0"/>
                    </a:lnTo>
                    <a:lnTo>
                      <a:pt x="5" y="4"/>
                    </a:lnTo>
                    <a:lnTo>
                      <a:pt x="3" y="5"/>
                    </a:lnTo>
                    <a:lnTo>
                      <a:pt x="0" y="5"/>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37" name="Freeform 240"/>
              <p:cNvSpPr>
                <a:spLocks/>
              </p:cNvSpPr>
              <p:nvPr/>
            </p:nvSpPr>
            <p:spPr bwMode="gray">
              <a:xfrm>
                <a:off x="1606" y="3698"/>
                <a:ext cx="4" cy="6"/>
              </a:xfrm>
              <a:custGeom>
                <a:avLst/>
                <a:gdLst>
                  <a:gd name="T0" fmla="*/ 0 w 4"/>
                  <a:gd name="T1" fmla="*/ 2147483647 h 6"/>
                  <a:gd name="T2" fmla="*/ 2147483647 w 4"/>
                  <a:gd name="T3" fmla="*/ 0 h 6"/>
                  <a:gd name="T4" fmla="*/ 2147483647 w 4"/>
                  <a:gd name="T5" fmla="*/ 2147483647 h 6"/>
                  <a:gd name="T6" fmla="*/ 2147483647 w 4"/>
                  <a:gd name="T7" fmla="*/ 2147483647 h 6"/>
                  <a:gd name="T8" fmla="*/ 2147483647 w 4"/>
                  <a:gd name="T9" fmla="*/ 2147483647 h 6"/>
                  <a:gd name="T10" fmla="*/ 0 w 4"/>
                  <a:gd name="T11" fmla="*/ 2147483647 h 6"/>
                  <a:gd name="T12" fmla="*/ 0 60000 65536"/>
                  <a:gd name="T13" fmla="*/ 0 60000 65536"/>
                  <a:gd name="T14" fmla="*/ 0 60000 65536"/>
                  <a:gd name="T15" fmla="*/ 0 60000 65536"/>
                  <a:gd name="T16" fmla="*/ 0 60000 65536"/>
                  <a:gd name="T17" fmla="*/ 0 60000 65536"/>
                  <a:gd name="T18" fmla="*/ 0 w 4"/>
                  <a:gd name="T19" fmla="*/ 0 h 6"/>
                  <a:gd name="T20" fmla="*/ 4 w 4"/>
                  <a:gd name="T21" fmla="*/ 6 h 6"/>
                </a:gdLst>
                <a:ahLst/>
                <a:cxnLst>
                  <a:cxn ang="T12">
                    <a:pos x="T0" y="T1"/>
                  </a:cxn>
                  <a:cxn ang="T13">
                    <a:pos x="T2" y="T3"/>
                  </a:cxn>
                  <a:cxn ang="T14">
                    <a:pos x="T4" y="T5"/>
                  </a:cxn>
                  <a:cxn ang="T15">
                    <a:pos x="T6" y="T7"/>
                  </a:cxn>
                  <a:cxn ang="T16">
                    <a:pos x="T8" y="T9"/>
                  </a:cxn>
                  <a:cxn ang="T17">
                    <a:pos x="T10" y="T11"/>
                  </a:cxn>
                </a:cxnLst>
                <a:rect l="T18" t="T19" r="T20" b="T21"/>
                <a:pathLst>
                  <a:path w="4" h="6">
                    <a:moveTo>
                      <a:pt x="0" y="4"/>
                    </a:moveTo>
                    <a:lnTo>
                      <a:pt x="1" y="0"/>
                    </a:lnTo>
                    <a:lnTo>
                      <a:pt x="4" y="1"/>
                    </a:lnTo>
                    <a:lnTo>
                      <a:pt x="4" y="5"/>
                    </a:lnTo>
                    <a:lnTo>
                      <a:pt x="3" y="6"/>
                    </a:lnTo>
                    <a:lnTo>
                      <a:pt x="0" y="4"/>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38" name="Freeform 241"/>
              <p:cNvSpPr>
                <a:spLocks/>
              </p:cNvSpPr>
              <p:nvPr/>
            </p:nvSpPr>
            <p:spPr bwMode="gray">
              <a:xfrm>
                <a:off x="1614" y="3692"/>
                <a:ext cx="4" cy="7"/>
              </a:xfrm>
              <a:custGeom>
                <a:avLst/>
                <a:gdLst>
                  <a:gd name="T0" fmla="*/ 2147483647 w 3"/>
                  <a:gd name="T1" fmla="*/ 2147483647 h 5"/>
                  <a:gd name="T2" fmla="*/ 0 w 3"/>
                  <a:gd name="T3" fmla="*/ 2147483647 h 5"/>
                  <a:gd name="T4" fmla="*/ 2147483647 w 3"/>
                  <a:gd name="T5" fmla="*/ 0 h 5"/>
                  <a:gd name="T6" fmla="*/ 2147483647 w 3"/>
                  <a:gd name="T7" fmla="*/ 2147483647 h 5"/>
                  <a:gd name="T8" fmla="*/ 2147483647 w 3"/>
                  <a:gd name="T9" fmla="*/ 2147483647 h 5"/>
                  <a:gd name="T10" fmla="*/ 2147483647 w 3"/>
                  <a:gd name="T11" fmla="*/ 2147483647 h 5"/>
                  <a:gd name="T12" fmla="*/ 0 60000 65536"/>
                  <a:gd name="T13" fmla="*/ 0 60000 65536"/>
                  <a:gd name="T14" fmla="*/ 0 60000 65536"/>
                  <a:gd name="T15" fmla="*/ 0 60000 65536"/>
                  <a:gd name="T16" fmla="*/ 0 60000 65536"/>
                  <a:gd name="T17" fmla="*/ 0 60000 65536"/>
                  <a:gd name="T18" fmla="*/ 0 w 3"/>
                  <a:gd name="T19" fmla="*/ 0 h 5"/>
                  <a:gd name="T20" fmla="*/ 3 w 3"/>
                  <a:gd name="T21" fmla="*/ 5 h 5"/>
                </a:gdLst>
                <a:ahLst/>
                <a:cxnLst>
                  <a:cxn ang="T12">
                    <a:pos x="T0" y="T1"/>
                  </a:cxn>
                  <a:cxn ang="T13">
                    <a:pos x="T2" y="T3"/>
                  </a:cxn>
                  <a:cxn ang="T14">
                    <a:pos x="T4" y="T5"/>
                  </a:cxn>
                  <a:cxn ang="T15">
                    <a:pos x="T6" y="T7"/>
                  </a:cxn>
                  <a:cxn ang="T16">
                    <a:pos x="T8" y="T9"/>
                  </a:cxn>
                  <a:cxn ang="T17">
                    <a:pos x="T10" y="T11"/>
                  </a:cxn>
                </a:cxnLst>
                <a:rect l="T18" t="T19" r="T20" b="T21"/>
                <a:pathLst>
                  <a:path w="3" h="5">
                    <a:moveTo>
                      <a:pt x="1" y="5"/>
                    </a:moveTo>
                    <a:lnTo>
                      <a:pt x="0" y="2"/>
                    </a:lnTo>
                    <a:lnTo>
                      <a:pt x="1" y="0"/>
                    </a:lnTo>
                    <a:lnTo>
                      <a:pt x="3" y="2"/>
                    </a:lnTo>
                    <a:lnTo>
                      <a:pt x="2" y="3"/>
                    </a:lnTo>
                    <a:lnTo>
                      <a:pt x="1" y="5"/>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39" name="Freeform 242"/>
              <p:cNvSpPr>
                <a:spLocks/>
              </p:cNvSpPr>
              <p:nvPr/>
            </p:nvSpPr>
            <p:spPr bwMode="gray">
              <a:xfrm>
                <a:off x="1606" y="3647"/>
                <a:ext cx="9" cy="24"/>
              </a:xfrm>
              <a:custGeom>
                <a:avLst/>
                <a:gdLst>
                  <a:gd name="T0" fmla="*/ 2147483647 w 8"/>
                  <a:gd name="T1" fmla="*/ 2147483647 h 20"/>
                  <a:gd name="T2" fmla="*/ 2147483647 w 8"/>
                  <a:gd name="T3" fmla="*/ 2147483647 h 20"/>
                  <a:gd name="T4" fmla="*/ 2147483647 w 8"/>
                  <a:gd name="T5" fmla="*/ 0 h 20"/>
                  <a:gd name="T6" fmla="*/ 2147483647 w 8"/>
                  <a:gd name="T7" fmla="*/ 2147483647 h 20"/>
                  <a:gd name="T8" fmla="*/ 2147483647 w 8"/>
                  <a:gd name="T9" fmla="*/ 2147483647 h 20"/>
                  <a:gd name="T10" fmla="*/ 2147483647 w 8"/>
                  <a:gd name="T11" fmla="*/ 2147483647 h 20"/>
                  <a:gd name="T12" fmla="*/ 2147483647 w 8"/>
                  <a:gd name="T13" fmla="*/ 2147483647 h 20"/>
                  <a:gd name="T14" fmla="*/ 0 w 8"/>
                  <a:gd name="T15" fmla="*/ 2147483647 h 20"/>
                  <a:gd name="T16" fmla="*/ 2147483647 w 8"/>
                  <a:gd name="T17" fmla="*/ 2147483647 h 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
                  <a:gd name="T28" fmla="*/ 0 h 20"/>
                  <a:gd name="T29" fmla="*/ 8 w 8"/>
                  <a:gd name="T30" fmla="*/ 20 h 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 h="20">
                    <a:moveTo>
                      <a:pt x="1" y="4"/>
                    </a:moveTo>
                    <a:lnTo>
                      <a:pt x="1" y="1"/>
                    </a:lnTo>
                    <a:lnTo>
                      <a:pt x="3" y="0"/>
                    </a:lnTo>
                    <a:lnTo>
                      <a:pt x="8" y="3"/>
                    </a:lnTo>
                    <a:lnTo>
                      <a:pt x="8" y="10"/>
                    </a:lnTo>
                    <a:lnTo>
                      <a:pt x="4" y="17"/>
                    </a:lnTo>
                    <a:lnTo>
                      <a:pt x="4" y="20"/>
                    </a:lnTo>
                    <a:lnTo>
                      <a:pt x="0" y="19"/>
                    </a:lnTo>
                    <a:lnTo>
                      <a:pt x="1" y="4"/>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40" name="Freeform 243"/>
              <p:cNvSpPr>
                <a:spLocks/>
              </p:cNvSpPr>
              <p:nvPr/>
            </p:nvSpPr>
            <p:spPr bwMode="gray">
              <a:xfrm>
                <a:off x="1740" y="3320"/>
                <a:ext cx="94" cy="108"/>
              </a:xfrm>
              <a:custGeom>
                <a:avLst/>
                <a:gdLst>
                  <a:gd name="T0" fmla="*/ 0 w 77"/>
                  <a:gd name="T1" fmla="*/ 2147483647 h 88"/>
                  <a:gd name="T2" fmla="*/ 2147483647 w 77"/>
                  <a:gd name="T3" fmla="*/ 2147483647 h 88"/>
                  <a:gd name="T4" fmla="*/ 2147483647 w 77"/>
                  <a:gd name="T5" fmla="*/ 2147483647 h 88"/>
                  <a:gd name="T6" fmla="*/ 2147483647 w 77"/>
                  <a:gd name="T7" fmla="*/ 2147483647 h 88"/>
                  <a:gd name="T8" fmla="*/ 2147483647 w 77"/>
                  <a:gd name="T9" fmla="*/ 2147483647 h 88"/>
                  <a:gd name="T10" fmla="*/ 2147483647 w 77"/>
                  <a:gd name="T11" fmla="*/ 0 h 88"/>
                  <a:gd name="T12" fmla="*/ 2147483647 w 77"/>
                  <a:gd name="T13" fmla="*/ 2147483647 h 88"/>
                  <a:gd name="T14" fmla="*/ 2147483647 w 77"/>
                  <a:gd name="T15" fmla="*/ 2147483647 h 88"/>
                  <a:gd name="T16" fmla="*/ 2147483647 w 77"/>
                  <a:gd name="T17" fmla="*/ 2147483647 h 88"/>
                  <a:gd name="T18" fmla="*/ 2147483647 w 77"/>
                  <a:gd name="T19" fmla="*/ 2147483647 h 88"/>
                  <a:gd name="T20" fmla="*/ 2147483647 w 77"/>
                  <a:gd name="T21" fmla="*/ 2147483647 h 88"/>
                  <a:gd name="T22" fmla="*/ 2147483647 w 77"/>
                  <a:gd name="T23" fmla="*/ 2147483647 h 88"/>
                  <a:gd name="T24" fmla="*/ 2147483647 w 77"/>
                  <a:gd name="T25" fmla="*/ 2147483647 h 88"/>
                  <a:gd name="T26" fmla="*/ 2147483647 w 77"/>
                  <a:gd name="T27" fmla="*/ 2147483647 h 88"/>
                  <a:gd name="T28" fmla="*/ 2147483647 w 77"/>
                  <a:gd name="T29" fmla="*/ 2147483647 h 88"/>
                  <a:gd name="T30" fmla="*/ 2147483647 w 77"/>
                  <a:gd name="T31" fmla="*/ 2147483647 h 88"/>
                  <a:gd name="T32" fmla="*/ 2147483647 w 77"/>
                  <a:gd name="T33" fmla="*/ 2147483647 h 88"/>
                  <a:gd name="T34" fmla="*/ 2147483647 w 77"/>
                  <a:gd name="T35" fmla="*/ 2147483647 h 88"/>
                  <a:gd name="T36" fmla="*/ 2147483647 w 77"/>
                  <a:gd name="T37" fmla="*/ 2147483647 h 88"/>
                  <a:gd name="T38" fmla="*/ 2147483647 w 77"/>
                  <a:gd name="T39" fmla="*/ 2147483647 h 88"/>
                  <a:gd name="T40" fmla="*/ 2147483647 w 77"/>
                  <a:gd name="T41" fmla="*/ 2147483647 h 88"/>
                  <a:gd name="T42" fmla="*/ 2147483647 w 77"/>
                  <a:gd name="T43" fmla="*/ 2147483647 h 88"/>
                  <a:gd name="T44" fmla="*/ 2147483647 w 77"/>
                  <a:gd name="T45" fmla="*/ 2147483647 h 88"/>
                  <a:gd name="T46" fmla="*/ 2147483647 w 77"/>
                  <a:gd name="T47" fmla="*/ 2147483647 h 88"/>
                  <a:gd name="T48" fmla="*/ 2147483647 w 77"/>
                  <a:gd name="T49" fmla="*/ 2147483647 h 88"/>
                  <a:gd name="T50" fmla="*/ 2147483647 w 77"/>
                  <a:gd name="T51" fmla="*/ 2147483647 h 88"/>
                  <a:gd name="T52" fmla="*/ 2147483647 w 77"/>
                  <a:gd name="T53" fmla="*/ 2147483647 h 88"/>
                  <a:gd name="T54" fmla="*/ 2147483647 w 77"/>
                  <a:gd name="T55" fmla="*/ 2147483647 h 88"/>
                  <a:gd name="T56" fmla="*/ 2147483647 w 77"/>
                  <a:gd name="T57" fmla="*/ 2147483647 h 88"/>
                  <a:gd name="T58" fmla="*/ 0 w 77"/>
                  <a:gd name="T59" fmla="*/ 2147483647 h 8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77"/>
                  <a:gd name="T91" fmla="*/ 0 h 88"/>
                  <a:gd name="T92" fmla="*/ 77 w 77"/>
                  <a:gd name="T93" fmla="*/ 88 h 8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77" h="88">
                    <a:moveTo>
                      <a:pt x="0" y="33"/>
                    </a:moveTo>
                    <a:lnTo>
                      <a:pt x="2" y="24"/>
                    </a:lnTo>
                    <a:lnTo>
                      <a:pt x="4" y="11"/>
                    </a:lnTo>
                    <a:lnTo>
                      <a:pt x="6" y="5"/>
                    </a:lnTo>
                    <a:lnTo>
                      <a:pt x="17" y="1"/>
                    </a:lnTo>
                    <a:lnTo>
                      <a:pt x="38" y="0"/>
                    </a:lnTo>
                    <a:lnTo>
                      <a:pt x="45" y="6"/>
                    </a:lnTo>
                    <a:lnTo>
                      <a:pt x="46" y="31"/>
                    </a:lnTo>
                    <a:lnTo>
                      <a:pt x="53" y="34"/>
                    </a:lnTo>
                    <a:lnTo>
                      <a:pt x="65" y="40"/>
                    </a:lnTo>
                    <a:lnTo>
                      <a:pt x="66" y="50"/>
                    </a:lnTo>
                    <a:lnTo>
                      <a:pt x="71" y="48"/>
                    </a:lnTo>
                    <a:lnTo>
                      <a:pt x="77" y="50"/>
                    </a:lnTo>
                    <a:lnTo>
                      <a:pt x="77" y="59"/>
                    </a:lnTo>
                    <a:lnTo>
                      <a:pt x="75" y="63"/>
                    </a:lnTo>
                    <a:lnTo>
                      <a:pt x="74" y="70"/>
                    </a:lnTo>
                    <a:lnTo>
                      <a:pt x="72" y="80"/>
                    </a:lnTo>
                    <a:lnTo>
                      <a:pt x="66" y="86"/>
                    </a:lnTo>
                    <a:lnTo>
                      <a:pt x="53" y="88"/>
                    </a:lnTo>
                    <a:lnTo>
                      <a:pt x="43" y="87"/>
                    </a:lnTo>
                    <a:lnTo>
                      <a:pt x="40" y="86"/>
                    </a:lnTo>
                    <a:lnTo>
                      <a:pt x="49" y="69"/>
                    </a:lnTo>
                    <a:lnTo>
                      <a:pt x="50" y="65"/>
                    </a:lnTo>
                    <a:lnTo>
                      <a:pt x="43" y="59"/>
                    </a:lnTo>
                    <a:lnTo>
                      <a:pt x="30" y="55"/>
                    </a:lnTo>
                    <a:lnTo>
                      <a:pt x="22" y="49"/>
                    </a:lnTo>
                    <a:lnTo>
                      <a:pt x="15" y="50"/>
                    </a:lnTo>
                    <a:lnTo>
                      <a:pt x="10" y="43"/>
                    </a:lnTo>
                    <a:lnTo>
                      <a:pt x="5" y="35"/>
                    </a:lnTo>
                    <a:lnTo>
                      <a:pt x="0" y="33"/>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41" name="Freeform 244"/>
              <p:cNvSpPr>
                <a:spLocks/>
              </p:cNvSpPr>
              <p:nvPr/>
            </p:nvSpPr>
            <p:spPr bwMode="gray">
              <a:xfrm>
                <a:off x="1659" y="3197"/>
                <a:ext cx="136" cy="171"/>
              </a:xfrm>
              <a:custGeom>
                <a:avLst/>
                <a:gdLst>
                  <a:gd name="T0" fmla="*/ 2147483647 w 110"/>
                  <a:gd name="T1" fmla="*/ 2147483647 h 139"/>
                  <a:gd name="T2" fmla="*/ 2147483647 w 110"/>
                  <a:gd name="T3" fmla="*/ 2147483647 h 139"/>
                  <a:gd name="T4" fmla="*/ 2147483647 w 110"/>
                  <a:gd name="T5" fmla="*/ 2147483647 h 139"/>
                  <a:gd name="T6" fmla="*/ 2147483647 w 110"/>
                  <a:gd name="T7" fmla="*/ 2147483647 h 139"/>
                  <a:gd name="T8" fmla="*/ 2147483647 w 110"/>
                  <a:gd name="T9" fmla="*/ 2147483647 h 139"/>
                  <a:gd name="T10" fmla="*/ 2147483647 w 110"/>
                  <a:gd name="T11" fmla="*/ 2147483647 h 139"/>
                  <a:gd name="T12" fmla="*/ 2147483647 w 110"/>
                  <a:gd name="T13" fmla="*/ 2147483647 h 139"/>
                  <a:gd name="T14" fmla="*/ 2147483647 w 110"/>
                  <a:gd name="T15" fmla="*/ 2147483647 h 139"/>
                  <a:gd name="T16" fmla="*/ 2147483647 w 110"/>
                  <a:gd name="T17" fmla="*/ 2147483647 h 139"/>
                  <a:gd name="T18" fmla="*/ 2147483647 w 110"/>
                  <a:gd name="T19" fmla="*/ 2147483647 h 139"/>
                  <a:gd name="T20" fmla="*/ 2147483647 w 110"/>
                  <a:gd name="T21" fmla="*/ 2147483647 h 139"/>
                  <a:gd name="T22" fmla="*/ 2147483647 w 110"/>
                  <a:gd name="T23" fmla="*/ 2147483647 h 139"/>
                  <a:gd name="T24" fmla="*/ 2147483647 w 110"/>
                  <a:gd name="T25" fmla="*/ 2147483647 h 139"/>
                  <a:gd name="T26" fmla="*/ 2147483647 w 110"/>
                  <a:gd name="T27" fmla="*/ 2147483647 h 139"/>
                  <a:gd name="T28" fmla="*/ 2147483647 w 110"/>
                  <a:gd name="T29" fmla="*/ 2147483647 h 139"/>
                  <a:gd name="T30" fmla="*/ 0 w 110"/>
                  <a:gd name="T31" fmla="*/ 2147483647 h 139"/>
                  <a:gd name="T32" fmla="*/ 2147483647 w 110"/>
                  <a:gd name="T33" fmla="*/ 2147483647 h 139"/>
                  <a:gd name="T34" fmla="*/ 2147483647 w 110"/>
                  <a:gd name="T35" fmla="*/ 2147483647 h 139"/>
                  <a:gd name="T36" fmla="*/ 2147483647 w 110"/>
                  <a:gd name="T37" fmla="*/ 2147483647 h 139"/>
                  <a:gd name="T38" fmla="*/ 2147483647 w 110"/>
                  <a:gd name="T39" fmla="*/ 2147483647 h 139"/>
                  <a:gd name="T40" fmla="*/ 2147483647 w 110"/>
                  <a:gd name="T41" fmla="*/ 2147483647 h 139"/>
                  <a:gd name="T42" fmla="*/ 2147483647 w 110"/>
                  <a:gd name="T43" fmla="*/ 2147483647 h 139"/>
                  <a:gd name="T44" fmla="*/ 2147483647 w 110"/>
                  <a:gd name="T45" fmla="*/ 2147483647 h 139"/>
                  <a:gd name="T46" fmla="*/ 2147483647 w 110"/>
                  <a:gd name="T47" fmla="*/ 2147483647 h 139"/>
                  <a:gd name="T48" fmla="*/ 2147483647 w 110"/>
                  <a:gd name="T49" fmla="*/ 2147483647 h 139"/>
                  <a:gd name="T50" fmla="*/ 2147483647 w 110"/>
                  <a:gd name="T51" fmla="*/ 0 h 139"/>
                  <a:gd name="T52" fmla="*/ 2147483647 w 110"/>
                  <a:gd name="T53" fmla="*/ 2147483647 h 139"/>
                  <a:gd name="T54" fmla="*/ 2147483647 w 110"/>
                  <a:gd name="T55" fmla="*/ 2147483647 h 139"/>
                  <a:gd name="T56" fmla="*/ 2147483647 w 110"/>
                  <a:gd name="T57" fmla="*/ 2147483647 h 139"/>
                  <a:gd name="T58" fmla="*/ 2147483647 w 110"/>
                  <a:gd name="T59" fmla="*/ 2147483647 h 139"/>
                  <a:gd name="T60" fmla="*/ 2147483647 w 110"/>
                  <a:gd name="T61" fmla="*/ 2147483647 h 139"/>
                  <a:gd name="T62" fmla="*/ 2147483647 w 110"/>
                  <a:gd name="T63" fmla="*/ 2147483647 h 139"/>
                  <a:gd name="T64" fmla="*/ 2147483647 w 110"/>
                  <a:gd name="T65" fmla="*/ 2147483647 h 139"/>
                  <a:gd name="T66" fmla="*/ 2147483647 w 110"/>
                  <a:gd name="T67" fmla="*/ 2147483647 h 139"/>
                  <a:gd name="T68" fmla="*/ 2147483647 w 110"/>
                  <a:gd name="T69" fmla="*/ 2147483647 h 139"/>
                  <a:gd name="T70" fmla="*/ 2147483647 w 110"/>
                  <a:gd name="T71" fmla="*/ 2147483647 h 139"/>
                  <a:gd name="T72" fmla="*/ 2147483647 w 110"/>
                  <a:gd name="T73" fmla="*/ 2147483647 h 139"/>
                  <a:gd name="T74" fmla="*/ 2147483647 w 110"/>
                  <a:gd name="T75" fmla="*/ 2147483647 h 139"/>
                  <a:gd name="T76" fmla="*/ 2147483647 w 110"/>
                  <a:gd name="T77" fmla="*/ 2147483647 h 139"/>
                  <a:gd name="T78" fmla="*/ 2147483647 w 110"/>
                  <a:gd name="T79" fmla="*/ 2147483647 h 139"/>
                  <a:gd name="T80" fmla="*/ 2147483647 w 110"/>
                  <a:gd name="T81" fmla="*/ 2147483647 h 139"/>
                  <a:gd name="T82" fmla="*/ 2147483647 w 110"/>
                  <a:gd name="T83" fmla="*/ 2147483647 h 139"/>
                  <a:gd name="T84" fmla="*/ 2147483647 w 110"/>
                  <a:gd name="T85" fmla="*/ 2147483647 h 139"/>
                  <a:gd name="T86" fmla="*/ 2147483647 w 110"/>
                  <a:gd name="T87" fmla="*/ 2147483647 h 139"/>
                  <a:gd name="T88" fmla="*/ 2147483647 w 110"/>
                  <a:gd name="T89" fmla="*/ 2147483647 h 13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10"/>
                  <a:gd name="T136" fmla="*/ 0 h 139"/>
                  <a:gd name="T137" fmla="*/ 110 w 110"/>
                  <a:gd name="T138" fmla="*/ 139 h 13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10" h="139">
                    <a:moveTo>
                      <a:pt x="65" y="133"/>
                    </a:moveTo>
                    <a:lnTo>
                      <a:pt x="58" y="133"/>
                    </a:lnTo>
                    <a:lnTo>
                      <a:pt x="53" y="131"/>
                    </a:lnTo>
                    <a:lnTo>
                      <a:pt x="50" y="133"/>
                    </a:lnTo>
                    <a:lnTo>
                      <a:pt x="50" y="136"/>
                    </a:lnTo>
                    <a:lnTo>
                      <a:pt x="49" y="139"/>
                    </a:lnTo>
                    <a:lnTo>
                      <a:pt x="44" y="139"/>
                    </a:lnTo>
                    <a:lnTo>
                      <a:pt x="40" y="133"/>
                    </a:lnTo>
                    <a:lnTo>
                      <a:pt x="32" y="129"/>
                    </a:lnTo>
                    <a:lnTo>
                      <a:pt x="28" y="128"/>
                    </a:lnTo>
                    <a:lnTo>
                      <a:pt x="19" y="138"/>
                    </a:lnTo>
                    <a:lnTo>
                      <a:pt x="16" y="135"/>
                    </a:lnTo>
                    <a:lnTo>
                      <a:pt x="10" y="113"/>
                    </a:lnTo>
                    <a:lnTo>
                      <a:pt x="9" y="98"/>
                    </a:lnTo>
                    <a:lnTo>
                      <a:pt x="5" y="86"/>
                    </a:lnTo>
                    <a:lnTo>
                      <a:pt x="0" y="83"/>
                    </a:lnTo>
                    <a:lnTo>
                      <a:pt x="6" y="71"/>
                    </a:lnTo>
                    <a:lnTo>
                      <a:pt x="2" y="51"/>
                    </a:lnTo>
                    <a:lnTo>
                      <a:pt x="8" y="49"/>
                    </a:lnTo>
                    <a:lnTo>
                      <a:pt x="6" y="34"/>
                    </a:lnTo>
                    <a:lnTo>
                      <a:pt x="11" y="32"/>
                    </a:lnTo>
                    <a:lnTo>
                      <a:pt x="10" y="28"/>
                    </a:lnTo>
                    <a:lnTo>
                      <a:pt x="2" y="16"/>
                    </a:lnTo>
                    <a:lnTo>
                      <a:pt x="19" y="13"/>
                    </a:lnTo>
                    <a:lnTo>
                      <a:pt x="24" y="3"/>
                    </a:lnTo>
                    <a:lnTo>
                      <a:pt x="34" y="0"/>
                    </a:lnTo>
                    <a:lnTo>
                      <a:pt x="42" y="5"/>
                    </a:lnTo>
                    <a:lnTo>
                      <a:pt x="42" y="22"/>
                    </a:lnTo>
                    <a:lnTo>
                      <a:pt x="47" y="25"/>
                    </a:lnTo>
                    <a:lnTo>
                      <a:pt x="54" y="26"/>
                    </a:lnTo>
                    <a:lnTo>
                      <a:pt x="73" y="38"/>
                    </a:lnTo>
                    <a:lnTo>
                      <a:pt x="82" y="40"/>
                    </a:lnTo>
                    <a:lnTo>
                      <a:pt x="83" y="65"/>
                    </a:lnTo>
                    <a:lnTo>
                      <a:pt x="103" y="68"/>
                    </a:lnTo>
                    <a:lnTo>
                      <a:pt x="103" y="76"/>
                    </a:lnTo>
                    <a:lnTo>
                      <a:pt x="107" y="79"/>
                    </a:lnTo>
                    <a:lnTo>
                      <a:pt x="106" y="87"/>
                    </a:lnTo>
                    <a:lnTo>
                      <a:pt x="110" y="93"/>
                    </a:lnTo>
                    <a:lnTo>
                      <a:pt x="110" y="106"/>
                    </a:lnTo>
                    <a:lnTo>
                      <a:pt x="103" y="100"/>
                    </a:lnTo>
                    <a:lnTo>
                      <a:pt x="82" y="101"/>
                    </a:lnTo>
                    <a:lnTo>
                      <a:pt x="71" y="105"/>
                    </a:lnTo>
                    <a:lnTo>
                      <a:pt x="69" y="111"/>
                    </a:lnTo>
                    <a:lnTo>
                      <a:pt x="67" y="124"/>
                    </a:lnTo>
                    <a:lnTo>
                      <a:pt x="65" y="133"/>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42" name="Freeform 245"/>
              <p:cNvSpPr>
                <a:spLocks/>
              </p:cNvSpPr>
              <p:nvPr/>
            </p:nvSpPr>
            <p:spPr bwMode="gray">
              <a:xfrm>
                <a:off x="1788" y="3468"/>
                <a:ext cx="61" cy="71"/>
              </a:xfrm>
              <a:custGeom>
                <a:avLst/>
                <a:gdLst>
                  <a:gd name="T0" fmla="*/ 2147483647 w 50"/>
                  <a:gd name="T1" fmla="*/ 2147483647 h 57"/>
                  <a:gd name="T2" fmla="*/ 2147483647 w 50"/>
                  <a:gd name="T3" fmla="*/ 2147483647 h 57"/>
                  <a:gd name="T4" fmla="*/ 2147483647 w 50"/>
                  <a:gd name="T5" fmla="*/ 2147483647 h 57"/>
                  <a:gd name="T6" fmla="*/ 2147483647 w 50"/>
                  <a:gd name="T7" fmla="*/ 2147483647 h 57"/>
                  <a:gd name="T8" fmla="*/ 2147483647 w 50"/>
                  <a:gd name="T9" fmla="*/ 2147483647 h 57"/>
                  <a:gd name="T10" fmla="*/ 2147483647 w 50"/>
                  <a:gd name="T11" fmla="*/ 2147483647 h 57"/>
                  <a:gd name="T12" fmla="*/ 2147483647 w 50"/>
                  <a:gd name="T13" fmla="*/ 2147483647 h 57"/>
                  <a:gd name="T14" fmla="*/ 2147483647 w 50"/>
                  <a:gd name="T15" fmla="*/ 2147483647 h 57"/>
                  <a:gd name="T16" fmla="*/ 2147483647 w 50"/>
                  <a:gd name="T17" fmla="*/ 2147483647 h 57"/>
                  <a:gd name="T18" fmla="*/ 2147483647 w 50"/>
                  <a:gd name="T19" fmla="*/ 2147483647 h 57"/>
                  <a:gd name="T20" fmla="*/ 2147483647 w 50"/>
                  <a:gd name="T21" fmla="*/ 2147483647 h 57"/>
                  <a:gd name="T22" fmla="*/ 0 w 50"/>
                  <a:gd name="T23" fmla="*/ 2147483647 h 57"/>
                  <a:gd name="T24" fmla="*/ 2147483647 w 50"/>
                  <a:gd name="T25" fmla="*/ 2147483647 h 57"/>
                  <a:gd name="T26" fmla="*/ 2147483647 w 50"/>
                  <a:gd name="T27" fmla="*/ 2147483647 h 57"/>
                  <a:gd name="T28" fmla="*/ 2147483647 w 50"/>
                  <a:gd name="T29" fmla="*/ 2147483647 h 57"/>
                  <a:gd name="T30" fmla="*/ 2147483647 w 50"/>
                  <a:gd name="T31" fmla="*/ 0 h 57"/>
                  <a:gd name="T32" fmla="*/ 2147483647 w 50"/>
                  <a:gd name="T33" fmla="*/ 2147483647 h 57"/>
                  <a:gd name="T34" fmla="*/ 2147483647 w 50"/>
                  <a:gd name="T35" fmla="*/ 2147483647 h 57"/>
                  <a:gd name="T36" fmla="*/ 2147483647 w 50"/>
                  <a:gd name="T37" fmla="*/ 2147483647 h 57"/>
                  <a:gd name="T38" fmla="*/ 2147483647 w 50"/>
                  <a:gd name="T39" fmla="*/ 2147483647 h 57"/>
                  <a:gd name="T40" fmla="*/ 2147483647 w 50"/>
                  <a:gd name="T41" fmla="*/ 2147483647 h 57"/>
                  <a:gd name="T42" fmla="*/ 2147483647 w 50"/>
                  <a:gd name="T43" fmla="*/ 2147483647 h 57"/>
                  <a:gd name="T44" fmla="*/ 2147483647 w 50"/>
                  <a:gd name="T45" fmla="*/ 2147483647 h 57"/>
                  <a:gd name="T46" fmla="*/ 2147483647 w 50"/>
                  <a:gd name="T47" fmla="*/ 2147483647 h 57"/>
                  <a:gd name="T48" fmla="*/ 2147483647 w 50"/>
                  <a:gd name="T49" fmla="*/ 2147483647 h 5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0"/>
                  <a:gd name="T76" fmla="*/ 0 h 57"/>
                  <a:gd name="T77" fmla="*/ 50 w 50"/>
                  <a:gd name="T78" fmla="*/ 57 h 5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0" h="57">
                    <a:moveTo>
                      <a:pt x="50" y="37"/>
                    </a:moveTo>
                    <a:lnTo>
                      <a:pt x="50" y="39"/>
                    </a:lnTo>
                    <a:lnTo>
                      <a:pt x="44" y="47"/>
                    </a:lnTo>
                    <a:lnTo>
                      <a:pt x="44" y="49"/>
                    </a:lnTo>
                    <a:lnTo>
                      <a:pt x="38" y="57"/>
                    </a:lnTo>
                    <a:lnTo>
                      <a:pt x="30" y="57"/>
                    </a:lnTo>
                    <a:lnTo>
                      <a:pt x="23" y="55"/>
                    </a:lnTo>
                    <a:lnTo>
                      <a:pt x="15" y="51"/>
                    </a:lnTo>
                    <a:lnTo>
                      <a:pt x="10" y="52"/>
                    </a:lnTo>
                    <a:lnTo>
                      <a:pt x="5" y="46"/>
                    </a:lnTo>
                    <a:lnTo>
                      <a:pt x="1" y="47"/>
                    </a:lnTo>
                    <a:lnTo>
                      <a:pt x="0" y="39"/>
                    </a:lnTo>
                    <a:lnTo>
                      <a:pt x="4" y="34"/>
                    </a:lnTo>
                    <a:lnTo>
                      <a:pt x="5" y="13"/>
                    </a:lnTo>
                    <a:lnTo>
                      <a:pt x="5" y="8"/>
                    </a:lnTo>
                    <a:lnTo>
                      <a:pt x="9" y="0"/>
                    </a:lnTo>
                    <a:lnTo>
                      <a:pt x="14" y="3"/>
                    </a:lnTo>
                    <a:lnTo>
                      <a:pt x="17" y="9"/>
                    </a:lnTo>
                    <a:lnTo>
                      <a:pt x="28" y="10"/>
                    </a:lnTo>
                    <a:lnTo>
                      <a:pt x="32" y="12"/>
                    </a:lnTo>
                    <a:lnTo>
                      <a:pt x="34" y="18"/>
                    </a:lnTo>
                    <a:lnTo>
                      <a:pt x="40" y="21"/>
                    </a:lnTo>
                    <a:lnTo>
                      <a:pt x="43" y="26"/>
                    </a:lnTo>
                    <a:lnTo>
                      <a:pt x="49" y="32"/>
                    </a:lnTo>
                    <a:lnTo>
                      <a:pt x="50" y="37"/>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43" name="Freeform 246"/>
              <p:cNvSpPr>
                <a:spLocks/>
              </p:cNvSpPr>
              <p:nvPr/>
            </p:nvSpPr>
            <p:spPr bwMode="gray">
              <a:xfrm>
                <a:off x="1530" y="3075"/>
                <a:ext cx="144" cy="235"/>
              </a:xfrm>
              <a:custGeom>
                <a:avLst/>
                <a:gdLst>
                  <a:gd name="T0" fmla="*/ 2147483647 w 116"/>
                  <a:gd name="T1" fmla="*/ 2147483647 h 191"/>
                  <a:gd name="T2" fmla="*/ 2147483647 w 116"/>
                  <a:gd name="T3" fmla="*/ 2147483647 h 191"/>
                  <a:gd name="T4" fmla="*/ 2147483647 w 116"/>
                  <a:gd name="T5" fmla="*/ 2147483647 h 191"/>
                  <a:gd name="T6" fmla="*/ 2147483647 w 116"/>
                  <a:gd name="T7" fmla="*/ 2147483647 h 191"/>
                  <a:gd name="T8" fmla="*/ 2147483647 w 116"/>
                  <a:gd name="T9" fmla="*/ 2147483647 h 191"/>
                  <a:gd name="T10" fmla="*/ 2147483647 w 116"/>
                  <a:gd name="T11" fmla="*/ 0 h 191"/>
                  <a:gd name="T12" fmla="*/ 2147483647 w 116"/>
                  <a:gd name="T13" fmla="*/ 2147483647 h 191"/>
                  <a:gd name="T14" fmla="*/ 2147483647 w 116"/>
                  <a:gd name="T15" fmla="*/ 2147483647 h 191"/>
                  <a:gd name="T16" fmla="*/ 2147483647 w 116"/>
                  <a:gd name="T17" fmla="*/ 2147483647 h 191"/>
                  <a:gd name="T18" fmla="*/ 2147483647 w 116"/>
                  <a:gd name="T19" fmla="*/ 2147483647 h 191"/>
                  <a:gd name="T20" fmla="*/ 2147483647 w 116"/>
                  <a:gd name="T21" fmla="*/ 2147483647 h 191"/>
                  <a:gd name="T22" fmla="*/ 2147483647 w 116"/>
                  <a:gd name="T23" fmla="*/ 2147483647 h 191"/>
                  <a:gd name="T24" fmla="*/ 2147483647 w 116"/>
                  <a:gd name="T25" fmla="*/ 2147483647 h 191"/>
                  <a:gd name="T26" fmla="*/ 2147483647 w 116"/>
                  <a:gd name="T27" fmla="*/ 2147483647 h 191"/>
                  <a:gd name="T28" fmla="*/ 2147483647 w 116"/>
                  <a:gd name="T29" fmla="*/ 2147483647 h 191"/>
                  <a:gd name="T30" fmla="*/ 2147483647 w 116"/>
                  <a:gd name="T31" fmla="*/ 2147483647 h 191"/>
                  <a:gd name="T32" fmla="*/ 2147483647 w 116"/>
                  <a:gd name="T33" fmla="*/ 2147483647 h 191"/>
                  <a:gd name="T34" fmla="*/ 2147483647 w 116"/>
                  <a:gd name="T35" fmla="*/ 2147483647 h 191"/>
                  <a:gd name="T36" fmla="*/ 2147483647 w 116"/>
                  <a:gd name="T37" fmla="*/ 2147483647 h 191"/>
                  <a:gd name="T38" fmla="*/ 2147483647 w 116"/>
                  <a:gd name="T39" fmla="*/ 2147483647 h 191"/>
                  <a:gd name="T40" fmla="*/ 2147483647 w 116"/>
                  <a:gd name="T41" fmla="*/ 2147483647 h 191"/>
                  <a:gd name="T42" fmla="*/ 2147483647 w 116"/>
                  <a:gd name="T43" fmla="*/ 2147483647 h 191"/>
                  <a:gd name="T44" fmla="*/ 2147483647 w 116"/>
                  <a:gd name="T45" fmla="*/ 2147483647 h 191"/>
                  <a:gd name="T46" fmla="*/ 2147483647 w 116"/>
                  <a:gd name="T47" fmla="*/ 2147483647 h 191"/>
                  <a:gd name="T48" fmla="*/ 2147483647 w 116"/>
                  <a:gd name="T49" fmla="*/ 2147483647 h 191"/>
                  <a:gd name="T50" fmla="*/ 2147483647 w 116"/>
                  <a:gd name="T51" fmla="*/ 2147483647 h 191"/>
                  <a:gd name="T52" fmla="*/ 2147483647 w 116"/>
                  <a:gd name="T53" fmla="*/ 2147483647 h 191"/>
                  <a:gd name="T54" fmla="*/ 2147483647 w 116"/>
                  <a:gd name="T55" fmla="*/ 2147483647 h 191"/>
                  <a:gd name="T56" fmla="*/ 0 w 116"/>
                  <a:gd name="T57" fmla="*/ 2147483647 h 191"/>
                  <a:gd name="T58" fmla="*/ 2147483647 w 116"/>
                  <a:gd name="T59" fmla="*/ 2147483647 h 191"/>
                  <a:gd name="T60" fmla="*/ 2147483647 w 116"/>
                  <a:gd name="T61" fmla="*/ 2147483647 h 191"/>
                  <a:gd name="T62" fmla="*/ 2147483647 w 116"/>
                  <a:gd name="T63" fmla="*/ 2147483647 h 19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16"/>
                  <a:gd name="T97" fmla="*/ 0 h 191"/>
                  <a:gd name="T98" fmla="*/ 116 w 116"/>
                  <a:gd name="T99" fmla="*/ 191 h 19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16" h="191">
                    <a:moveTo>
                      <a:pt x="4" y="40"/>
                    </a:moveTo>
                    <a:lnTo>
                      <a:pt x="5" y="45"/>
                    </a:lnTo>
                    <a:lnTo>
                      <a:pt x="13" y="45"/>
                    </a:lnTo>
                    <a:lnTo>
                      <a:pt x="17" y="49"/>
                    </a:lnTo>
                    <a:lnTo>
                      <a:pt x="22" y="49"/>
                    </a:lnTo>
                    <a:lnTo>
                      <a:pt x="21" y="43"/>
                    </a:lnTo>
                    <a:lnTo>
                      <a:pt x="33" y="29"/>
                    </a:lnTo>
                    <a:lnTo>
                      <a:pt x="44" y="23"/>
                    </a:lnTo>
                    <a:lnTo>
                      <a:pt x="52" y="13"/>
                    </a:lnTo>
                    <a:lnTo>
                      <a:pt x="53" y="8"/>
                    </a:lnTo>
                    <a:lnTo>
                      <a:pt x="45" y="2"/>
                    </a:lnTo>
                    <a:lnTo>
                      <a:pt x="48" y="0"/>
                    </a:lnTo>
                    <a:lnTo>
                      <a:pt x="56" y="1"/>
                    </a:lnTo>
                    <a:lnTo>
                      <a:pt x="71" y="23"/>
                    </a:lnTo>
                    <a:lnTo>
                      <a:pt x="90" y="22"/>
                    </a:lnTo>
                    <a:lnTo>
                      <a:pt x="99" y="26"/>
                    </a:lnTo>
                    <a:lnTo>
                      <a:pt x="97" y="37"/>
                    </a:lnTo>
                    <a:lnTo>
                      <a:pt x="102" y="37"/>
                    </a:lnTo>
                    <a:lnTo>
                      <a:pt x="102" y="44"/>
                    </a:lnTo>
                    <a:lnTo>
                      <a:pt x="95" y="45"/>
                    </a:lnTo>
                    <a:lnTo>
                      <a:pt x="83" y="49"/>
                    </a:lnTo>
                    <a:lnTo>
                      <a:pt x="69" y="57"/>
                    </a:lnTo>
                    <a:lnTo>
                      <a:pt x="71" y="66"/>
                    </a:lnTo>
                    <a:lnTo>
                      <a:pt x="66" y="74"/>
                    </a:lnTo>
                    <a:lnTo>
                      <a:pt x="71" y="87"/>
                    </a:lnTo>
                    <a:lnTo>
                      <a:pt x="72" y="93"/>
                    </a:lnTo>
                    <a:lnTo>
                      <a:pt x="77" y="99"/>
                    </a:lnTo>
                    <a:lnTo>
                      <a:pt x="94" y="97"/>
                    </a:lnTo>
                    <a:lnTo>
                      <a:pt x="97" y="100"/>
                    </a:lnTo>
                    <a:lnTo>
                      <a:pt x="97" y="112"/>
                    </a:lnTo>
                    <a:lnTo>
                      <a:pt x="107" y="115"/>
                    </a:lnTo>
                    <a:lnTo>
                      <a:pt x="115" y="127"/>
                    </a:lnTo>
                    <a:lnTo>
                      <a:pt x="116" y="131"/>
                    </a:lnTo>
                    <a:lnTo>
                      <a:pt x="111" y="133"/>
                    </a:lnTo>
                    <a:lnTo>
                      <a:pt x="113" y="148"/>
                    </a:lnTo>
                    <a:lnTo>
                      <a:pt x="107" y="150"/>
                    </a:lnTo>
                    <a:lnTo>
                      <a:pt x="111" y="170"/>
                    </a:lnTo>
                    <a:lnTo>
                      <a:pt x="105" y="182"/>
                    </a:lnTo>
                    <a:lnTo>
                      <a:pt x="98" y="191"/>
                    </a:lnTo>
                    <a:lnTo>
                      <a:pt x="84" y="176"/>
                    </a:lnTo>
                    <a:lnTo>
                      <a:pt x="78" y="176"/>
                    </a:lnTo>
                    <a:lnTo>
                      <a:pt x="69" y="164"/>
                    </a:lnTo>
                    <a:lnTo>
                      <a:pt x="62" y="164"/>
                    </a:lnTo>
                    <a:lnTo>
                      <a:pt x="53" y="156"/>
                    </a:lnTo>
                    <a:lnTo>
                      <a:pt x="51" y="154"/>
                    </a:lnTo>
                    <a:lnTo>
                      <a:pt x="44" y="150"/>
                    </a:lnTo>
                    <a:lnTo>
                      <a:pt x="42" y="140"/>
                    </a:lnTo>
                    <a:lnTo>
                      <a:pt x="43" y="135"/>
                    </a:lnTo>
                    <a:lnTo>
                      <a:pt x="37" y="128"/>
                    </a:lnTo>
                    <a:lnTo>
                      <a:pt x="36" y="124"/>
                    </a:lnTo>
                    <a:lnTo>
                      <a:pt x="32" y="119"/>
                    </a:lnTo>
                    <a:lnTo>
                      <a:pt x="31" y="115"/>
                    </a:lnTo>
                    <a:lnTo>
                      <a:pt x="26" y="104"/>
                    </a:lnTo>
                    <a:lnTo>
                      <a:pt x="22" y="88"/>
                    </a:lnTo>
                    <a:lnTo>
                      <a:pt x="16" y="81"/>
                    </a:lnTo>
                    <a:lnTo>
                      <a:pt x="10" y="67"/>
                    </a:lnTo>
                    <a:lnTo>
                      <a:pt x="4" y="66"/>
                    </a:lnTo>
                    <a:lnTo>
                      <a:pt x="0" y="60"/>
                    </a:lnTo>
                    <a:lnTo>
                      <a:pt x="3" y="58"/>
                    </a:lnTo>
                    <a:lnTo>
                      <a:pt x="3" y="56"/>
                    </a:lnTo>
                    <a:lnTo>
                      <a:pt x="0" y="54"/>
                    </a:lnTo>
                    <a:lnTo>
                      <a:pt x="1" y="50"/>
                    </a:lnTo>
                    <a:lnTo>
                      <a:pt x="0" y="43"/>
                    </a:lnTo>
                    <a:lnTo>
                      <a:pt x="4" y="40"/>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44" name="Freeform 247"/>
              <p:cNvSpPr>
                <a:spLocks/>
              </p:cNvSpPr>
              <p:nvPr/>
            </p:nvSpPr>
            <p:spPr bwMode="gray">
              <a:xfrm>
                <a:off x="1536" y="3062"/>
                <a:ext cx="59" cy="74"/>
              </a:xfrm>
              <a:custGeom>
                <a:avLst/>
                <a:gdLst>
                  <a:gd name="T0" fmla="*/ 2147483647 w 49"/>
                  <a:gd name="T1" fmla="*/ 2147483647 h 60"/>
                  <a:gd name="T2" fmla="*/ 2147483647 w 49"/>
                  <a:gd name="T3" fmla="*/ 2147483647 h 60"/>
                  <a:gd name="T4" fmla="*/ 2147483647 w 49"/>
                  <a:gd name="T5" fmla="*/ 2147483647 h 60"/>
                  <a:gd name="T6" fmla="*/ 2147483647 w 49"/>
                  <a:gd name="T7" fmla="*/ 2147483647 h 60"/>
                  <a:gd name="T8" fmla="*/ 2147483647 w 49"/>
                  <a:gd name="T9" fmla="*/ 2147483647 h 60"/>
                  <a:gd name="T10" fmla="*/ 2147483647 w 49"/>
                  <a:gd name="T11" fmla="*/ 2147483647 h 60"/>
                  <a:gd name="T12" fmla="*/ 2147483647 w 49"/>
                  <a:gd name="T13" fmla="*/ 2147483647 h 60"/>
                  <a:gd name="T14" fmla="*/ 2147483647 w 49"/>
                  <a:gd name="T15" fmla="*/ 2147483647 h 60"/>
                  <a:gd name="T16" fmla="*/ 2147483647 w 49"/>
                  <a:gd name="T17" fmla="*/ 2147483647 h 60"/>
                  <a:gd name="T18" fmla="*/ 2147483647 w 49"/>
                  <a:gd name="T19" fmla="*/ 2147483647 h 60"/>
                  <a:gd name="T20" fmla="*/ 0 w 49"/>
                  <a:gd name="T21" fmla="*/ 2147483647 h 60"/>
                  <a:gd name="T22" fmla="*/ 0 w 49"/>
                  <a:gd name="T23" fmla="*/ 2147483647 h 60"/>
                  <a:gd name="T24" fmla="*/ 2147483647 w 49"/>
                  <a:gd name="T25" fmla="*/ 2147483647 h 60"/>
                  <a:gd name="T26" fmla="*/ 2147483647 w 49"/>
                  <a:gd name="T27" fmla="*/ 2147483647 h 60"/>
                  <a:gd name="T28" fmla="*/ 2147483647 w 49"/>
                  <a:gd name="T29" fmla="*/ 2147483647 h 60"/>
                  <a:gd name="T30" fmla="*/ 2147483647 w 49"/>
                  <a:gd name="T31" fmla="*/ 2147483647 h 60"/>
                  <a:gd name="T32" fmla="*/ 2147483647 w 49"/>
                  <a:gd name="T33" fmla="*/ 2147483647 h 60"/>
                  <a:gd name="T34" fmla="*/ 2147483647 w 49"/>
                  <a:gd name="T35" fmla="*/ 2147483647 h 60"/>
                  <a:gd name="T36" fmla="*/ 0 w 49"/>
                  <a:gd name="T37" fmla="*/ 2147483647 h 60"/>
                  <a:gd name="T38" fmla="*/ 0 w 49"/>
                  <a:gd name="T39" fmla="*/ 2147483647 h 60"/>
                  <a:gd name="T40" fmla="*/ 2147483647 w 49"/>
                  <a:gd name="T41" fmla="*/ 2147483647 h 60"/>
                  <a:gd name="T42" fmla="*/ 2147483647 w 49"/>
                  <a:gd name="T43" fmla="*/ 2147483647 h 60"/>
                  <a:gd name="T44" fmla="*/ 2147483647 w 49"/>
                  <a:gd name="T45" fmla="*/ 2147483647 h 60"/>
                  <a:gd name="T46" fmla="*/ 2147483647 w 49"/>
                  <a:gd name="T47" fmla="*/ 0 h 60"/>
                  <a:gd name="T48" fmla="*/ 2147483647 w 49"/>
                  <a:gd name="T49" fmla="*/ 0 h 60"/>
                  <a:gd name="T50" fmla="*/ 2147483647 w 49"/>
                  <a:gd name="T51" fmla="*/ 2147483647 h 60"/>
                  <a:gd name="T52" fmla="*/ 2147483647 w 49"/>
                  <a:gd name="T53" fmla="*/ 2147483647 h 60"/>
                  <a:gd name="T54" fmla="*/ 2147483647 w 49"/>
                  <a:gd name="T55" fmla="*/ 2147483647 h 60"/>
                  <a:gd name="T56" fmla="*/ 2147483647 w 49"/>
                  <a:gd name="T57" fmla="*/ 2147483647 h 60"/>
                  <a:gd name="T58" fmla="*/ 2147483647 w 49"/>
                  <a:gd name="T59" fmla="*/ 2147483647 h 60"/>
                  <a:gd name="T60" fmla="*/ 2147483647 w 49"/>
                  <a:gd name="T61" fmla="*/ 2147483647 h 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9"/>
                  <a:gd name="T94" fmla="*/ 0 h 60"/>
                  <a:gd name="T95" fmla="*/ 49 w 49"/>
                  <a:gd name="T96" fmla="*/ 60 h 60"/>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9" h="60">
                    <a:moveTo>
                      <a:pt x="41" y="13"/>
                    </a:moveTo>
                    <a:lnTo>
                      <a:pt x="49" y="19"/>
                    </a:lnTo>
                    <a:lnTo>
                      <a:pt x="48" y="24"/>
                    </a:lnTo>
                    <a:lnTo>
                      <a:pt x="40" y="34"/>
                    </a:lnTo>
                    <a:lnTo>
                      <a:pt x="29" y="40"/>
                    </a:lnTo>
                    <a:lnTo>
                      <a:pt x="17" y="54"/>
                    </a:lnTo>
                    <a:lnTo>
                      <a:pt x="18" y="60"/>
                    </a:lnTo>
                    <a:lnTo>
                      <a:pt x="13" y="60"/>
                    </a:lnTo>
                    <a:lnTo>
                      <a:pt x="9" y="56"/>
                    </a:lnTo>
                    <a:lnTo>
                      <a:pt x="1" y="56"/>
                    </a:lnTo>
                    <a:lnTo>
                      <a:pt x="0" y="51"/>
                    </a:lnTo>
                    <a:lnTo>
                      <a:pt x="0" y="48"/>
                    </a:lnTo>
                    <a:lnTo>
                      <a:pt x="5" y="47"/>
                    </a:lnTo>
                    <a:lnTo>
                      <a:pt x="10" y="46"/>
                    </a:lnTo>
                    <a:lnTo>
                      <a:pt x="11" y="41"/>
                    </a:lnTo>
                    <a:lnTo>
                      <a:pt x="9" y="35"/>
                    </a:lnTo>
                    <a:lnTo>
                      <a:pt x="7" y="39"/>
                    </a:lnTo>
                    <a:lnTo>
                      <a:pt x="3" y="37"/>
                    </a:lnTo>
                    <a:lnTo>
                      <a:pt x="0" y="33"/>
                    </a:lnTo>
                    <a:lnTo>
                      <a:pt x="0" y="19"/>
                    </a:lnTo>
                    <a:lnTo>
                      <a:pt x="5" y="15"/>
                    </a:lnTo>
                    <a:lnTo>
                      <a:pt x="5" y="3"/>
                    </a:lnTo>
                    <a:lnTo>
                      <a:pt x="9" y="1"/>
                    </a:lnTo>
                    <a:lnTo>
                      <a:pt x="13" y="0"/>
                    </a:lnTo>
                    <a:lnTo>
                      <a:pt x="16" y="0"/>
                    </a:lnTo>
                    <a:lnTo>
                      <a:pt x="23" y="5"/>
                    </a:lnTo>
                    <a:lnTo>
                      <a:pt x="23" y="10"/>
                    </a:lnTo>
                    <a:lnTo>
                      <a:pt x="26" y="12"/>
                    </a:lnTo>
                    <a:lnTo>
                      <a:pt x="29" y="11"/>
                    </a:lnTo>
                    <a:lnTo>
                      <a:pt x="36" y="11"/>
                    </a:lnTo>
                    <a:lnTo>
                      <a:pt x="41" y="13"/>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45" name="Freeform 250"/>
              <p:cNvSpPr>
                <a:spLocks/>
              </p:cNvSpPr>
              <p:nvPr/>
            </p:nvSpPr>
            <p:spPr bwMode="gray">
              <a:xfrm>
                <a:off x="1591" y="3301"/>
                <a:ext cx="96" cy="543"/>
              </a:xfrm>
              <a:custGeom>
                <a:avLst/>
                <a:gdLst>
                  <a:gd name="T0" fmla="*/ 2147483647 w 78"/>
                  <a:gd name="T1" fmla="*/ 2147483647 h 442"/>
                  <a:gd name="T2" fmla="*/ 2147483647 w 78"/>
                  <a:gd name="T3" fmla="*/ 2147483647 h 442"/>
                  <a:gd name="T4" fmla="*/ 2147483647 w 78"/>
                  <a:gd name="T5" fmla="*/ 2147483647 h 442"/>
                  <a:gd name="T6" fmla="*/ 2147483647 w 78"/>
                  <a:gd name="T7" fmla="*/ 2147483647 h 442"/>
                  <a:gd name="T8" fmla="*/ 2147483647 w 78"/>
                  <a:gd name="T9" fmla="*/ 2147483647 h 442"/>
                  <a:gd name="T10" fmla="*/ 2147483647 w 78"/>
                  <a:gd name="T11" fmla="*/ 2147483647 h 442"/>
                  <a:gd name="T12" fmla="*/ 2147483647 w 78"/>
                  <a:gd name="T13" fmla="*/ 2147483647 h 442"/>
                  <a:gd name="T14" fmla="*/ 2147483647 w 78"/>
                  <a:gd name="T15" fmla="*/ 2147483647 h 442"/>
                  <a:gd name="T16" fmla="*/ 2147483647 w 78"/>
                  <a:gd name="T17" fmla="*/ 2147483647 h 442"/>
                  <a:gd name="T18" fmla="*/ 2147483647 w 78"/>
                  <a:gd name="T19" fmla="*/ 2147483647 h 442"/>
                  <a:gd name="T20" fmla="*/ 2147483647 w 78"/>
                  <a:gd name="T21" fmla="*/ 2147483647 h 442"/>
                  <a:gd name="T22" fmla="*/ 2147483647 w 78"/>
                  <a:gd name="T23" fmla="*/ 2147483647 h 442"/>
                  <a:gd name="T24" fmla="*/ 2147483647 w 78"/>
                  <a:gd name="T25" fmla="*/ 2147483647 h 442"/>
                  <a:gd name="T26" fmla="*/ 2147483647 w 78"/>
                  <a:gd name="T27" fmla="*/ 2147483647 h 442"/>
                  <a:gd name="T28" fmla="*/ 2147483647 w 78"/>
                  <a:gd name="T29" fmla="*/ 2147483647 h 442"/>
                  <a:gd name="T30" fmla="*/ 2147483647 w 78"/>
                  <a:gd name="T31" fmla="*/ 2147483647 h 442"/>
                  <a:gd name="T32" fmla="*/ 0 w 78"/>
                  <a:gd name="T33" fmla="*/ 2147483647 h 442"/>
                  <a:gd name="T34" fmla="*/ 2147483647 w 78"/>
                  <a:gd name="T35" fmla="*/ 2147483647 h 442"/>
                  <a:gd name="T36" fmla="*/ 2147483647 w 78"/>
                  <a:gd name="T37" fmla="*/ 2147483647 h 442"/>
                  <a:gd name="T38" fmla="*/ 2147483647 w 78"/>
                  <a:gd name="T39" fmla="*/ 2147483647 h 442"/>
                  <a:gd name="T40" fmla="*/ 2147483647 w 78"/>
                  <a:gd name="T41" fmla="*/ 2147483647 h 442"/>
                  <a:gd name="T42" fmla="*/ 2147483647 w 78"/>
                  <a:gd name="T43" fmla="*/ 2147483647 h 442"/>
                  <a:gd name="T44" fmla="*/ 2147483647 w 78"/>
                  <a:gd name="T45" fmla="*/ 2147483647 h 442"/>
                  <a:gd name="T46" fmla="*/ 2147483647 w 78"/>
                  <a:gd name="T47" fmla="*/ 2147483647 h 442"/>
                  <a:gd name="T48" fmla="*/ 2147483647 w 78"/>
                  <a:gd name="T49" fmla="*/ 2147483647 h 442"/>
                  <a:gd name="T50" fmla="*/ 2147483647 w 78"/>
                  <a:gd name="T51" fmla="*/ 2147483647 h 442"/>
                  <a:gd name="T52" fmla="*/ 2147483647 w 78"/>
                  <a:gd name="T53" fmla="*/ 2147483647 h 442"/>
                  <a:gd name="T54" fmla="*/ 2147483647 w 78"/>
                  <a:gd name="T55" fmla="*/ 2147483647 h 442"/>
                  <a:gd name="T56" fmla="*/ 2147483647 w 78"/>
                  <a:gd name="T57" fmla="*/ 2147483647 h 442"/>
                  <a:gd name="T58" fmla="*/ 2147483647 w 78"/>
                  <a:gd name="T59" fmla="*/ 2147483647 h 442"/>
                  <a:gd name="T60" fmla="*/ 2147483647 w 78"/>
                  <a:gd name="T61" fmla="*/ 2147483647 h 442"/>
                  <a:gd name="T62" fmla="*/ 2147483647 w 78"/>
                  <a:gd name="T63" fmla="*/ 2147483647 h 442"/>
                  <a:gd name="T64" fmla="*/ 2147483647 w 78"/>
                  <a:gd name="T65" fmla="*/ 2147483647 h 442"/>
                  <a:gd name="T66" fmla="*/ 2147483647 w 78"/>
                  <a:gd name="T67" fmla="*/ 2147483647 h 442"/>
                  <a:gd name="T68" fmla="*/ 2147483647 w 78"/>
                  <a:gd name="T69" fmla="*/ 2147483647 h 442"/>
                  <a:gd name="T70" fmla="*/ 2147483647 w 78"/>
                  <a:gd name="T71" fmla="*/ 2147483647 h 442"/>
                  <a:gd name="T72" fmla="*/ 2147483647 w 78"/>
                  <a:gd name="T73" fmla="*/ 2147483647 h 442"/>
                  <a:gd name="T74" fmla="*/ 2147483647 w 78"/>
                  <a:gd name="T75" fmla="*/ 2147483647 h 442"/>
                  <a:gd name="T76" fmla="*/ 2147483647 w 78"/>
                  <a:gd name="T77" fmla="*/ 2147483647 h 442"/>
                  <a:gd name="T78" fmla="*/ 2147483647 w 78"/>
                  <a:gd name="T79" fmla="*/ 2147483647 h 442"/>
                  <a:gd name="T80" fmla="*/ 2147483647 w 78"/>
                  <a:gd name="T81" fmla="*/ 2147483647 h 442"/>
                  <a:gd name="T82" fmla="*/ 2147483647 w 78"/>
                  <a:gd name="T83" fmla="*/ 2147483647 h 442"/>
                  <a:gd name="T84" fmla="*/ 2147483647 w 78"/>
                  <a:gd name="T85" fmla="*/ 2147483647 h 442"/>
                  <a:gd name="T86" fmla="*/ 2147483647 w 78"/>
                  <a:gd name="T87" fmla="*/ 2147483647 h 442"/>
                  <a:gd name="T88" fmla="*/ 2147483647 w 78"/>
                  <a:gd name="T89" fmla="*/ 2147483647 h 442"/>
                  <a:gd name="T90" fmla="*/ 2147483647 w 78"/>
                  <a:gd name="T91" fmla="*/ 2147483647 h 442"/>
                  <a:gd name="T92" fmla="*/ 2147483647 w 78"/>
                  <a:gd name="T93" fmla="*/ 2147483647 h 442"/>
                  <a:gd name="T94" fmla="*/ 2147483647 w 78"/>
                  <a:gd name="T95" fmla="*/ 2147483647 h 44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
                  <a:gd name="T145" fmla="*/ 0 h 442"/>
                  <a:gd name="T146" fmla="*/ 78 w 78"/>
                  <a:gd name="T147" fmla="*/ 442 h 44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 h="442">
                    <a:moveTo>
                      <a:pt x="56" y="419"/>
                    </a:moveTo>
                    <a:lnTo>
                      <a:pt x="55" y="423"/>
                    </a:lnTo>
                    <a:lnTo>
                      <a:pt x="52" y="425"/>
                    </a:lnTo>
                    <a:lnTo>
                      <a:pt x="47" y="425"/>
                    </a:lnTo>
                    <a:lnTo>
                      <a:pt x="43" y="428"/>
                    </a:lnTo>
                    <a:lnTo>
                      <a:pt x="45" y="432"/>
                    </a:lnTo>
                    <a:lnTo>
                      <a:pt x="42" y="436"/>
                    </a:lnTo>
                    <a:lnTo>
                      <a:pt x="42" y="442"/>
                    </a:lnTo>
                    <a:lnTo>
                      <a:pt x="34" y="442"/>
                    </a:lnTo>
                    <a:lnTo>
                      <a:pt x="29" y="439"/>
                    </a:lnTo>
                    <a:lnTo>
                      <a:pt x="29" y="436"/>
                    </a:lnTo>
                    <a:lnTo>
                      <a:pt x="37" y="436"/>
                    </a:lnTo>
                    <a:lnTo>
                      <a:pt x="38" y="433"/>
                    </a:lnTo>
                    <a:lnTo>
                      <a:pt x="38" y="428"/>
                    </a:lnTo>
                    <a:lnTo>
                      <a:pt x="33" y="424"/>
                    </a:lnTo>
                    <a:lnTo>
                      <a:pt x="26" y="425"/>
                    </a:lnTo>
                    <a:lnTo>
                      <a:pt x="22" y="430"/>
                    </a:lnTo>
                    <a:lnTo>
                      <a:pt x="19" y="430"/>
                    </a:lnTo>
                    <a:lnTo>
                      <a:pt x="18" y="421"/>
                    </a:lnTo>
                    <a:lnTo>
                      <a:pt x="26" y="419"/>
                    </a:lnTo>
                    <a:lnTo>
                      <a:pt x="25" y="415"/>
                    </a:lnTo>
                    <a:lnTo>
                      <a:pt x="23" y="415"/>
                    </a:lnTo>
                    <a:lnTo>
                      <a:pt x="21" y="417"/>
                    </a:lnTo>
                    <a:lnTo>
                      <a:pt x="17" y="415"/>
                    </a:lnTo>
                    <a:lnTo>
                      <a:pt x="17" y="408"/>
                    </a:lnTo>
                    <a:lnTo>
                      <a:pt x="13" y="404"/>
                    </a:lnTo>
                    <a:lnTo>
                      <a:pt x="16" y="402"/>
                    </a:lnTo>
                    <a:lnTo>
                      <a:pt x="14" y="397"/>
                    </a:lnTo>
                    <a:lnTo>
                      <a:pt x="10" y="396"/>
                    </a:lnTo>
                    <a:lnTo>
                      <a:pt x="12" y="392"/>
                    </a:lnTo>
                    <a:lnTo>
                      <a:pt x="10" y="383"/>
                    </a:lnTo>
                    <a:lnTo>
                      <a:pt x="11" y="376"/>
                    </a:lnTo>
                    <a:lnTo>
                      <a:pt x="12" y="370"/>
                    </a:lnTo>
                    <a:lnTo>
                      <a:pt x="10" y="366"/>
                    </a:lnTo>
                    <a:lnTo>
                      <a:pt x="10" y="365"/>
                    </a:lnTo>
                    <a:lnTo>
                      <a:pt x="11" y="364"/>
                    </a:lnTo>
                    <a:lnTo>
                      <a:pt x="12" y="364"/>
                    </a:lnTo>
                    <a:lnTo>
                      <a:pt x="14" y="366"/>
                    </a:lnTo>
                    <a:lnTo>
                      <a:pt x="15" y="368"/>
                    </a:lnTo>
                    <a:lnTo>
                      <a:pt x="18" y="366"/>
                    </a:lnTo>
                    <a:lnTo>
                      <a:pt x="18" y="361"/>
                    </a:lnTo>
                    <a:lnTo>
                      <a:pt x="16" y="358"/>
                    </a:lnTo>
                    <a:lnTo>
                      <a:pt x="13" y="361"/>
                    </a:lnTo>
                    <a:lnTo>
                      <a:pt x="10" y="361"/>
                    </a:lnTo>
                    <a:lnTo>
                      <a:pt x="8" y="360"/>
                    </a:lnTo>
                    <a:lnTo>
                      <a:pt x="10" y="357"/>
                    </a:lnTo>
                    <a:lnTo>
                      <a:pt x="13" y="353"/>
                    </a:lnTo>
                    <a:lnTo>
                      <a:pt x="12" y="350"/>
                    </a:lnTo>
                    <a:lnTo>
                      <a:pt x="7" y="349"/>
                    </a:lnTo>
                    <a:lnTo>
                      <a:pt x="6" y="347"/>
                    </a:lnTo>
                    <a:lnTo>
                      <a:pt x="0" y="348"/>
                    </a:lnTo>
                    <a:lnTo>
                      <a:pt x="0" y="346"/>
                    </a:lnTo>
                    <a:lnTo>
                      <a:pt x="5" y="341"/>
                    </a:lnTo>
                    <a:lnTo>
                      <a:pt x="6" y="336"/>
                    </a:lnTo>
                    <a:lnTo>
                      <a:pt x="12" y="337"/>
                    </a:lnTo>
                    <a:lnTo>
                      <a:pt x="12" y="343"/>
                    </a:lnTo>
                    <a:lnTo>
                      <a:pt x="13" y="347"/>
                    </a:lnTo>
                    <a:lnTo>
                      <a:pt x="16" y="346"/>
                    </a:lnTo>
                    <a:lnTo>
                      <a:pt x="18" y="340"/>
                    </a:lnTo>
                    <a:lnTo>
                      <a:pt x="18" y="334"/>
                    </a:lnTo>
                    <a:lnTo>
                      <a:pt x="20" y="332"/>
                    </a:lnTo>
                    <a:lnTo>
                      <a:pt x="23" y="330"/>
                    </a:lnTo>
                    <a:lnTo>
                      <a:pt x="23" y="325"/>
                    </a:lnTo>
                    <a:lnTo>
                      <a:pt x="27" y="322"/>
                    </a:lnTo>
                    <a:lnTo>
                      <a:pt x="26" y="319"/>
                    </a:lnTo>
                    <a:lnTo>
                      <a:pt x="23" y="317"/>
                    </a:lnTo>
                    <a:lnTo>
                      <a:pt x="21" y="311"/>
                    </a:lnTo>
                    <a:lnTo>
                      <a:pt x="26" y="303"/>
                    </a:lnTo>
                    <a:lnTo>
                      <a:pt x="25" y="293"/>
                    </a:lnTo>
                    <a:lnTo>
                      <a:pt x="28" y="289"/>
                    </a:lnTo>
                    <a:lnTo>
                      <a:pt x="26" y="283"/>
                    </a:lnTo>
                    <a:lnTo>
                      <a:pt x="27" y="280"/>
                    </a:lnTo>
                    <a:lnTo>
                      <a:pt x="24" y="279"/>
                    </a:lnTo>
                    <a:lnTo>
                      <a:pt x="20" y="282"/>
                    </a:lnTo>
                    <a:lnTo>
                      <a:pt x="14" y="274"/>
                    </a:lnTo>
                    <a:lnTo>
                      <a:pt x="16" y="267"/>
                    </a:lnTo>
                    <a:lnTo>
                      <a:pt x="17" y="257"/>
                    </a:lnTo>
                    <a:lnTo>
                      <a:pt x="21" y="252"/>
                    </a:lnTo>
                    <a:lnTo>
                      <a:pt x="21" y="242"/>
                    </a:lnTo>
                    <a:lnTo>
                      <a:pt x="18" y="231"/>
                    </a:lnTo>
                    <a:lnTo>
                      <a:pt x="18" y="220"/>
                    </a:lnTo>
                    <a:lnTo>
                      <a:pt x="21" y="217"/>
                    </a:lnTo>
                    <a:lnTo>
                      <a:pt x="22" y="209"/>
                    </a:lnTo>
                    <a:lnTo>
                      <a:pt x="26" y="203"/>
                    </a:lnTo>
                    <a:lnTo>
                      <a:pt x="29" y="196"/>
                    </a:lnTo>
                    <a:lnTo>
                      <a:pt x="31" y="188"/>
                    </a:lnTo>
                    <a:lnTo>
                      <a:pt x="34" y="178"/>
                    </a:lnTo>
                    <a:lnTo>
                      <a:pt x="39" y="170"/>
                    </a:lnTo>
                    <a:lnTo>
                      <a:pt x="39" y="153"/>
                    </a:lnTo>
                    <a:lnTo>
                      <a:pt x="36" y="138"/>
                    </a:lnTo>
                    <a:lnTo>
                      <a:pt x="40" y="134"/>
                    </a:lnTo>
                    <a:lnTo>
                      <a:pt x="39" y="124"/>
                    </a:lnTo>
                    <a:lnTo>
                      <a:pt x="38" y="121"/>
                    </a:lnTo>
                    <a:lnTo>
                      <a:pt x="45" y="92"/>
                    </a:lnTo>
                    <a:lnTo>
                      <a:pt x="47" y="82"/>
                    </a:lnTo>
                    <a:lnTo>
                      <a:pt x="46" y="57"/>
                    </a:lnTo>
                    <a:lnTo>
                      <a:pt x="49" y="54"/>
                    </a:lnTo>
                    <a:lnTo>
                      <a:pt x="51" y="27"/>
                    </a:lnTo>
                    <a:lnTo>
                      <a:pt x="49" y="24"/>
                    </a:lnTo>
                    <a:lnTo>
                      <a:pt x="49" y="8"/>
                    </a:lnTo>
                    <a:lnTo>
                      <a:pt x="56" y="0"/>
                    </a:lnTo>
                    <a:lnTo>
                      <a:pt x="61" y="2"/>
                    </a:lnTo>
                    <a:lnTo>
                      <a:pt x="65" y="14"/>
                    </a:lnTo>
                    <a:lnTo>
                      <a:pt x="66" y="29"/>
                    </a:lnTo>
                    <a:lnTo>
                      <a:pt x="72" y="52"/>
                    </a:lnTo>
                    <a:lnTo>
                      <a:pt x="75" y="54"/>
                    </a:lnTo>
                    <a:lnTo>
                      <a:pt x="78" y="62"/>
                    </a:lnTo>
                    <a:lnTo>
                      <a:pt x="76" y="69"/>
                    </a:lnTo>
                    <a:lnTo>
                      <a:pt x="71" y="71"/>
                    </a:lnTo>
                    <a:lnTo>
                      <a:pt x="67" y="74"/>
                    </a:lnTo>
                    <a:lnTo>
                      <a:pt x="67" y="96"/>
                    </a:lnTo>
                    <a:lnTo>
                      <a:pt x="68" y="101"/>
                    </a:lnTo>
                    <a:lnTo>
                      <a:pt x="60" y="110"/>
                    </a:lnTo>
                    <a:lnTo>
                      <a:pt x="52" y="127"/>
                    </a:lnTo>
                    <a:lnTo>
                      <a:pt x="51" y="134"/>
                    </a:lnTo>
                    <a:lnTo>
                      <a:pt x="48" y="152"/>
                    </a:lnTo>
                    <a:lnTo>
                      <a:pt x="52" y="172"/>
                    </a:lnTo>
                    <a:lnTo>
                      <a:pt x="52" y="188"/>
                    </a:lnTo>
                    <a:lnTo>
                      <a:pt x="45" y="197"/>
                    </a:lnTo>
                    <a:lnTo>
                      <a:pt x="46" y="207"/>
                    </a:lnTo>
                    <a:lnTo>
                      <a:pt x="41" y="221"/>
                    </a:lnTo>
                    <a:lnTo>
                      <a:pt x="42" y="240"/>
                    </a:lnTo>
                    <a:lnTo>
                      <a:pt x="38" y="249"/>
                    </a:lnTo>
                    <a:lnTo>
                      <a:pt x="33" y="267"/>
                    </a:lnTo>
                    <a:lnTo>
                      <a:pt x="35" y="289"/>
                    </a:lnTo>
                    <a:lnTo>
                      <a:pt x="32" y="293"/>
                    </a:lnTo>
                    <a:lnTo>
                      <a:pt x="33" y="304"/>
                    </a:lnTo>
                    <a:lnTo>
                      <a:pt x="37" y="319"/>
                    </a:lnTo>
                    <a:lnTo>
                      <a:pt x="32" y="323"/>
                    </a:lnTo>
                    <a:lnTo>
                      <a:pt x="34" y="328"/>
                    </a:lnTo>
                    <a:lnTo>
                      <a:pt x="35" y="328"/>
                    </a:lnTo>
                    <a:lnTo>
                      <a:pt x="37" y="348"/>
                    </a:lnTo>
                    <a:lnTo>
                      <a:pt x="33" y="353"/>
                    </a:lnTo>
                    <a:lnTo>
                      <a:pt x="34" y="357"/>
                    </a:lnTo>
                    <a:lnTo>
                      <a:pt x="28" y="360"/>
                    </a:lnTo>
                    <a:lnTo>
                      <a:pt x="29" y="371"/>
                    </a:lnTo>
                    <a:lnTo>
                      <a:pt x="19" y="381"/>
                    </a:lnTo>
                    <a:lnTo>
                      <a:pt x="17" y="388"/>
                    </a:lnTo>
                    <a:lnTo>
                      <a:pt x="21" y="399"/>
                    </a:lnTo>
                    <a:lnTo>
                      <a:pt x="25" y="399"/>
                    </a:lnTo>
                    <a:lnTo>
                      <a:pt x="28" y="401"/>
                    </a:lnTo>
                    <a:lnTo>
                      <a:pt x="29" y="412"/>
                    </a:lnTo>
                    <a:lnTo>
                      <a:pt x="35" y="417"/>
                    </a:lnTo>
                    <a:lnTo>
                      <a:pt x="55" y="417"/>
                    </a:lnTo>
                    <a:lnTo>
                      <a:pt x="56" y="419"/>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246" name="Freeform 251"/>
              <p:cNvSpPr>
                <a:spLocks/>
              </p:cNvSpPr>
              <p:nvPr/>
            </p:nvSpPr>
            <p:spPr bwMode="gray">
              <a:xfrm>
                <a:off x="1611" y="3354"/>
                <a:ext cx="230" cy="463"/>
              </a:xfrm>
              <a:custGeom>
                <a:avLst/>
                <a:gdLst>
                  <a:gd name="T0" fmla="*/ 2147483647 w 187"/>
                  <a:gd name="T1" fmla="*/ 2147483647 h 377"/>
                  <a:gd name="T2" fmla="*/ 2147483647 w 187"/>
                  <a:gd name="T3" fmla="*/ 2147483647 h 377"/>
                  <a:gd name="T4" fmla="*/ 2147483647 w 187"/>
                  <a:gd name="T5" fmla="*/ 2147483647 h 377"/>
                  <a:gd name="T6" fmla="*/ 2147483647 w 187"/>
                  <a:gd name="T7" fmla="*/ 2147483647 h 377"/>
                  <a:gd name="T8" fmla="*/ 2147483647 w 187"/>
                  <a:gd name="T9" fmla="*/ 2147483647 h 377"/>
                  <a:gd name="T10" fmla="*/ 2147483647 w 187"/>
                  <a:gd name="T11" fmla="*/ 2147483647 h 377"/>
                  <a:gd name="T12" fmla="*/ 2147483647 w 187"/>
                  <a:gd name="T13" fmla="*/ 2147483647 h 377"/>
                  <a:gd name="T14" fmla="*/ 2147483647 w 187"/>
                  <a:gd name="T15" fmla="*/ 2147483647 h 377"/>
                  <a:gd name="T16" fmla="*/ 2147483647 w 187"/>
                  <a:gd name="T17" fmla="*/ 2147483647 h 377"/>
                  <a:gd name="T18" fmla="*/ 2147483647 w 187"/>
                  <a:gd name="T19" fmla="*/ 2147483647 h 377"/>
                  <a:gd name="T20" fmla="*/ 2147483647 w 187"/>
                  <a:gd name="T21" fmla="*/ 2147483647 h 377"/>
                  <a:gd name="T22" fmla="*/ 2147483647 w 187"/>
                  <a:gd name="T23" fmla="*/ 2147483647 h 377"/>
                  <a:gd name="T24" fmla="*/ 2147483647 w 187"/>
                  <a:gd name="T25" fmla="*/ 2147483647 h 377"/>
                  <a:gd name="T26" fmla="*/ 2147483647 w 187"/>
                  <a:gd name="T27" fmla="*/ 2147483647 h 377"/>
                  <a:gd name="T28" fmla="*/ 2147483647 w 187"/>
                  <a:gd name="T29" fmla="*/ 2147483647 h 377"/>
                  <a:gd name="T30" fmla="*/ 2147483647 w 187"/>
                  <a:gd name="T31" fmla="*/ 2147483647 h 377"/>
                  <a:gd name="T32" fmla="*/ 2147483647 w 187"/>
                  <a:gd name="T33" fmla="*/ 2147483647 h 377"/>
                  <a:gd name="T34" fmla="*/ 2147483647 w 187"/>
                  <a:gd name="T35" fmla="*/ 2147483647 h 377"/>
                  <a:gd name="T36" fmla="*/ 2147483647 w 187"/>
                  <a:gd name="T37" fmla="*/ 2147483647 h 377"/>
                  <a:gd name="T38" fmla="*/ 2147483647 w 187"/>
                  <a:gd name="T39" fmla="*/ 2147483647 h 377"/>
                  <a:gd name="T40" fmla="*/ 2147483647 w 187"/>
                  <a:gd name="T41" fmla="*/ 2147483647 h 377"/>
                  <a:gd name="T42" fmla="*/ 2147483647 w 187"/>
                  <a:gd name="T43" fmla="*/ 2147483647 h 377"/>
                  <a:gd name="T44" fmla="*/ 2147483647 w 187"/>
                  <a:gd name="T45" fmla="*/ 2147483647 h 377"/>
                  <a:gd name="T46" fmla="*/ 2147483647 w 187"/>
                  <a:gd name="T47" fmla="*/ 2147483647 h 377"/>
                  <a:gd name="T48" fmla="*/ 2147483647 w 187"/>
                  <a:gd name="T49" fmla="*/ 2147483647 h 377"/>
                  <a:gd name="T50" fmla="*/ 2147483647 w 187"/>
                  <a:gd name="T51" fmla="*/ 2147483647 h 377"/>
                  <a:gd name="T52" fmla="*/ 2147483647 w 187"/>
                  <a:gd name="T53" fmla="*/ 2147483647 h 377"/>
                  <a:gd name="T54" fmla="*/ 2147483647 w 187"/>
                  <a:gd name="T55" fmla="*/ 2147483647 h 377"/>
                  <a:gd name="T56" fmla="*/ 2147483647 w 187"/>
                  <a:gd name="T57" fmla="*/ 2147483647 h 377"/>
                  <a:gd name="T58" fmla="*/ 2147483647 w 187"/>
                  <a:gd name="T59" fmla="*/ 2147483647 h 377"/>
                  <a:gd name="T60" fmla="*/ 2147483647 w 187"/>
                  <a:gd name="T61" fmla="*/ 2147483647 h 377"/>
                  <a:gd name="T62" fmla="*/ 2147483647 w 187"/>
                  <a:gd name="T63" fmla="*/ 2147483647 h 377"/>
                  <a:gd name="T64" fmla="*/ 2147483647 w 187"/>
                  <a:gd name="T65" fmla="*/ 2147483647 h 377"/>
                  <a:gd name="T66" fmla="*/ 2147483647 w 187"/>
                  <a:gd name="T67" fmla="*/ 2147483647 h 377"/>
                  <a:gd name="T68" fmla="*/ 2147483647 w 187"/>
                  <a:gd name="T69" fmla="*/ 2147483647 h 377"/>
                  <a:gd name="T70" fmla="*/ 2147483647 w 187"/>
                  <a:gd name="T71" fmla="*/ 2147483647 h 377"/>
                  <a:gd name="T72" fmla="*/ 2147483647 w 187"/>
                  <a:gd name="T73" fmla="*/ 2147483647 h 377"/>
                  <a:gd name="T74" fmla="*/ 2147483647 w 187"/>
                  <a:gd name="T75" fmla="*/ 2147483647 h 377"/>
                  <a:gd name="T76" fmla="*/ 2147483647 w 187"/>
                  <a:gd name="T77" fmla="*/ 2147483647 h 377"/>
                  <a:gd name="T78" fmla="*/ 2147483647 w 187"/>
                  <a:gd name="T79" fmla="*/ 2147483647 h 377"/>
                  <a:gd name="T80" fmla="*/ 2147483647 w 187"/>
                  <a:gd name="T81" fmla="*/ 2147483647 h 377"/>
                  <a:gd name="T82" fmla="*/ 2147483647 w 187"/>
                  <a:gd name="T83" fmla="*/ 2147483647 h 377"/>
                  <a:gd name="T84" fmla="*/ 2147483647 w 187"/>
                  <a:gd name="T85" fmla="*/ 2147483647 h 377"/>
                  <a:gd name="T86" fmla="*/ 2147483647 w 187"/>
                  <a:gd name="T87" fmla="*/ 2147483647 h 377"/>
                  <a:gd name="T88" fmla="*/ 2147483647 w 187"/>
                  <a:gd name="T89" fmla="*/ 2147483647 h 377"/>
                  <a:gd name="T90" fmla="*/ 2147483647 w 187"/>
                  <a:gd name="T91" fmla="*/ 2147483647 h 37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87"/>
                  <a:gd name="T139" fmla="*/ 0 h 377"/>
                  <a:gd name="T140" fmla="*/ 187 w 187"/>
                  <a:gd name="T141" fmla="*/ 377 h 37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87" h="377">
                    <a:moveTo>
                      <a:pt x="39" y="375"/>
                    </a:moveTo>
                    <a:lnTo>
                      <a:pt x="38" y="373"/>
                    </a:lnTo>
                    <a:lnTo>
                      <a:pt x="17" y="372"/>
                    </a:lnTo>
                    <a:lnTo>
                      <a:pt x="12" y="368"/>
                    </a:lnTo>
                    <a:lnTo>
                      <a:pt x="11" y="357"/>
                    </a:lnTo>
                    <a:lnTo>
                      <a:pt x="8" y="355"/>
                    </a:lnTo>
                    <a:lnTo>
                      <a:pt x="3" y="355"/>
                    </a:lnTo>
                    <a:lnTo>
                      <a:pt x="0" y="344"/>
                    </a:lnTo>
                    <a:lnTo>
                      <a:pt x="2" y="337"/>
                    </a:lnTo>
                    <a:lnTo>
                      <a:pt x="12" y="327"/>
                    </a:lnTo>
                    <a:lnTo>
                      <a:pt x="11" y="316"/>
                    </a:lnTo>
                    <a:lnTo>
                      <a:pt x="17" y="312"/>
                    </a:lnTo>
                    <a:lnTo>
                      <a:pt x="16" y="308"/>
                    </a:lnTo>
                    <a:lnTo>
                      <a:pt x="20" y="304"/>
                    </a:lnTo>
                    <a:lnTo>
                      <a:pt x="18" y="284"/>
                    </a:lnTo>
                    <a:lnTo>
                      <a:pt x="17" y="284"/>
                    </a:lnTo>
                    <a:lnTo>
                      <a:pt x="15" y="279"/>
                    </a:lnTo>
                    <a:lnTo>
                      <a:pt x="20" y="275"/>
                    </a:lnTo>
                    <a:lnTo>
                      <a:pt x="16" y="260"/>
                    </a:lnTo>
                    <a:lnTo>
                      <a:pt x="15" y="249"/>
                    </a:lnTo>
                    <a:lnTo>
                      <a:pt x="17" y="245"/>
                    </a:lnTo>
                    <a:lnTo>
                      <a:pt x="16" y="223"/>
                    </a:lnTo>
                    <a:lnTo>
                      <a:pt x="21" y="205"/>
                    </a:lnTo>
                    <a:lnTo>
                      <a:pt x="25" y="196"/>
                    </a:lnTo>
                    <a:lnTo>
                      <a:pt x="24" y="177"/>
                    </a:lnTo>
                    <a:lnTo>
                      <a:pt x="29" y="163"/>
                    </a:lnTo>
                    <a:lnTo>
                      <a:pt x="28" y="153"/>
                    </a:lnTo>
                    <a:lnTo>
                      <a:pt x="34" y="143"/>
                    </a:lnTo>
                    <a:lnTo>
                      <a:pt x="35" y="128"/>
                    </a:lnTo>
                    <a:lnTo>
                      <a:pt x="31" y="108"/>
                    </a:lnTo>
                    <a:lnTo>
                      <a:pt x="34" y="90"/>
                    </a:lnTo>
                    <a:lnTo>
                      <a:pt x="35" y="83"/>
                    </a:lnTo>
                    <a:lnTo>
                      <a:pt x="43" y="66"/>
                    </a:lnTo>
                    <a:lnTo>
                      <a:pt x="51" y="57"/>
                    </a:lnTo>
                    <a:lnTo>
                      <a:pt x="50" y="52"/>
                    </a:lnTo>
                    <a:lnTo>
                      <a:pt x="49" y="30"/>
                    </a:lnTo>
                    <a:lnTo>
                      <a:pt x="54" y="27"/>
                    </a:lnTo>
                    <a:lnTo>
                      <a:pt x="59" y="25"/>
                    </a:lnTo>
                    <a:lnTo>
                      <a:pt x="61" y="18"/>
                    </a:lnTo>
                    <a:lnTo>
                      <a:pt x="58" y="10"/>
                    </a:lnTo>
                    <a:lnTo>
                      <a:pt x="67" y="0"/>
                    </a:lnTo>
                    <a:lnTo>
                      <a:pt x="71" y="1"/>
                    </a:lnTo>
                    <a:lnTo>
                      <a:pt x="79" y="5"/>
                    </a:lnTo>
                    <a:lnTo>
                      <a:pt x="83" y="11"/>
                    </a:lnTo>
                    <a:lnTo>
                      <a:pt x="88" y="11"/>
                    </a:lnTo>
                    <a:lnTo>
                      <a:pt x="89" y="8"/>
                    </a:lnTo>
                    <a:lnTo>
                      <a:pt x="89" y="5"/>
                    </a:lnTo>
                    <a:lnTo>
                      <a:pt x="92" y="3"/>
                    </a:lnTo>
                    <a:lnTo>
                      <a:pt x="97" y="5"/>
                    </a:lnTo>
                    <a:lnTo>
                      <a:pt x="104" y="5"/>
                    </a:lnTo>
                    <a:lnTo>
                      <a:pt x="109" y="7"/>
                    </a:lnTo>
                    <a:lnTo>
                      <a:pt x="114" y="15"/>
                    </a:lnTo>
                    <a:lnTo>
                      <a:pt x="119" y="22"/>
                    </a:lnTo>
                    <a:lnTo>
                      <a:pt x="126" y="21"/>
                    </a:lnTo>
                    <a:lnTo>
                      <a:pt x="134" y="27"/>
                    </a:lnTo>
                    <a:lnTo>
                      <a:pt x="147" y="31"/>
                    </a:lnTo>
                    <a:lnTo>
                      <a:pt x="154" y="37"/>
                    </a:lnTo>
                    <a:lnTo>
                      <a:pt x="153" y="41"/>
                    </a:lnTo>
                    <a:lnTo>
                      <a:pt x="144" y="58"/>
                    </a:lnTo>
                    <a:lnTo>
                      <a:pt x="147" y="59"/>
                    </a:lnTo>
                    <a:lnTo>
                      <a:pt x="157" y="60"/>
                    </a:lnTo>
                    <a:lnTo>
                      <a:pt x="170" y="58"/>
                    </a:lnTo>
                    <a:lnTo>
                      <a:pt x="176" y="52"/>
                    </a:lnTo>
                    <a:lnTo>
                      <a:pt x="178" y="42"/>
                    </a:lnTo>
                    <a:lnTo>
                      <a:pt x="182" y="42"/>
                    </a:lnTo>
                    <a:lnTo>
                      <a:pt x="187" y="55"/>
                    </a:lnTo>
                    <a:lnTo>
                      <a:pt x="185" y="58"/>
                    </a:lnTo>
                    <a:lnTo>
                      <a:pt x="174" y="69"/>
                    </a:lnTo>
                    <a:lnTo>
                      <a:pt x="168" y="74"/>
                    </a:lnTo>
                    <a:lnTo>
                      <a:pt x="160" y="83"/>
                    </a:lnTo>
                    <a:lnTo>
                      <a:pt x="158" y="86"/>
                    </a:lnTo>
                    <a:lnTo>
                      <a:pt x="152" y="93"/>
                    </a:lnTo>
                    <a:lnTo>
                      <a:pt x="148" y="101"/>
                    </a:lnTo>
                    <a:lnTo>
                      <a:pt x="148" y="106"/>
                    </a:lnTo>
                    <a:lnTo>
                      <a:pt x="147" y="127"/>
                    </a:lnTo>
                    <a:lnTo>
                      <a:pt x="143" y="132"/>
                    </a:lnTo>
                    <a:lnTo>
                      <a:pt x="144" y="140"/>
                    </a:lnTo>
                    <a:lnTo>
                      <a:pt x="144" y="143"/>
                    </a:lnTo>
                    <a:lnTo>
                      <a:pt x="148" y="148"/>
                    </a:lnTo>
                    <a:lnTo>
                      <a:pt x="152" y="148"/>
                    </a:lnTo>
                    <a:lnTo>
                      <a:pt x="157" y="156"/>
                    </a:lnTo>
                    <a:lnTo>
                      <a:pt x="154" y="163"/>
                    </a:lnTo>
                    <a:lnTo>
                      <a:pt x="154" y="166"/>
                    </a:lnTo>
                    <a:lnTo>
                      <a:pt x="160" y="171"/>
                    </a:lnTo>
                    <a:lnTo>
                      <a:pt x="155" y="180"/>
                    </a:lnTo>
                    <a:lnTo>
                      <a:pt x="149" y="190"/>
                    </a:lnTo>
                    <a:lnTo>
                      <a:pt x="146" y="190"/>
                    </a:lnTo>
                    <a:lnTo>
                      <a:pt x="140" y="196"/>
                    </a:lnTo>
                    <a:lnTo>
                      <a:pt x="131" y="197"/>
                    </a:lnTo>
                    <a:lnTo>
                      <a:pt x="123" y="201"/>
                    </a:lnTo>
                    <a:lnTo>
                      <a:pt x="112" y="201"/>
                    </a:lnTo>
                    <a:lnTo>
                      <a:pt x="111" y="206"/>
                    </a:lnTo>
                    <a:lnTo>
                      <a:pt x="106" y="210"/>
                    </a:lnTo>
                    <a:lnTo>
                      <a:pt x="106" y="226"/>
                    </a:lnTo>
                    <a:lnTo>
                      <a:pt x="102" y="228"/>
                    </a:lnTo>
                    <a:lnTo>
                      <a:pt x="95" y="229"/>
                    </a:lnTo>
                    <a:lnTo>
                      <a:pt x="85" y="223"/>
                    </a:lnTo>
                    <a:lnTo>
                      <a:pt x="83" y="223"/>
                    </a:lnTo>
                    <a:lnTo>
                      <a:pt x="80" y="226"/>
                    </a:lnTo>
                    <a:lnTo>
                      <a:pt x="82" y="242"/>
                    </a:lnTo>
                    <a:lnTo>
                      <a:pt x="85" y="246"/>
                    </a:lnTo>
                    <a:lnTo>
                      <a:pt x="89" y="243"/>
                    </a:lnTo>
                    <a:lnTo>
                      <a:pt x="92" y="243"/>
                    </a:lnTo>
                    <a:lnTo>
                      <a:pt x="93" y="251"/>
                    </a:lnTo>
                    <a:lnTo>
                      <a:pt x="90" y="251"/>
                    </a:lnTo>
                    <a:lnTo>
                      <a:pt x="85" y="250"/>
                    </a:lnTo>
                    <a:lnTo>
                      <a:pt x="84" y="253"/>
                    </a:lnTo>
                    <a:lnTo>
                      <a:pt x="87" y="256"/>
                    </a:lnTo>
                    <a:lnTo>
                      <a:pt x="78" y="263"/>
                    </a:lnTo>
                    <a:lnTo>
                      <a:pt x="79" y="271"/>
                    </a:lnTo>
                    <a:lnTo>
                      <a:pt x="78" y="276"/>
                    </a:lnTo>
                    <a:lnTo>
                      <a:pt x="78" y="280"/>
                    </a:lnTo>
                    <a:lnTo>
                      <a:pt x="75" y="282"/>
                    </a:lnTo>
                    <a:lnTo>
                      <a:pt x="66" y="283"/>
                    </a:lnTo>
                    <a:lnTo>
                      <a:pt x="64" y="286"/>
                    </a:lnTo>
                    <a:lnTo>
                      <a:pt x="61" y="287"/>
                    </a:lnTo>
                    <a:lnTo>
                      <a:pt x="58" y="291"/>
                    </a:lnTo>
                    <a:lnTo>
                      <a:pt x="57" y="295"/>
                    </a:lnTo>
                    <a:lnTo>
                      <a:pt x="61" y="305"/>
                    </a:lnTo>
                    <a:lnTo>
                      <a:pt x="65" y="307"/>
                    </a:lnTo>
                    <a:lnTo>
                      <a:pt x="74" y="307"/>
                    </a:lnTo>
                    <a:lnTo>
                      <a:pt x="75" y="317"/>
                    </a:lnTo>
                    <a:lnTo>
                      <a:pt x="73" y="319"/>
                    </a:lnTo>
                    <a:lnTo>
                      <a:pt x="70" y="321"/>
                    </a:lnTo>
                    <a:lnTo>
                      <a:pt x="65" y="325"/>
                    </a:lnTo>
                    <a:lnTo>
                      <a:pt x="61" y="331"/>
                    </a:lnTo>
                    <a:lnTo>
                      <a:pt x="56" y="333"/>
                    </a:lnTo>
                    <a:lnTo>
                      <a:pt x="56" y="343"/>
                    </a:lnTo>
                    <a:lnTo>
                      <a:pt x="53" y="346"/>
                    </a:lnTo>
                    <a:lnTo>
                      <a:pt x="49" y="345"/>
                    </a:lnTo>
                    <a:lnTo>
                      <a:pt x="48" y="349"/>
                    </a:lnTo>
                    <a:lnTo>
                      <a:pt x="44" y="353"/>
                    </a:lnTo>
                    <a:lnTo>
                      <a:pt x="45" y="359"/>
                    </a:lnTo>
                    <a:lnTo>
                      <a:pt x="42" y="364"/>
                    </a:lnTo>
                    <a:lnTo>
                      <a:pt x="43" y="367"/>
                    </a:lnTo>
                    <a:lnTo>
                      <a:pt x="46" y="371"/>
                    </a:lnTo>
                    <a:lnTo>
                      <a:pt x="48" y="374"/>
                    </a:lnTo>
                    <a:lnTo>
                      <a:pt x="47" y="377"/>
                    </a:lnTo>
                    <a:lnTo>
                      <a:pt x="39" y="375"/>
                    </a:lnTo>
                    <a:close/>
                  </a:path>
                </a:pathLst>
              </a:custGeom>
              <a:solidFill>
                <a:srgbClr val="0086BB"/>
              </a:solidFill>
              <a:ln w="3175">
                <a:solidFill>
                  <a:srgbClr val="0086BB"/>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grpSp>
        <p:grpSp>
          <p:nvGrpSpPr>
            <p:cNvPr id="2059" name="Group 181"/>
            <p:cNvGrpSpPr>
              <a:grpSpLocks/>
            </p:cNvGrpSpPr>
            <p:nvPr/>
          </p:nvGrpSpPr>
          <p:grpSpPr bwMode="auto">
            <a:xfrm>
              <a:off x="3106738" y="3137535"/>
              <a:ext cx="1862137" cy="1182687"/>
              <a:chOff x="1642" y="1526"/>
              <a:chExt cx="1173" cy="1071"/>
            </a:xfrm>
          </p:grpSpPr>
          <p:sp>
            <p:nvSpPr>
              <p:cNvPr id="2101" name="Freeform 286"/>
              <p:cNvSpPr>
                <a:spLocks noEditPoints="1"/>
              </p:cNvSpPr>
              <p:nvPr/>
            </p:nvSpPr>
            <p:spPr bwMode="gray">
              <a:xfrm>
                <a:off x="2387" y="2176"/>
                <a:ext cx="237" cy="184"/>
              </a:xfrm>
              <a:custGeom>
                <a:avLst/>
                <a:gdLst>
                  <a:gd name="T0" fmla="*/ 2147483647 w 192"/>
                  <a:gd name="T1" fmla="*/ 2147483647 h 150"/>
                  <a:gd name="T2" fmla="*/ 2147483647 w 192"/>
                  <a:gd name="T3" fmla="*/ 2147483647 h 150"/>
                  <a:gd name="T4" fmla="*/ 2147483647 w 192"/>
                  <a:gd name="T5" fmla="*/ 2147483647 h 150"/>
                  <a:gd name="T6" fmla="*/ 2147483647 w 192"/>
                  <a:gd name="T7" fmla="*/ 2147483647 h 150"/>
                  <a:gd name="T8" fmla="*/ 2147483647 w 192"/>
                  <a:gd name="T9" fmla="*/ 2147483647 h 150"/>
                  <a:gd name="T10" fmla="*/ 2147483647 w 192"/>
                  <a:gd name="T11" fmla="*/ 2147483647 h 150"/>
                  <a:gd name="T12" fmla="*/ 0 w 192"/>
                  <a:gd name="T13" fmla="*/ 2147483647 h 150"/>
                  <a:gd name="T14" fmla="*/ 2147483647 w 192"/>
                  <a:gd name="T15" fmla="*/ 2147483647 h 150"/>
                  <a:gd name="T16" fmla="*/ 2147483647 w 192"/>
                  <a:gd name="T17" fmla="*/ 2147483647 h 150"/>
                  <a:gd name="T18" fmla="*/ 2147483647 w 192"/>
                  <a:gd name="T19" fmla="*/ 2147483647 h 150"/>
                  <a:gd name="T20" fmla="*/ 2147483647 w 192"/>
                  <a:gd name="T21" fmla="*/ 2147483647 h 150"/>
                  <a:gd name="T22" fmla="*/ 2147483647 w 192"/>
                  <a:gd name="T23" fmla="*/ 2147483647 h 150"/>
                  <a:gd name="T24" fmla="*/ 2147483647 w 192"/>
                  <a:gd name="T25" fmla="*/ 2147483647 h 150"/>
                  <a:gd name="T26" fmla="*/ 2147483647 w 192"/>
                  <a:gd name="T27" fmla="*/ 2147483647 h 150"/>
                  <a:gd name="T28" fmla="*/ 2147483647 w 192"/>
                  <a:gd name="T29" fmla="*/ 2147483647 h 150"/>
                  <a:gd name="T30" fmla="*/ 2147483647 w 192"/>
                  <a:gd name="T31" fmla="*/ 2147483647 h 150"/>
                  <a:gd name="T32" fmla="*/ 2147483647 w 192"/>
                  <a:gd name="T33" fmla="*/ 2147483647 h 150"/>
                  <a:gd name="T34" fmla="*/ 2147483647 w 192"/>
                  <a:gd name="T35" fmla="*/ 2147483647 h 150"/>
                  <a:gd name="T36" fmla="*/ 2147483647 w 192"/>
                  <a:gd name="T37" fmla="*/ 2147483647 h 150"/>
                  <a:gd name="T38" fmla="*/ 2147483647 w 192"/>
                  <a:gd name="T39" fmla="*/ 2147483647 h 150"/>
                  <a:gd name="T40" fmla="*/ 2147483647 w 192"/>
                  <a:gd name="T41" fmla="*/ 2147483647 h 150"/>
                  <a:gd name="T42" fmla="*/ 2147483647 w 192"/>
                  <a:gd name="T43" fmla="*/ 2147483647 h 150"/>
                  <a:gd name="T44" fmla="*/ 2147483647 w 192"/>
                  <a:gd name="T45" fmla="*/ 2147483647 h 150"/>
                  <a:gd name="T46" fmla="*/ 2147483647 w 192"/>
                  <a:gd name="T47" fmla="*/ 2147483647 h 150"/>
                  <a:gd name="T48" fmla="*/ 2147483647 w 192"/>
                  <a:gd name="T49" fmla="*/ 2147483647 h 150"/>
                  <a:gd name="T50" fmla="*/ 2147483647 w 192"/>
                  <a:gd name="T51" fmla="*/ 2147483647 h 150"/>
                  <a:gd name="T52" fmla="*/ 2147483647 w 192"/>
                  <a:gd name="T53" fmla="*/ 2147483647 h 150"/>
                  <a:gd name="T54" fmla="*/ 2147483647 w 192"/>
                  <a:gd name="T55" fmla="*/ 2147483647 h 150"/>
                  <a:gd name="T56" fmla="*/ 2147483647 w 192"/>
                  <a:gd name="T57" fmla="*/ 2147483647 h 150"/>
                  <a:gd name="T58" fmla="*/ 2147483647 w 192"/>
                  <a:gd name="T59" fmla="*/ 2147483647 h 150"/>
                  <a:gd name="T60" fmla="*/ 2147483647 w 192"/>
                  <a:gd name="T61" fmla="*/ 2147483647 h 150"/>
                  <a:gd name="T62" fmla="*/ 2147483647 w 192"/>
                  <a:gd name="T63" fmla="*/ 2147483647 h 150"/>
                  <a:gd name="T64" fmla="*/ 2147483647 w 192"/>
                  <a:gd name="T65" fmla="*/ 2147483647 h 150"/>
                  <a:gd name="T66" fmla="*/ 2147483647 w 192"/>
                  <a:gd name="T67" fmla="*/ 2147483647 h 150"/>
                  <a:gd name="T68" fmla="*/ 2147483647 w 192"/>
                  <a:gd name="T69" fmla="*/ 2147483647 h 150"/>
                  <a:gd name="T70" fmla="*/ 2147483647 w 192"/>
                  <a:gd name="T71" fmla="*/ 2147483647 h 150"/>
                  <a:gd name="T72" fmla="*/ 2147483647 w 192"/>
                  <a:gd name="T73" fmla="*/ 2147483647 h 150"/>
                  <a:gd name="T74" fmla="*/ 2147483647 w 192"/>
                  <a:gd name="T75" fmla="*/ 2147483647 h 150"/>
                  <a:gd name="T76" fmla="*/ 2147483647 w 192"/>
                  <a:gd name="T77" fmla="*/ 2147483647 h 150"/>
                  <a:gd name="T78" fmla="*/ 2147483647 w 192"/>
                  <a:gd name="T79" fmla="*/ 2147483647 h 150"/>
                  <a:gd name="T80" fmla="*/ 2147483647 w 192"/>
                  <a:gd name="T81" fmla="*/ 2147483647 h 150"/>
                  <a:gd name="T82" fmla="*/ 2147483647 w 192"/>
                  <a:gd name="T83" fmla="*/ 2147483647 h 150"/>
                  <a:gd name="T84" fmla="*/ 2147483647 w 192"/>
                  <a:gd name="T85" fmla="*/ 2147483647 h 150"/>
                  <a:gd name="T86" fmla="*/ 2147483647 w 192"/>
                  <a:gd name="T87" fmla="*/ 2147483647 h 150"/>
                  <a:gd name="T88" fmla="*/ 2147483647 w 192"/>
                  <a:gd name="T89" fmla="*/ 2147483647 h 150"/>
                  <a:gd name="T90" fmla="*/ 2147483647 w 192"/>
                  <a:gd name="T91" fmla="*/ 2147483647 h 150"/>
                  <a:gd name="T92" fmla="*/ 2147483647 w 192"/>
                  <a:gd name="T93" fmla="*/ 2147483647 h 150"/>
                  <a:gd name="T94" fmla="*/ 2147483647 w 192"/>
                  <a:gd name="T95" fmla="*/ 2147483647 h 150"/>
                  <a:gd name="T96" fmla="*/ 2147483647 w 192"/>
                  <a:gd name="T97" fmla="*/ 2147483647 h 150"/>
                  <a:gd name="T98" fmla="*/ 2147483647 w 192"/>
                  <a:gd name="T99" fmla="*/ 2147483647 h 150"/>
                  <a:gd name="T100" fmla="*/ 2147483647 w 192"/>
                  <a:gd name="T101" fmla="*/ 2147483647 h 150"/>
                  <a:gd name="T102" fmla="*/ 2147483647 w 192"/>
                  <a:gd name="T103" fmla="*/ 2147483647 h 150"/>
                  <a:gd name="T104" fmla="*/ 2147483647 w 192"/>
                  <a:gd name="T105" fmla="*/ 2147483647 h 150"/>
                  <a:gd name="T106" fmla="*/ 2147483647 w 192"/>
                  <a:gd name="T107" fmla="*/ 2147483647 h 150"/>
                  <a:gd name="T108" fmla="*/ 2147483647 w 192"/>
                  <a:gd name="T109" fmla="*/ 2147483647 h 15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92"/>
                  <a:gd name="T166" fmla="*/ 0 h 150"/>
                  <a:gd name="T167" fmla="*/ 192 w 192"/>
                  <a:gd name="T168" fmla="*/ 150 h 150"/>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92" h="150">
                    <a:moveTo>
                      <a:pt x="147" y="57"/>
                    </a:moveTo>
                    <a:lnTo>
                      <a:pt x="149" y="62"/>
                    </a:lnTo>
                    <a:lnTo>
                      <a:pt x="154" y="63"/>
                    </a:lnTo>
                    <a:lnTo>
                      <a:pt x="157" y="59"/>
                    </a:lnTo>
                    <a:lnTo>
                      <a:pt x="156" y="56"/>
                    </a:lnTo>
                    <a:lnTo>
                      <a:pt x="151" y="55"/>
                    </a:lnTo>
                    <a:lnTo>
                      <a:pt x="147" y="57"/>
                    </a:lnTo>
                    <a:close/>
                    <a:moveTo>
                      <a:pt x="189" y="81"/>
                    </a:moveTo>
                    <a:lnTo>
                      <a:pt x="192" y="79"/>
                    </a:lnTo>
                    <a:lnTo>
                      <a:pt x="190" y="78"/>
                    </a:lnTo>
                    <a:lnTo>
                      <a:pt x="189" y="81"/>
                    </a:lnTo>
                    <a:close/>
                    <a:moveTo>
                      <a:pt x="6" y="30"/>
                    </a:moveTo>
                    <a:lnTo>
                      <a:pt x="2" y="35"/>
                    </a:lnTo>
                    <a:lnTo>
                      <a:pt x="0" y="39"/>
                    </a:lnTo>
                    <a:lnTo>
                      <a:pt x="1" y="44"/>
                    </a:lnTo>
                    <a:lnTo>
                      <a:pt x="2" y="46"/>
                    </a:lnTo>
                    <a:lnTo>
                      <a:pt x="4" y="43"/>
                    </a:lnTo>
                    <a:lnTo>
                      <a:pt x="5" y="40"/>
                    </a:lnTo>
                    <a:lnTo>
                      <a:pt x="8" y="37"/>
                    </a:lnTo>
                    <a:lnTo>
                      <a:pt x="9" y="38"/>
                    </a:lnTo>
                    <a:lnTo>
                      <a:pt x="8" y="41"/>
                    </a:lnTo>
                    <a:lnTo>
                      <a:pt x="6" y="46"/>
                    </a:lnTo>
                    <a:lnTo>
                      <a:pt x="5" y="51"/>
                    </a:lnTo>
                    <a:lnTo>
                      <a:pt x="5" y="57"/>
                    </a:lnTo>
                    <a:lnTo>
                      <a:pt x="6" y="61"/>
                    </a:lnTo>
                    <a:lnTo>
                      <a:pt x="8" y="58"/>
                    </a:lnTo>
                    <a:lnTo>
                      <a:pt x="8" y="53"/>
                    </a:lnTo>
                    <a:lnTo>
                      <a:pt x="12" y="51"/>
                    </a:lnTo>
                    <a:lnTo>
                      <a:pt x="13" y="53"/>
                    </a:lnTo>
                    <a:lnTo>
                      <a:pt x="13" y="57"/>
                    </a:lnTo>
                    <a:lnTo>
                      <a:pt x="14" y="60"/>
                    </a:lnTo>
                    <a:lnTo>
                      <a:pt x="14" y="63"/>
                    </a:lnTo>
                    <a:lnTo>
                      <a:pt x="11" y="66"/>
                    </a:lnTo>
                    <a:lnTo>
                      <a:pt x="11" y="71"/>
                    </a:lnTo>
                    <a:lnTo>
                      <a:pt x="12" y="72"/>
                    </a:lnTo>
                    <a:lnTo>
                      <a:pt x="22" y="72"/>
                    </a:lnTo>
                    <a:lnTo>
                      <a:pt x="26" y="70"/>
                    </a:lnTo>
                    <a:lnTo>
                      <a:pt x="26" y="76"/>
                    </a:lnTo>
                    <a:lnTo>
                      <a:pt x="27" y="81"/>
                    </a:lnTo>
                    <a:lnTo>
                      <a:pt x="29" y="85"/>
                    </a:lnTo>
                    <a:lnTo>
                      <a:pt x="31" y="86"/>
                    </a:lnTo>
                    <a:lnTo>
                      <a:pt x="31" y="91"/>
                    </a:lnTo>
                    <a:lnTo>
                      <a:pt x="29" y="94"/>
                    </a:lnTo>
                    <a:lnTo>
                      <a:pt x="24" y="97"/>
                    </a:lnTo>
                    <a:lnTo>
                      <a:pt x="18" y="98"/>
                    </a:lnTo>
                    <a:lnTo>
                      <a:pt x="17" y="103"/>
                    </a:lnTo>
                    <a:lnTo>
                      <a:pt x="19" y="104"/>
                    </a:lnTo>
                    <a:lnTo>
                      <a:pt x="18" y="116"/>
                    </a:lnTo>
                    <a:lnTo>
                      <a:pt x="14" y="116"/>
                    </a:lnTo>
                    <a:lnTo>
                      <a:pt x="11" y="118"/>
                    </a:lnTo>
                    <a:lnTo>
                      <a:pt x="10" y="121"/>
                    </a:lnTo>
                    <a:lnTo>
                      <a:pt x="11" y="123"/>
                    </a:lnTo>
                    <a:lnTo>
                      <a:pt x="21" y="124"/>
                    </a:lnTo>
                    <a:lnTo>
                      <a:pt x="24" y="126"/>
                    </a:lnTo>
                    <a:lnTo>
                      <a:pt x="28" y="127"/>
                    </a:lnTo>
                    <a:lnTo>
                      <a:pt x="29" y="126"/>
                    </a:lnTo>
                    <a:lnTo>
                      <a:pt x="32" y="126"/>
                    </a:lnTo>
                    <a:lnTo>
                      <a:pt x="30" y="129"/>
                    </a:lnTo>
                    <a:lnTo>
                      <a:pt x="26" y="130"/>
                    </a:lnTo>
                    <a:lnTo>
                      <a:pt x="20" y="132"/>
                    </a:lnTo>
                    <a:lnTo>
                      <a:pt x="19" y="136"/>
                    </a:lnTo>
                    <a:lnTo>
                      <a:pt x="16" y="138"/>
                    </a:lnTo>
                    <a:lnTo>
                      <a:pt x="14" y="143"/>
                    </a:lnTo>
                    <a:lnTo>
                      <a:pt x="9" y="148"/>
                    </a:lnTo>
                    <a:lnTo>
                      <a:pt x="10" y="150"/>
                    </a:lnTo>
                    <a:lnTo>
                      <a:pt x="13" y="149"/>
                    </a:lnTo>
                    <a:lnTo>
                      <a:pt x="16" y="145"/>
                    </a:lnTo>
                    <a:lnTo>
                      <a:pt x="26" y="145"/>
                    </a:lnTo>
                    <a:lnTo>
                      <a:pt x="27" y="142"/>
                    </a:lnTo>
                    <a:lnTo>
                      <a:pt x="34" y="139"/>
                    </a:lnTo>
                    <a:lnTo>
                      <a:pt x="35" y="141"/>
                    </a:lnTo>
                    <a:lnTo>
                      <a:pt x="48" y="137"/>
                    </a:lnTo>
                    <a:lnTo>
                      <a:pt x="53" y="138"/>
                    </a:lnTo>
                    <a:lnTo>
                      <a:pt x="61" y="138"/>
                    </a:lnTo>
                    <a:lnTo>
                      <a:pt x="69" y="131"/>
                    </a:lnTo>
                    <a:lnTo>
                      <a:pt x="69" y="128"/>
                    </a:lnTo>
                    <a:lnTo>
                      <a:pt x="64" y="128"/>
                    </a:lnTo>
                    <a:lnTo>
                      <a:pt x="59" y="127"/>
                    </a:lnTo>
                    <a:lnTo>
                      <a:pt x="61" y="125"/>
                    </a:lnTo>
                    <a:lnTo>
                      <a:pt x="65" y="125"/>
                    </a:lnTo>
                    <a:lnTo>
                      <a:pt x="70" y="119"/>
                    </a:lnTo>
                    <a:lnTo>
                      <a:pt x="72" y="114"/>
                    </a:lnTo>
                    <a:lnTo>
                      <a:pt x="71" y="104"/>
                    </a:lnTo>
                    <a:lnTo>
                      <a:pt x="63" y="105"/>
                    </a:lnTo>
                    <a:lnTo>
                      <a:pt x="58" y="103"/>
                    </a:lnTo>
                    <a:lnTo>
                      <a:pt x="57" y="86"/>
                    </a:lnTo>
                    <a:lnTo>
                      <a:pt x="55" y="82"/>
                    </a:lnTo>
                    <a:lnTo>
                      <a:pt x="49" y="74"/>
                    </a:lnTo>
                    <a:lnTo>
                      <a:pt x="46" y="72"/>
                    </a:lnTo>
                    <a:lnTo>
                      <a:pt x="44" y="60"/>
                    </a:lnTo>
                    <a:lnTo>
                      <a:pt x="40" y="51"/>
                    </a:lnTo>
                    <a:lnTo>
                      <a:pt x="35" y="49"/>
                    </a:lnTo>
                    <a:lnTo>
                      <a:pt x="30" y="51"/>
                    </a:lnTo>
                    <a:lnTo>
                      <a:pt x="29" y="49"/>
                    </a:lnTo>
                    <a:lnTo>
                      <a:pt x="33" y="45"/>
                    </a:lnTo>
                    <a:lnTo>
                      <a:pt x="33" y="37"/>
                    </a:lnTo>
                    <a:lnTo>
                      <a:pt x="40" y="23"/>
                    </a:lnTo>
                    <a:lnTo>
                      <a:pt x="39" y="18"/>
                    </a:lnTo>
                    <a:lnTo>
                      <a:pt x="30" y="17"/>
                    </a:lnTo>
                    <a:lnTo>
                      <a:pt x="21" y="18"/>
                    </a:lnTo>
                    <a:lnTo>
                      <a:pt x="23" y="10"/>
                    </a:lnTo>
                    <a:lnTo>
                      <a:pt x="29" y="4"/>
                    </a:lnTo>
                    <a:lnTo>
                      <a:pt x="30" y="0"/>
                    </a:lnTo>
                    <a:lnTo>
                      <a:pt x="25" y="1"/>
                    </a:lnTo>
                    <a:lnTo>
                      <a:pt x="13" y="1"/>
                    </a:lnTo>
                    <a:lnTo>
                      <a:pt x="10" y="5"/>
                    </a:lnTo>
                    <a:lnTo>
                      <a:pt x="9" y="14"/>
                    </a:lnTo>
                    <a:lnTo>
                      <a:pt x="4" y="18"/>
                    </a:lnTo>
                    <a:lnTo>
                      <a:pt x="4" y="23"/>
                    </a:lnTo>
                    <a:lnTo>
                      <a:pt x="6" y="25"/>
                    </a:lnTo>
                    <a:lnTo>
                      <a:pt x="6" y="30"/>
                    </a:lnTo>
                    <a:close/>
                  </a:path>
                </a:pathLst>
              </a:custGeom>
              <a:solidFill>
                <a:schemeClr val="bg1"/>
              </a:solidFill>
              <a:ln w="3175">
                <a:solidFill>
                  <a:schemeClr val="bg2"/>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grpSp>
            <p:nvGrpSpPr>
              <p:cNvPr id="2102" name="Group 183"/>
              <p:cNvGrpSpPr>
                <a:grpSpLocks/>
              </p:cNvGrpSpPr>
              <p:nvPr/>
            </p:nvGrpSpPr>
            <p:grpSpPr bwMode="auto">
              <a:xfrm>
                <a:off x="2523" y="2399"/>
                <a:ext cx="52" cy="149"/>
                <a:chOff x="2523" y="2399"/>
                <a:chExt cx="52" cy="149"/>
              </a:xfrm>
            </p:grpSpPr>
            <p:sp>
              <p:nvSpPr>
                <p:cNvPr id="2191" name="Freeform 279"/>
                <p:cNvSpPr>
                  <a:spLocks/>
                </p:cNvSpPr>
                <p:nvPr/>
              </p:nvSpPr>
              <p:spPr bwMode="gray">
                <a:xfrm>
                  <a:off x="2556" y="2481"/>
                  <a:ext cx="9" cy="27"/>
                </a:xfrm>
                <a:custGeom>
                  <a:avLst/>
                  <a:gdLst>
                    <a:gd name="T0" fmla="*/ 2147483647 w 7"/>
                    <a:gd name="T1" fmla="*/ 0 h 22"/>
                    <a:gd name="T2" fmla="*/ 2147483647 w 7"/>
                    <a:gd name="T3" fmla="*/ 2147483647 h 22"/>
                    <a:gd name="T4" fmla="*/ 2147483647 w 7"/>
                    <a:gd name="T5" fmla="*/ 2147483647 h 22"/>
                    <a:gd name="T6" fmla="*/ 2147483647 w 7"/>
                    <a:gd name="T7" fmla="*/ 2147483647 h 22"/>
                    <a:gd name="T8" fmla="*/ 2147483647 w 7"/>
                    <a:gd name="T9" fmla="*/ 2147483647 h 22"/>
                    <a:gd name="T10" fmla="*/ 0 w 7"/>
                    <a:gd name="T11" fmla="*/ 2147483647 h 22"/>
                    <a:gd name="T12" fmla="*/ 0 w 7"/>
                    <a:gd name="T13" fmla="*/ 2147483647 h 22"/>
                    <a:gd name="T14" fmla="*/ 2147483647 w 7"/>
                    <a:gd name="T15" fmla="*/ 2147483647 h 22"/>
                    <a:gd name="T16" fmla="*/ 2147483647 w 7"/>
                    <a:gd name="T17" fmla="*/ 2147483647 h 22"/>
                    <a:gd name="T18" fmla="*/ 2147483647 w 7"/>
                    <a:gd name="T19" fmla="*/ 0 h 22"/>
                    <a:gd name="T20" fmla="*/ 2147483647 w 7"/>
                    <a:gd name="T21" fmla="*/ 0 h 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
                    <a:gd name="T34" fmla="*/ 0 h 22"/>
                    <a:gd name="T35" fmla="*/ 7 w 7"/>
                    <a:gd name="T36" fmla="*/ 22 h 2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 h="22">
                      <a:moveTo>
                        <a:pt x="6" y="0"/>
                      </a:moveTo>
                      <a:lnTo>
                        <a:pt x="6" y="4"/>
                      </a:lnTo>
                      <a:lnTo>
                        <a:pt x="7" y="8"/>
                      </a:lnTo>
                      <a:lnTo>
                        <a:pt x="5" y="20"/>
                      </a:lnTo>
                      <a:lnTo>
                        <a:pt x="2" y="22"/>
                      </a:lnTo>
                      <a:lnTo>
                        <a:pt x="0" y="19"/>
                      </a:lnTo>
                      <a:lnTo>
                        <a:pt x="0" y="10"/>
                      </a:lnTo>
                      <a:lnTo>
                        <a:pt x="1" y="7"/>
                      </a:lnTo>
                      <a:lnTo>
                        <a:pt x="5" y="4"/>
                      </a:lnTo>
                      <a:lnTo>
                        <a:pt x="5" y="0"/>
                      </a:lnTo>
                      <a:lnTo>
                        <a:pt x="6" y="0"/>
                      </a:lnTo>
                      <a:close/>
                    </a:path>
                  </a:pathLst>
                </a:custGeom>
                <a:solidFill>
                  <a:srgbClr val="003F69"/>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92" name="Freeform 345"/>
                <p:cNvSpPr>
                  <a:spLocks/>
                </p:cNvSpPr>
                <p:nvPr/>
              </p:nvSpPr>
              <p:spPr bwMode="gray">
                <a:xfrm>
                  <a:off x="2523" y="2399"/>
                  <a:ext cx="52" cy="36"/>
                </a:xfrm>
                <a:custGeom>
                  <a:avLst/>
                  <a:gdLst>
                    <a:gd name="T0" fmla="*/ 2147483647 w 42"/>
                    <a:gd name="T1" fmla="*/ 2147483647 h 29"/>
                    <a:gd name="T2" fmla="*/ 2147483647 w 42"/>
                    <a:gd name="T3" fmla="*/ 2147483647 h 29"/>
                    <a:gd name="T4" fmla="*/ 2147483647 w 42"/>
                    <a:gd name="T5" fmla="*/ 2147483647 h 29"/>
                    <a:gd name="T6" fmla="*/ 2147483647 w 42"/>
                    <a:gd name="T7" fmla="*/ 2147483647 h 29"/>
                    <a:gd name="T8" fmla="*/ 0 w 42"/>
                    <a:gd name="T9" fmla="*/ 2147483647 h 29"/>
                    <a:gd name="T10" fmla="*/ 2147483647 w 42"/>
                    <a:gd name="T11" fmla="*/ 2147483647 h 29"/>
                    <a:gd name="T12" fmla="*/ 2147483647 w 42"/>
                    <a:gd name="T13" fmla="*/ 2147483647 h 29"/>
                    <a:gd name="T14" fmla="*/ 2147483647 w 42"/>
                    <a:gd name="T15" fmla="*/ 2147483647 h 29"/>
                    <a:gd name="T16" fmla="*/ 2147483647 w 42"/>
                    <a:gd name="T17" fmla="*/ 2147483647 h 29"/>
                    <a:gd name="T18" fmla="*/ 2147483647 w 42"/>
                    <a:gd name="T19" fmla="*/ 2147483647 h 29"/>
                    <a:gd name="T20" fmla="*/ 2147483647 w 42"/>
                    <a:gd name="T21" fmla="*/ 2147483647 h 29"/>
                    <a:gd name="T22" fmla="*/ 2147483647 w 42"/>
                    <a:gd name="T23" fmla="*/ 2147483647 h 29"/>
                    <a:gd name="T24" fmla="*/ 2147483647 w 42"/>
                    <a:gd name="T25" fmla="*/ 0 h 29"/>
                    <a:gd name="T26" fmla="*/ 2147483647 w 42"/>
                    <a:gd name="T27" fmla="*/ 2147483647 h 29"/>
                    <a:gd name="T28" fmla="*/ 2147483647 w 42"/>
                    <a:gd name="T29" fmla="*/ 2147483647 h 29"/>
                    <a:gd name="T30" fmla="*/ 2147483647 w 42"/>
                    <a:gd name="T31" fmla="*/ 2147483647 h 29"/>
                    <a:gd name="T32" fmla="*/ 2147483647 w 42"/>
                    <a:gd name="T33" fmla="*/ 2147483647 h 29"/>
                    <a:gd name="T34" fmla="*/ 2147483647 w 42"/>
                    <a:gd name="T35" fmla="*/ 2147483647 h 29"/>
                    <a:gd name="T36" fmla="*/ 2147483647 w 42"/>
                    <a:gd name="T37" fmla="*/ 2147483647 h 29"/>
                    <a:gd name="T38" fmla="*/ 2147483647 w 42"/>
                    <a:gd name="T39" fmla="*/ 2147483647 h 29"/>
                    <a:gd name="T40" fmla="*/ 2147483647 w 42"/>
                    <a:gd name="T41" fmla="*/ 2147483647 h 29"/>
                    <a:gd name="T42" fmla="*/ 2147483647 w 42"/>
                    <a:gd name="T43" fmla="*/ 2147483647 h 29"/>
                    <a:gd name="T44" fmla="*/ 2147483647 w 42"/>
                    <a:gd name="T45" fmla="*/ 2147483647 h 29"/>
                    <a:gd name="T46" fmla="*/ 2147483647 w 42"/>
                    <a:gd name="T47" fmla="*/ 2147483647 h 29"/>
                    <a:gd name="T48" fmla="*/ 2147483647 w 42"/>
                    <a:gd name="T49" fmla="*/ 2147483647 h 29"/>
                    <a:gd name="T50" fmla="*/ 2147483647 w 42"/>
                    <a:gd name="T51" fmla="*/ 2147483647 h 2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2"/>
                    <a:gd name="T79" fmla="*/ 0 h 29"/>
                    <a:gd name="T80" fmla="*/ 42 w 42"/>
                    <a:gd name="T81" fmla="*/ 29 h 2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2" h="29">
                      <a:moveTo>
                        <a:pt x="8" y="29"/>
                      </a:moveTo>
                      <a:lnTo>
                        <a:pt x="9" y="24"/>
                      </a:lnTo>
                      <a:lnTo>
                        <a:pt x="6" y="23"/>
                      </a:lnTo>
                      <a:lnTo>
                        <a:pt x="2" y="26"/>
                      </a:lnTo>
                      <a:lnTo>
                        <a:pt x="0" y="23"/>
                      </a:lnTo>
                      <a:lnTo>
                        <a:pt x="4" y="18"/>
                      </a:lnTo>
                      <a:lnTo>
                        <a:pt x="6" y="13"/>
                      </a:lnTo>
                      <a:lnTo>
                        <a:pt x="9" y="12"/>
                      </a:lnTo>
                      <a:lnTo>
                        <a:pt x="9" y="8"/>
                      </a:lnTo>
                      <a:lnTo>
                        <a:pt x="11" y="3"/>
                      </a:lnTo>
                      <a:lnTo>
                        <a:pt x="16" y="4"/>
                      </a:lnTo>
                      <a:lnTo>
                        <a:pt x="20" y="1"/>
                      </a:lnTo>
                      <a:lnTo>
                        <a:pt x="26" y="0"/>
                      </a:lnTo>
                      <a:lnTo>
                        <a:pt x="32" y="5"/>
                      </a:lnTo>
                      <a:lnTo>
                        <a:pt x="37" y="6"/>
                      </a:lnTo>
                      <a:lnTo>
                        <a:pt x="34" y="10"/>
                      </a:lnTo>
                      <a:lnTo>
                        <a:pt x="36" y="13"/>
                      </a:lnTo>
                      <a:lnTo>
                        <a:pt x="42" y="16"/>
                      </a:lnTo>
                      <a:lnTo>
                        <a:pt x="39" y="21"/>
                      </a:lnTo>
                      <a:lnTo>
                        <a:pt x="28" y="20"/>
                      </a:lnTo>
                      <a:lnTo>
                        <a:pt x="25" y="17"/>
                      </a:lnTo>
                      <a:lnTo>
                        <a:pt x="21" y="18"/>
                      </a:lnTo>
                      <a:lnTo>
                        <a:pt x="20" y="27"/>
                      </a:lnTo>
                      <a:lnTo>
                        <a:pt x="17" y="29"/>
                      </a:lnTo>
                      <a:lnTo>
                        <a:pt x="13" y="28"/>
                      </a:lnTo>
                      <a:lnTo>
                        <a:pt x="8" y="29"/>
                      </a:lnTo>
                      <a:close/>
                    </a:path>
                  </a:pathLst>
                </a:custGeom>
                <a:solidFill>
                  <a:srgbClr val="003F69"/>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93" name="Freeform 375"/>
                <p:cNvSpPr>
                  <a:spLocks/>
                </p:cNvSpPr>
                <p:nvPr/>
              </p:nvSpPr>
              <p:spPr bwMode="gray">
                <a:xfrm>
                  <a:off x="2552" y="2511"/>
                  <a:ext cx="15" cy="37"/>
                </a:xfrm>
                <a:custGeom>
                  <a:avLst/>
                  <a:gdLst>
                    <a:gd name="T0" fmla="*/ 0 w 12"/>
                    <a:gd name="T1" fmla="*/ 2147483647 h 30"/>
                    <a:gd name="T2" fmla="*/ 2147483647 w 12"/>
                    <a:gd name="T3" fmla="*/ 2147483647 h 30"/>
                    <a:gd name="T4" fmla="*/ 2147483647 w 12"/>
                    <a:gd name="T5" fmla="*/ 0 h 30"/>
                    <a:gd name="T6" fmla="*/ 2147483647 w 12"/>
                    <a:gd name="T7" fmla="*/ 2147483647 h 30"/>
                    <a:gd name="T8" fmla="*/ 2147483647 w 12"/>
                    <a:gd name="T9" fmla="*/ 2147483647 h 30"/>
                    <a:gd name="T10" fmla="*/ 2147483647 w 12"/>
                    <a:gd name="T11" fmla="*/ 2147483647 h 30"/>
                    <a:gd name="T12" fmla="*/ 2147483647 w 12"/>
                    <a:gd name="T13" fmla="*/ 2147483647 h 30"/>
                    <a:gd name="T14" fmla="*/ 2147483647 w 12"/>
                    <a:gd name="T15" fmla="*/ 2147483647 h 30"/>
                    <a:gd name="T16" fmla="*/ 2147483647 w 12"/>
                    <a:gd name="T17" fmla="*/ 2147483647 h 30"/>
                    <a:gd name="T18" fmla="*/ 2147483647 w 12"/>
                    <a:gd name="T19" fmla="*/ 2147483647 h 30"/>
                    <a:gd name="T20" fmla="*/ 2147483647 w 12"/>
                    <a:gd name="T21" fmla="*/ 2147483647 h 30"/>
                    <a:gd name="T22" fmla="*/ 2147483647 w 12"/>
                    <a:gd name="T23" fmla="*/ 2147483647 h 30"/>
                    <a:gd name="T24" fmla="*/ 0 w 12"/>
                    <a:gd name="T25" fmla="*/ 2147483647 h 30"/>
                    <a:gd name="T26" fmla="*/ 2147483647 w 12"/>
                    <a:gd name="T27" fmla="*/ 2147483647 h 30"/>
                    <a:gd name="T28" fmla="*/ 0 w 12"/>
                    <a:gd name="T29" fmla="*/ 2147483647 h 3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
                    <a:gd name="T46" fmla="*/ 0 h 30"/>
                    <a:gd name="T47" fmla="*/ 12 w 12"/>
                    <a:gd name="T48" fmla="*/ 30 h 3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 h="30">
                      <a:moveTo>
                        <a:pt x="0" y="7"/>
                      </a:moveTo>
                      <a:lnTo>
                        <a:pt x="6" y="3"/>
                      </a:lnTo>
                      <a:lnTo>
                        <a:pt x="8" y="0"/>
                      </a:lnTo>
                      <a:lnTo>
                        <a:pt x="10" y="1"/>
                      </a:lnTo>
                      <a:lnTo>
                        <a:pt x="10" y="6"/>
                      </a:lnTo>
                      <a:lnTo>
                        <a:pt x="12" y="8"/>
                      </a:lnTo>
                      <a:lnTo>
                        <a:pt x="12" y="22"/>
                      </a:lnTo>
                      <a:lnTo>
                        <a:pt x="10" y="24"/>
                      </a:lnTo>
                      <a:lnTo>
                        <a:pt x="9" y="27"/>
                      </a:lnTo>
                      <a:lnTo>
                        <a:pt x="5" y="28"/>
                      </a:lnTo>
                      <a:lnTo>
                        <a:pt x="4" y="30"/>
                      </a:lnTo>
                      <a:lnTo>
                        <a:pt x="1" y="29"/>
                      </a:lnTo>
                      <a:lnTo>
                        <a:pt x="0" y="21"/>
                      </a:lnTo>
                      <a:lnTo>
                        <a:pt x="1" y="10"/>
                      </a:lnTo>
                      <a:lnTo>
                        <a:pt x="0" y="7"/>
                      </a:lnTo>
                      <a:close/>
                    </a:path>
                  </a:pathLst>
                </a:custGeom>
                <a:solidFill>
                  <a:srgbClr val="003F69"/>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grpSp>
          <p:grpSp>
            <p:nvGrpSpPr>
              <p:cNvPr id="2103" name="Group 187"/>
              <p:cNvGrpSpPr>
                <a:grpSpLocks/>
              </p:cNvGrpSpPr>
              <p:nvPr/>
            </p:nvGrpSpPr>
            <p:grpSpPr bwMode="auto">
              <a:xfrm>
                <a:off x="1642" y="1526"/>
                <a:ext cx="1173" cy="1071"/>
                <a:chOff x="1642" y="1526"/>
                <a:chExt cx="1173" cy="1071"/>
              </a:xfrm>
            </p:grpSpPr>
            <p:grpSp>
              <p:nvGrpSpPr>
                <p:cNvPr id="2104" name="Group 188"/>
                <p:cNvGrpSpPr>
                  <a:grpSpLocks/>
                </p:cNvGrpSpPr>
                <p:nvPr/>
              </p:nvGrpSpPr>
              <p:grpSpPr bwMode="auto">
                <a:xfrm>
                  <a:off x="1642" y="1526"/>
                  <a:ext cx="697" cy="651"/>
                  <a:chOff x="1613" y="1498"/>
                  <a:chExt cx="697" cy="651"/>
                </a:xfrm>
              </p:grpSpPr>
              <p:sp>
                <p:nvSpPr>
                  <p:cNvPr id="2159" name="Freeform 15"/>
                  <p:cNvSpPr>
                    <a:spLocks noEditPoints="1"/>
                  </p:cNvSpPr>
                  <p:nvPr/>
                </p:nvSpPr>
                <p:spPr bwMode="gray">
                  <a:xfrm>
                    <a:off x="2139" y="1824"/>
                    <a:ext cx="71" cy="53"/>
                  </a:xfrm>
                  <a:custGeom>
                    <a:avLst/>
                    <a:gdLst>
                      <a:gd name="T0" fmla="*/ 2147483647 w 58"/>
                      <a:gd name="T1" fmla="*/ 2147483647 h 43"/>
                      <a:gd name="T2" fmla="*/ 2147483647 w 58"/>
                      <a:gd name="T3" fmla="*/ 2147483647 h 43"/>
                      <a:gd name="T4" fmla="*/ 2147483647 w 58"/>
                      <a:gd name="T5" fmla="*/ 2147483647 h 43"/>
                      <a:gd name="T6" fmla="*/ 2147483647 w 58"/>
                      <a:gd name="T7" fmla="*/ 2147483647 h 43"/>
                      <a:gd name="T8" fmla="*/ 2147483647 w 58"/>
                      <a:gd name="T9" fmla="*/ 2147483647 h 43"/>
                      <a:gd name="T10" fmla="*/ 2147483647 w 58"/>
                      <a:gd name="T11" fmla="*/ 2147483647 h 43"/>
                      <a:gd name="T12" fmla="*/ 2147483647 w 58"/>
                      <a:gd name="T13" fmla="*/ 2147483647 h 43"/>
                      <a:gd name="T14" fmla="*/ 2147483647 w 58"/>
                      <a:gd name="T15" fmla="*/ 0 h 43"/>
                      <a:gd name="T16" fmla="*/ 2147483647 w 58"/>
                      <a:gd name="T17" fmla="*/ 0 h 43"/>
                      <a:gd name="T18" fmla="*/ 2147483647 w 58"/>
                      <a:gd name="T19" fmla="*/ 2147483647 h 43"/>
                      <a:gd name="T20" fmla="*/ 2147483647 w 58"/>
                      <a:gd name="T21" fmla="*/ 2147483647 h 43"/>
                      <a:gd name="T22" fmla="*/ 0 w 58"/>
                      <a:gd name="T23" fmla="*/ 2147483647 h 43"/>
                      <a:gd name="T24" fmla="*/ 2147483647 w 58"/>
                      <a:gd name="T25" fmla="*/ 2147483647 h 43"/>
                      <a:gd name="T26" fmla="*/ 2147483647 w 58"/>
                      <a:gd name="T27" fmla="*/ 2147483647 h 43"/>
                      <a:gd name="T28" fmla="*/ 2147483647 w 58"/>
                      <a:gd name="T29" fmla="*/ 2147483647 h 43"/>
                      <a:gd name="T30" fmla="*/ 2147483647 w 58"/>
                      <a:gd name="T31" fmla="*/ 2147483647 h 43"/>
                      <a:gd name="T32" fmla="*/ 2147483647 w 58"/>
                      <a:gd name="T33" fmla="*/ 2147483647 h 43"/>
                      <a:gd name="T34" fmla="*/ 2147483647 w 58"/>
                      <a:gd name="T35" fmla="*/ 2147483647 h 43"/>
                      <a:gd name="T36" fmla="*/ 0 w 58"/>
                      <a:gd name="T37" fmla="*/ 2147483647 h 43"/>
                      <a:gd name="T38" fmla="*/ 0 w 58"/>
                      <a:gd name="T39" fmla="*/ 2147483647 h 4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58"/>
                      <a:gd name="T61" fmla="*/ 0 h 43"/>
                      <a:gd name="T62" fmla="*/ 58 w 58"/>
                      <a:gd name="T63" fmla="*/ 43 h 4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58" h="43">
                        <a:moveTo>
                          <a:pt x="58" y="5"/>
                        </a:moveTo>
                        <a:lnTo>
                          <a:pt x="58" y="7"/>
                        </a:lnTo>
                        <a:lnTo>
                          <a:pt x="55" y="9"/>
                        </a:lnTo>
                        <a:lnTo>
                          <a:pt x="55" y="11"/>
                        </a:lnTo>
                        <a:lnTo>
                          <a:pt x="54" y="13"/>
                        </a:lnTo>
                        <a:lnTo>
                          <a:pt x="42" y="9"/>
                        </a:lnTo>
                        <a:lnTo>
                          <a:pt x="34" y="2"/>
                        </a:lnTo>
                        <a:lnTo>
                          <a:pt x="36" y="0"/>
                        </a:lnTo>
                        <a:lnTo>
                          <a:pt x="46" y="0"/>
                        </a:lnTo>
                        <a:lnTo>
                          <a:pt x="52" y="4"/>
                        </a:lnTo>
                        <a:lnTo>
                          <a:pt x="58" y="5"/>
                        </a:lnTo>
                        <a:close/>
                        <a:moveTo>
                          <a:pt x="0" y="41"/>
                        </a:moveTo>
                        <a:lnTo>
                          <a:pt x="7" y="37"/>
                        </a:lnTo>
                        <a:lnTo>
                          <a:pt x="23" y="34"/>
                        </a:lnTo>
                        <a:lnTo>
                          <a:pt x="26" y="37"/>
                        </a:lnTo>
                        <a:lnTo>
                          <a:pt x="25" y="41"/>
                        </a:lnTo>
                        <a:lnTo>
                          <a:pt x="21" y="41"/>
                        </a:lnTo>
                        <a:lnTo>
                          <a:pt x="16" y="41"/>
                        </a:lnTo>
                        <a:lnTo>
                          <a:pt x="0" y="43"/>
                        </a:lnTo>
                        <a:lnTo>
                          <a:pt x="0" y="41"/>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60" name="Freeform 130"/>
                  <p:cNvSpPr>
                    <a:spLocks/>
                  </p:cNvSpPr>
                  <p:nvPr/>
                </p:nvSpPr>
                <p:spPr bwMode="gray">
                  <a:xfrm>
                    <a:off x="2139" y="1867"/>
                    <a:ext cx="32" cy="10"/>
                  </a:xfrm>
                  <a:custGeom>
                    <a:avLst/>
                    <a:gdLst>
                      <a:gd name="T0" fmla="*/ 0 w 26"/>
                      <a:gd name="T1" fmla="*/ 2147483647 h 9"/>
                      <a:gd name="T2" fmla="*/ 0 w 26"/>
                      <a:gd name="T3" fmla="*/ 2147483647 h 9"/>
                      <a:gd name="T4" fmla="*/ 2147483647 w 26"/>
                      <a:gd name="T5" fmla="*/ 2147483647 h 9"/>
                      <a:gd name="T6" fmla="*/ 2147483647 w 26"/>
                      <a:gd name="T7" fmla="*/ 0 h 9"/>
                      <a:gd name="T8" fmla="*/ 2147483647 w 26"/>
                      <a:gd name="T9" fmla="*/ 2147483647 h 9"/>
                      <a:gd name="T10" fmla="*/ 2147483647 w 26"/>
                      <a:gd name="T11" fmla="*/ 2147483647 h 9"/>
                      <a:gd name="T12" fmla="*/ 2147483647 w 26"/>
                      <a:gd name="T13" fmla="*/ 2147483647 h 9"/>
                      <a:gd name="T14" fmla="*/ 2147483647 w 26"/>
                      <a:gd name="T15" fmla="*/ 2147483647 h 9"/>
                      <a:gd name="T16" fmla="*/ 0 w 26"/>
                      <a:gd name="T17" fmla="*/ 2147483647 h 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6"/>
                      <a:gd name="T28" fmla="*/ 0 h 9"/>
                      <a:gd name="T29" fmla="*/ 26 w 26"/>
                      <a:gd name="T30" fmla="*/ 9 h 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6" h="9">
                        <a:moveTo>
                          <a:pt x="0" y="9"/>
                        </a:moveTo>
                        <a:lnTo>
                          <a:pt x="0" y="7"/>
                        </a:lnTo>
                        <a:lnTo>
                          <a:pt x="7" y="3"/>
                        </a:lnTo>
                        <a:lnTo>
                          <a:pt x="23" y="0"/>
                        </a:lnTo>
                        <a:lnTo>
                          <a:pt x="26" y="3"/>
                        </a:lnTo>
                        <a:lnTo>
                          <a:pt x="25" y="7"/>
                        </a:lnTo>
                        <a:lnTo>
                          <a:pt x="21" y="7"/>
                        </a:lnTo>
                        <a:lnTo>
                          <a:pt x="16" y="7"/>
                        </a:lnTo>
                        <a:lnTo>
                          <a:pt x="0" y="9"/>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61" name="Freeform 131"/>
                  <p:cNvSpPr>
                    <a:spLocks/>
                  </p:cNvSpPr>
                  <p:nvPr/>
                </p:nvSpPr>
                <p:spPr bwMode="gray">
                  <a:xfrm>
                    <a:off x="2218" y="1561"/>
                    <a:ext cx="15" cy="11"/>
                  </a:xfrm>
                  <a:custGeom>
                    <a:avLst/>
                    <a:gdLst>
                      <a:gd name="T0" fmla="*/ 2147483647 w 12"/>
                      <a:gd name="T1" fmla="*/ 0 h 8"/>
                      <a:gd name="T2" fmla="*/ 2147483647 w 12"/>
                      <a:gd name="T3" fmla="*/ 2147483647 h 8"/>
                      <a:gd name="T4" fmla="*/ 2147483647 w 12"/>
                      <a:gd name="T5" fmla="*/ 2147483647 h 8"/>
                      <a:gd name="T6" fmla="*/ 2147483647 w 12"/>
                      <a:gd name="T7" fmla="*/ 2147483647 h 8"/>
                      <a:gd name="T8" fmla="*/ 2147483647 w 12"/>
                      <a:gd name="T9" fmla="*/ 2147483647 h 8"/>
                      <a:gd name="T10" fmla="*/ 0 w 12"/>
                      <a:gd name="T11" fmla="*/ 2147483647 h 8"/>
                      <a:gd name="T12" fmla="*/ 2147483647 w 12"/>
                      <a:gd name="T13" fmla="*/ 0 h 8"/>
                      <a:gd name="T14" fmla="*/ 0 60000 65536"/>
                      <a:gd name="T15" fmla="*/ 0 60000 65536"/>
                      <a:gd name="T16" fmla="*/ 0 60000 65536"/>
                      <a:gd name="T17" fmla="*/ 0 60000 65536"/>
                      <a:gd name="T18" fmla="*/ 0 60000 65536"/>
                      <a:gd name="T19" fmla="*/ 0 60000 65536"/>
                      <a:gd name="T20" fmla="*/ 0 60000 65536"/>
                      <a:gd name="T21" fmla="*/ 0 w 12"/>
                      <a:gd name="T22" fmla="*/ 0 h 8"/>
                      <a:gd name="T23" fmla="*/ 12 w 12"/>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 h="8">
                        <a:moveTo>
                          <a:pt x="3" y="0"/>
                        </a:moveTo>
                        <a:lnTo>
                          <a:pt x="7" y="1"/>
                        </a:lnTo>
                        <a:lnTo>
                          <a:pt x="12" y="6"/>
                        </a:lnTo>
                        <a:lnTo>
                          <a:pt x="10" y="8"/>
                        </a:lnTo>
                        <a:lnTo>
                          <a:pt x="3" y="4"/>
                        </a:lnTo>
                        <a:lnTo>
                          <a:pt x="0" y="1"/>
                        </a:lnTo>
                        <a:lnTo>
                          <a:pt x="3" y="0"/>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62" name="Freeform 132"/>
                  <p:cNvSpPr>
                    <a:spLocks/>
                  </p:cNvSpPr>
                  <p:nvPr/>
                </p:nvSpPr>
                <p:spPr bwMode="gray">
                  <a:xfrm>
                    <a:off x="2231" y="1559"/>
                    <a:ext cx="7" cy="9"/>
                  </a:xfrm>
                  <a:custGeom>
                    <a:avLst/>
                    <a:gdLst>
                      <a:gd name="T0" fmla="*/ 0 w 6"/>
                      <a:gd name="T1" fmla="*/ 0 h 7"/>
                      <a:gd name="T2" fmla="*/ 2147483647 w 6"/>
                      <a:gd name="T3" fmla="*/ 0 h 7"/>
                      <a:gd name="T4" fmla="*/ 2147483647 w 6"/>
                      <a:gd name="T5" fmla="*/ 2147483647 h 7"/>
                      <a:gd name="T6" fmla="*/ 2147483647 w 6"/>
                      <a:gd name="T7" fmla="*/ 2147483647 h 7"/>
                      <a:gd name="T8" fmla="*/ 0 w 6"/>
                      <a:gd name="T9" fmla="*/ 0 h 7"/>
                      <a:gd name="T10" fmla="*/ 0 60000 65536"/>
                      <a:gd name="T11" fmla="*/ 0 60000 65536"/>
                      <a:gd name="T12" fmla="*/ 0 60000 65536"/>
                      <a:gd name="T13" fmla="*/ 0 60000 65536"/>
                      <a:gd name="T14" fmla="*/ 0 60000 65536"/>
                      <a:gd name="T15" fmla="*/ 0 w 6"/>
                      <a:gd name="T16" fmla="*/ 0 h 7"/>
                      <a:gd name="T17" fmla="*/ 6 w 6"/>
                      <a:gd name="T18" fmla="*/ 7 h 7"/>
                    </a:gdLst>
                    <a:ahLst/>
                    <a:cxnLst>
                      <a:cxn ang="T10">
                        <a:pos x="T0" y="T1"/>
                      </a:cxn>
                      <a:cxn ang="T11">
                        <a:pos x="T2" y="T3"/>
                      </a:cxn>
                      <a:cxn ang="T12">
                        <a:pos x="T4" y="T5"/>
                      </a:cxn>
                      <a:cxn ang="T13">
                        <a:pos x="T6" y="T7"/>
                      </a:cxn>
                      <a:cxn ang="T14">
                        <a:pos x="T8" y="T9"/>
                      </a:cxn>
                    </a:cxnLst>
                    <a:rect l="T15" t="T16" r="T17" b="T18"/>
                    <a:pathLst>
                      <a:path w="6" h="7">
                        <a:moveTo>
                          <a:pt x="0" y="0"/>
                        </a:moveTo>
                        <a:lnTo>
                          <a:pt x="4" y="0"/>
                        </a:lnTo>
                        <a:lnTo>
                          <a:pt x="6" y="7"/>
                        </a:lnTo>
                        <a:lnTo>
                          <a:pt x="1" y="3"/>
                        </a:lnTo>
                        <a:lnTo>
                          <a:pt x="0" y="0"/>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63" name="Freeform 133"/>
                  <p:cNvSpPr>
                    <a:spLocks/>
                  </p:cNvSpPr>
                  <p:nvPr/>
                </p:nvSpPr>
                <p:spPr bwMode="gray">
                  <a:xfrm>
                    <a:off x="2235" y="1576"/>
                    <a:ext cx="12" cy="4"/>
                  </a:xfrm>
                  <a:custGeom>
                    <a:avLst/>
                    <a:gdLst>
                      <a:gd name="T0" fmla="*/ 0 w 10"/>
                      <a:gd name="T1" fmla="*/ 0 h 3"/>
                      <a:gd name="T2" fmla="*/ 2147483647 w 10"/>
                      <a:gd name="T3" fmla="*/ 2147483647 h 3"/>
                      <a:gd name="T4" fmla="*/ 2147483647 w 10"/>
                      <a:gd name="T5" fmla="*/ 2147483647 h 3"/>
                      <a:gd name="T6" fmla="*/ 2147483647 w 10"/>
                      <a:gd name="T7" fmla="*/ 2147483647 h 3"/>
                      <a:gd name="T8" fmla="*/ 0 w 10"/>
                      <a:gd name="T9" fmla="*/ 0 h 3"/>
                      <a:gd name="T10" fmla="*/ 0 60000 65536"/>
                      <a:gd name="T11" fmla="*/ 0 60000 65536"/>
                      <a:gd name="T12" fmla="*/ 0 60000 65536"/>
                      <a:gd name="T13" fmla="*/ 0 60000 65536"/>
                      <a:gd name="T14" fmla="*/ 0 60000 65536"/>
                      <a:gd name="T15" fmla="*/ 0 w 10"/>
                      <a:gd name="T16" fmla="*/ 0 h 3"/>
                      <a:gd name="T17" fmla="*/ 10 w 10"/>
                      <a:gd name="T18" fmla="*/ 3 h 3"/>
                    </a:gdLst>
                    <a:ahLst/>
                    <a:cxnLst>
                      <a:cxn ang="T10">
                        <a:pos x="T0" y="T1"/>
                      </a:cxn>
                      <a:cxn ang="T11">
                        <a:pos x="T2" y="T3"/>
                      </a:cxn>
                      <a:cxn ang="T12">
                        <a:pos x="T4" y="T5"/>
                      </a:cxn>
                      <a:cxn ang="T13">
                        <a:pos x="T6" y="T7"/>
                      </a:cxn>
                      <a:cxn ang="T14">
                        <a:pos x="T8" y="T9"/>
                      </a:cxn>
                    </a:cxnLst>
                    <a:rect l="T15" t="T16" r="T17" b="T18"/>
                    <a:pathLst>
                      <a:path w="10" h="3">
                        <a:moveTo>
                          <a:pt x="0" y="0"/>
                        </a:moveTo>
                        <a:lnTo>
                          <a:pt x="7" y="1"/>
                        </a:lnTo>
                        <a:lnTo>
                          <a:pt x="10" y="3"/>
                        </a:lnTo>
                        <a:lnTo>
                          <a:pt x="6" y="3"/>
                        </a:lnTo>
                        <a:lnTo>
                          <a:pt x="0" y="0"/>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64" name="Freeform 134"/>
                  <p:cNvSpPr>
                    <a:spLocks/>
                  </p:cNvSpPr>
                  <p:nvPr/>
                </p:nvSpPr>
                <p:spPr bwMode="gray">
                  <a:xfrm>
                    <a:off x="2253" y="1662"/>
                    <a:ext cx="5" cy="4"/>
                  </a:xfrm>
                  <a:custGeom>
                    <a:avLst/>
                    <a:gdLst>
                      <a:gd name="T0" fmla="*/ 2147483647 w 5"/>
                      <a:gd name="T1" fmla="*/ 0 h 3"/>
                      <a:gd name="T2" fmla="*/ 2147483647 w 5"/>
                      <a:gd name="T3" fmla="*/ 0 h 3"/>
                      <a:gd name="T4" fmla="*/ 2147483647 w 5"/>
                      <a:gd name="T5" fmla="*/ 2147483647 h 3"/>
                      <a:gd name="T6" fmla="*/ 0 w 5"/>
                      <a:gd name="T7" fmla="*/ 2147483647 h 3"/>
                      <a:gd name="T8" fmla="*/ 2147483647 w 5"/>
                      <a:gd name="T9" fmla="*/ 0 h 3"/>
                      <a:gd name="T10" fmla="*/ 0 60000 65536"/>
                      <a:gd name="T11" fmla="*/ 0 60000 65536"/>
                      <a:gd name="T12" fmla="*/ 0 60000 65536"/>
                      <a:gd name="T13" fmla="*/ 0 60000 65536"/>
                      <a:gd name="T14" fmla="*/ 0 60000 65536"/>
                      <a:gd name="T15" fmla="*/ 0 w 5"/>
                      <a:gd name="T16" fmla="*/ 0 h 3"/>
                      <a:gd name="T17" fmla="*/ 5 w 5"/>
                      <a:gd name="T18" fmla="*/ 3 h 3"/>
                    </a:gdLst>
                    <a:ahLst/>
                    <a:cxnLst>
                      <a:cxn ang="T10">
                        <a:pos x="T0" y="T1"/>
                      </a:cxn>
                      <a:cxn ang="T11">
                        <a:pos x="T2" y="T3"/>
                      </a:cxn>
                      <a:cxn ang="T12">
                        <a:pos x="T4" y="T5"/>
                      </a:cxn>
                      <a:cxn ang="T13">
                        <a:pos x="T6" y="T7"/>
                      </a:cxn>
                      <a:cxn ang="T14">
                        <a:pos x="T8" y="T9"/>
                      </a:cxn>
                    </a:cxnLst>
                    <a:rect l="T15" t="T16" r="T17" b="T18"/>
                    <a:pathLst>
                      <a:path w="5" h="3">
                        <a:moveTo>
                          <a:pt x="1" y="0"/>
                        </a:moveTo>
                        <a:lnTo>
                          <a:pt x="5" y="0"/>
                        </a:lnTo>
                        <a:lnTo>
                          <a:pt x="3" y="3"/>
                        </a:lnTo>
                        <a:lnTo>
                          <a:pt x="0" y="3"/>
                        </a:lnTo>
                        <a:lnTo>
                          <a:pt x="1" y="0"/>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65" name="Freeform 135"/>
                  <p:cNvSpPr>
                    <a:spLocks/>
                  </p:cNvSpPr>
                  <p:nvPr/>
                </p:nvSpPr>
                <p:spPr bwMode="gray">
                  <a:xfrm>
                    <a:off x="2242" y="1671"/>
                    <a:ext cx="12" cy="7"/>
                  </a:xfrm>
                  <a:custGeom>
                    <a:avLst/>
                    <a:gdLst>
                      <a:gd name="T0" fmla="*/ 2147483647 w 10"/>
                      <a:gd name="T1" fmla="*/ 0 h 6"/>
                      <a:gd name="T2" fmla="*/ 2147483647 w 10"/>
                      <a:gd name="T3" fmla="*/ 0 h 6"/>
                      <a:gd name="T4" fmla="*/ 2147483647 w 10"/>
                      <a:gd name="T5" fmla="*/ 2147483647 h 6"/>
                      <a:gd name="T6" fmla="*/ 2147483647 w 10"/>
                      <a:gd name="T7" fmla="*/ 2147483647 h 6"/>
                      <a:gd name="T8" fmla="*/ 0 w 10"/>
                      <a:gd name="T9" fmla="*/ 2147483647 h 6"/>
                      <a:gd name="T10" fmla="*/ 2147483647 w 10"/>
                      <a:gd name="T11" fmla="*/ 2147483647 h 6"/>
                      <a:gd name="T12" fmla="*/ 2147483647 w 10"/>
                      <a:gd name="T13" fmla="*/ 0 h 6"/>
                      <a:gd name="T14" fmla="*/ 0 60000 65536"/>
                      <a:gd name="T15" fmla="*/ 0 60000 65536"/>
                      <a:gd name="T16" fmla="*/ 0 60000 65536"/>
                      <a:gd name="T17" fmla="*/ 0 60000 65536"/>
                      <a:gd name="T18" fmla="*/ 0 60000 65536"/>
                      <a:gd name="T19" fmla="*/ 0 60000 65536"/>
                      <a:gd name="T20" fmla="*/ 0 60000 65536"/>
                      <a:gd name="T21" fmla="*/ 0 w 10"/>
                      <a:gd name="T22" fmla="*/ 0 h 6"/>
                      <a:gd name="T23" fmla="*/ 10 w 10"/>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 h="6">
                        <a:moveTo>
                          <a:pt x="6" y="0"/>
                        </a:moveTo>
                        <a:lnTo>
                          <a:pt x="10" y="0"/>
                        </a:lnTo>
                        <a:lnTo>
                          <a:pt x="9" y="3"/>
                        </a:lnTo>
                        <a:lnTo>
                          <a:pt x="4" y="6"/>
                        </a:lnTo>
                        <a:lnTo>
                          <a:pt x="0" y="5"/>
                        </a:lnTo>
                        <a:lnTo>
                          <a:pt x="5" y="3"/>
                        </a:lnTo>
                        <a:lnTo>
                          <a:pt x="6" y="0"/>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66" name="Freeform 136"/>
                  <p:cNvSpPr>
                    <a:spLocks/>
                  </p:cNvSpPr>
                  <p:nvPr/>
                </p:nvSpPr>
                <p:spPr bwMode="gray">
                  <a:xfrm>
                    <a:off x="2250" y="1697"/>
                    <a:ext cx="7" cy="6"/>
                  </a:xfrm>
                  <a:custGeom>
                    <a:avLst/>
                    <a:gdLst>
                      <a:gd name="T0" fmla="*/ 2147483647 w 6"/>
                      <a:gd name="T1" fmla="*/ 0 h 5"/>
                      <a:gd name="T2" fmla="*/ 2147483647 w 6"/>
                      <a:gd name="T3" fmla="*/ 0 h 5"/>
                      <a:gd name="T4" fmla="*/ 2147483647 w 6"/>
                      <a:gd name="T5" fmla="*/ 2147483647 h 5"/>
                      <a:gd name="T6" fmla="*/ 0 w 6"/>
                      <a:gd name="T7" fmla="*/ 2147483647 h 5"/>
                      <a:gd name="T8" fmla="*/ 2147483647 w 6"/>
                      <a:gd name="T9" fmla="*/ 0 h 5"/>
                      <a:gd name="T10" fmla="*/ 0 60000 65536"/>
                      <a:gd name="T11" fmla="*/ 0 60000 65536"/>
                      <a:gd name="T12" fmla="*/ 0 60000 65536"/>
                      <a:gd name="T13" fmla="*/ 0 60000 65536"/>
                      <a:gd name="T14" fmla="*/ 0 60000 65536"/>
                      <a:gd name="T15" fmla="*/ 0 w 6"/>
                      <a:gd name="T16" fmla="*/ 0 h 5"/>
                      <a:gd name="T17" fmla="*/ 6 w 6"/>
                      <a:gd name="T18" fmla="*/ 5 h 5"/>
                    </a:gdLst>
                    <a:ahLst/>
                    <a:cxnLst>
                      <a:cxn ang="T10">
                        <a:pos x="T0" y="T1"/>
                      </a:cxn>
                      <a:cxn ang="T11">
                        <a:pos x="T2" y="T3"/>
                      </a:cxn>
                      <a:cxn ang="T12">
                        <a:pos x="T4" y="T5"/>
                      </a:cxn>
                      <a:cxn ang="T13">
                        <a:pos x="T6" y="T7"/>
                      </a:cxn>
                      <a:cxn ang="T14">
                        <a:pos x="T8" y="T9"/>
                      </a:cxn>
                    </a:cxnLst>
                    <a:rect l="T15" t="T16" r="T17" b="T18"/>
                    <a:pathLst>
                      <a:path w="6" h="5">
                        <a:moveTo>
                          <a:pt x="4" y="0"/>
                        </a:moveTo>
                        <a:lnTo>
                          <a:pt x="6" y="0"/>
                        </a:lnTo>
                        <a:lnTo>
                          <a:pt x="3" y="5"/>
                        </a:lnTo>
                        <a:lnTo>
                          <a:pt x="0" y="4"/>
                        </a:lnTo>
                        <a:lnTo>
                          <a:pt x="4" y="0"/>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67" name="Freeform 137"/>
                  <p:cNvSpPr>
                    <a:spLocks/>
                  </p:cNvSpPr>
                  <p:nvPr/>
                </p:nvSpPr>
                <p:spPr bwMode="gray">
                  <a:xfrm>
                    <a:off x="2239" y="1725"/>
                    <a:ext cx="8" cy="20"/>
                  </a:xfrm>
                  <a:custGeom>
                    <a:avLst/>
                    <a:gdLst>
                      <a:gd name="T0" fmla="*/ 2147483647 w 6"/>
                      <a:gd name="T1" fmla="*/ 0 h 16"/>
                      <a:gd name="T2" fmla="*/ 2147483647 w 6"/>
                      <a:gd name="T3" fmla="*/ 2147483647 h 16"/>
                      <a:gd name="T4" fmla="*/ 2147483647 w 6"/>
                      <a:gd name="T5" fmla="*/ 2147483647 h 16"/>
                      <a:gd name="T6" fmla="*/ 2147483647 w 6"/>
                      <a:gd name="T7" fmla="*/ 2147483647 h 16"/>
                      <a:gd name="T8" fmla="*/ 0 w 6"/>
                      <a:gd name="T9" fmla="*/ 2147483647 h 16"/>
                      <a:gd name="T10" fmla="*/ 0 w 6"/>
                      <a:gd name="T11" fmla="*/ 2147483647 h 16"/>
                      <a:gd name="T12" fmla="*/ 2147483647 w 6"/>
                      <a:gd name="T13" fmla="*/ 0 h 16"/>
                      <a:gd name="T14" fmla="*/ 0 60000 65536"/>
                      <a:gd name="T15" fmla="*/ 0 60000 65536"/>
                      <a:gd name="T16" fmla="*/ 0 60000 65536"/>
                      <a:gd name="T17" fmla="*/ 0 60000 65536"/>
                      <a:gd name="T18" fmla="*/ 0 60000 65536"/>
                      <a:gd name="T19" fmla="*/ 0 60000 65536"/>
                      <a:gd name="T20" fmla="*/ 0 60000 65536"/>
                      <a:gd name="T21" fmla="*/ 0 w 6"/>
                      <a:gd name="T22" fmla="*/ 0 h 16"/>
                      <a:gd name="T23" fmla="*/ 6 w 6"/>
                      <a:gd name="T24" fmla="*/ 16 h 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16">
                        <a:moveTo>
                          <a:pt x="1" y="0"/>
                        </a:moveTo>
                        <a:lnTo>
                          <a:pt x="6" y="2"/>
                        </a:lnTo>
                        <a:lnTo>
                          <a:pt x="4" y="7"/>
                        </a:lnTo>
                        <a:lnTo>
                          <a:pt x="4" y="16"/>
                        </a:lnTo>
                        <a:lnTo>
                          <a:pt x="0" y="15"/>
                        </a:lnTo>
                        <a:lnTo>
                          <a:pt x="0" y="4"/>
                        </a:lnTo>
                        <a:lnTo>
                          <a:pt x="1" y="0"/>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68" name="Freeform 138"/>
                  <p:cNvSpPr>
                    <a:spLocks/>
                  </p:cNvSpPr>
                  <p:nvPr/>
                </p:nvSpPr>
                <p:spPr bwMode="gray">
                  <a:xfrm>
                    <a:off x="2241" y="1757"/>
                    <a:ext cx="20" cy="9"/>
                  </a:xfrm>
                  <a:custGeom>
                    <a:avLst/>
                    <a:gdLst>
                      <a:gd name="T0" fmla="*/ 2147483647 w 16"/>
                      <a:gd name="T1" fmla="*/ 0 h 7"/>
                      <a:gd name="T2" fmla="*/ 2147483647 w 16"/>
                      <a:gd name="T3" fmla="*/ 2147483647 h 7"/>
                      <a:gd name="T4" fmla="*/ 2147483647 w 16"/>
                      <a:gd name="T5" fmla="*/ 2147483647 h 7"/>
                      <a:gd name="T6" fmla="*/ 2147483647 w 16"/>
                      <a:gd name="T7" fmla="*/ 2147483647 h 7"/>
                      <a:gd name="T8" fmla="*/ 2147483647 w 16"/>
                      <a:gd name="T9" fmla="*/ 2147483647 h 7"/>
                      <a:gd name="T10" fmla="*/ 2147483647 w 16"/>
                      <a:gd name="T11" fmla="*/ 2147483647 h 7"/>
                      <a:gd name="T12" fmla="*/ 0 w 16"/>
                      <a:gd name="T13" fmla="*/ 2147483647 h 7"/>
                      <a:gd name="T14" fmla="*/ 2147483647 w 16"/>
                      <a:gd name="T15" fmla="*/ 0 h 7"/>
                      <a:gd name="T16" fmla="*/ 2147483647 w 16"/>
                      <a:gd name="T17" fmla="*/ 0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6"/>
                      <a:gd name="T28" fmla="*/ 0 h 7"/>
                      <a:gd name="T29" fmla="*/ 16 w 16"/>
                      <a:gd name="T30" fmla="*/ 7 h 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6" h="7">
                        <a:moveTo>
                          <a:pt x="8" y="0"/>
                        </a:moveTo>
                        <a:lnTo>
                          <a:pt x="10" y="4"/>
                        </a:lnTo>
                        <a:lnTo>
                          <a:pt x="16" y="5"/>
                        </a:lnTo>
                        <a:lnTo>
                          <a:pt x="16" y="7"/>
                        </a:lnTo>
                        <a:lnTo>
                          <a:pt x="11" y="7"/>
                        </a:lnTo>
                        <a:lnTo>
                          <a:pt x="5" y="7"/>
                        </a:lnTo>
                        <a:lnTo>
                          <a:pt x="0" y="3"/>
                        </a:lnTo>
                        <a:lnTo>
                          <a:pt x="1" y="0"/>
                        </a:lnTo>
                        <a:lnTo>
                          <a:pt x="8" y="0"/>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69" name="Freeform 139"/>
                  <p:cNvSpPr>
                    <a:spLocks/>
                  </p:cNvSpPr>
                  <p:nvPr/>
                </p:nvSpPr>
                <p:spPr bwMode="gray">
                  <a:xfrm>
                    <a:off x="2226" y="1766"/>
                    <a:ext cx="8" cy="7"/>
                  </a:xfrm>
                  <a:custGeom>
                    <a:avLst/>
                    <a:gdLst>
                      <a:gd name="T0" fmla="*/ 2147483647 w 6"/>
                      <a:gd name="T1" fmla="*/ 0 h 6"/>
                      <a:gd name="T2" fmla="*/ 2147483647 w 6"/>
                      <a:gd name="T3" fmla="*/ 2147483647 h 6"/>
                      <a:gd name="T4" fmla="*/ 2147483647 w 6"/>
                      <a:gd name="T5" fmla="*/ 2147483647 h 6"/>
                      <a:gd name="T6" fmla="*/ 2147483647 w 6"/>
                      <a:gd name="T7" fmla="*/ 2147483647 h 6"/>
                      <a:gd name="T8" fmla="*/ 2147483647 w 6"/>
                      <a:gd name="T9" fmla="*/ 2147483647 h 6"/>
                      <a:gd name="T10" fmla="*/ 0 w 6"/>
                      <a:gd name="T11" fmla="*/ 2147483647 h 6"/>
                      <a:gd name="T12" fmla="*/ 2147483647 w 6"/>
                      <a:gd name="T13" fmla="*/ 0 h 6"/>
                      <a:gd name="T14" fmla="*/ 0 60000 65536"/>
                      <a:gd name="T15" fmla="*/ 0 60000 65536"/>
                      <a:gd name="T16" fmla="*/ 0 60000 65536"/>
                      <a:gd name="T17" fmla="*/ 0 60000 65536"/>
                      <a:gd name="T18" fmla="*/ 0 60000 65536"/>
                      <a:gd name="T19" fmla="*/ 0 60000 65536"/>
                      <a:gd name="T20" fmla="*/ 0 60000 65536"/>
                      <a:gd name="T21" fmla="*/ 0 w 6"/>
                      <a:gd name="T22" fmla="*/ 0 h 6"/>
                      <a:gd name="T23" fmla="*/ 6 w 6"/>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6">
                        <a:moveTo>
                          <a:pt x="2" y="0"/>
                        </a:moveTo>
                        <a:lnTo>
                          <a:pt x="6" y="3"/>
                        </a:lnTo>
                        <a:lnTo>
                          <a:pt x="6" y="6"/>
                        </a:lnTo>
                        <a:lnTo>
                          <a:pt x="3" y="6"/>
                        </a:lnTo>
                        <a:lnTo>
                          <a:pt x="1" y="5"/>
                        </a:lnTo>
                        <a:lnTo>
                          <a:pt x="0" y="3"/>
                        </a:lnTo>
                        <a:lnTo>
                          <a:pt x="2" y="0"/>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70" name="Freeform 140"/>
                  <p:cNvSpPr>
                    <a:spLocks/>
                  </p:cNvSpPr>
                  <p:nvPr/>
                </p:nvSpPr>
                <p:spPr bwMode="gray">
                  <a:xfrm>
                    <a:off x="2213" y="1782"/>
                    <a:ext cx="13" cy="8"/>
                  </a:xfrm>
                  <a:custGeom>
                    <a:avLst/>
                    <a:gdLst>
                      <a:gd name="T0" fmla="*/ 0 w 11"/>
                      <a:gd name="T1" fmla="*/ 2147483647 h 7"/>
                      <a:gd name="T2" fmla="*/ 0 w 11"/>
                      <a:gd name="T3" fmla="*/ 2147483647 h 7"/>
                      <a:gd name="T4" fmla="*/ 2147483647 w 11"/>
                      <a:gd name="T5" fmla="*/ 0 h 7"/>
                      <a:gd name="T6" fmla="*/ 2147483647 w 11"/>
                      <a:gd name="T7" fmla="*/ 2147483647 h 7"/>
                      <a:gd name="T8" fmla="*/ 2147483647 w 11"/>
                      <a:gd name="T9" fmla="*/ 2147483647 h 7"/>
                      <a:gd name="T10" fmla="*/ 2147483647 w 11"/>
                      <a:gd name="T11" fmla="*/ 2147483647 h 7"/>
                      <a:gd name="T12" fmla="*/ 0 w 11"/>
                      <a:gd name="T13" fmla="*/ 2147483647 h 7"/>
                      <a:gd name="T14" fmla="*/ 0 60000 65536"/>
                      <a:gd name="T15" fmla="*/ 0 60000 65536"/>
                      <a:gd name="T16" fmla="*/ 0 60000 65536"/>
                      <a:gd name="T17" fmla="*/ 0 60000 65536"/>
                      <a:gd name="T18" fmla="*/ 0 60000 65536"/>
                      <a:gd name="T19" fmla="*/ 0 60000 65536"/>
                      <a:gd name="T20" fmla="*/ 0 60000 65536"/>
                      <a:gd name="T21" fmla="*/ 0 w 11"/>
                      <a:gd name="T22" fmla="*/ 0 h 7"/>
                      <a:gd name="T23" fmla="*/ 11 w 11"/>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 h="7">
                        <a:moveTo>
                          <a:pt x="0" y="4"/>
                        </a:moveTo>
                        <a:lnTo>
                          <a:pt x="0" y="2"/>
                        </a:lnTo>
                        <a:lnTo>
                          <a:pt x="5" y="0"/>
                        </a:lnTo>
                        <a:lnTo>
                          <a:pt x="9" y="2"/>
                        </a:lnTo>
                        <a:lnTo>
                          <a:pt x="11" y="5"/>
                        </a:lnTo>
                        <a:lnTo>
                          <a:pt x="5" y="7"/>
                        </a:lnTo>
                        <a:lnTo>
                          <a:pt x="0" y="4"/>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71" name="Freeform 141"/>
                  <p:cNvSpPr>
                    <a:spLocks/>
                  </p:cNvSpPr>
                  <p:nvPr/>
                </p:nvSpPr>
                <p:spPr bwMode="gray">
                  <a:xfrm>
                    <a:off x="2181" y="1824"/>
                    <a:ext cx="29" cy="16"/>
                  </a:xfrm>
                  <a:custGeom>
                    <a:avLst/>
                    <a:gdLst>
                      <a:gd name="T0" fmla="*/ 0 w 24"/>
                      <a:gd name="T1" fmla="*/ 2147483647 h 13"/>
                      <a:gd name="T2" fmla="*/ 2147483647 w 24"/>
                      <a:gd name="T3" fmla="*/ 0 h 13"/>
                      <a:gd name="T4" fmla="*/ 2147483647 w 24"/>
                      <a:gd name="T5" fmla="*/ 0 h 13"/>
                      <a:gd name="T6" fmla="*/ 2147483647 w 24"/>
                      <a:gd name="T7" fmla="*/ 2147483647 h 13"/>
                      <a:gd name="T8" fmla="*/ 2147483647 w 24"/>
                      <a:gd name="T9" fmla="*/ 2147483647 h 13"/>
                      <a:gd name="T10" fmla="*/ 2147483647 w 24"/>
                      <a:gd name="T11" fmla="*/ 2147483647 h 13"/>
                      <a:gd name="T12" fmla="*/ 2147483647 w 24"/>
                      <a:gd name="T13" fmla="*/ 2147483647 h 13"/>
                      <a:gd name="T14" fmla="*/ 2147483647 w 24"/>
                      <a:gd name="T15" fmla="*/ 2147483647 h 13"/>
                      <a:gd name="T16" fmla="*/ 2147483647 w 24"/>
                      <a:gd name="T17" fmla="*/ 2147483647 h 13"/>
                      <a:gd name="T18" fmla="*/ 2147483647 w 24"/>
                      <a:gd name="T19" fmla="*/ 2147483647 h 13"/>
                      <a:gd name="T20" fmla="*/ 0 w 24"/>
                      <a:gd name="T21" fmla="*/ 2147483647 h 1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4"/>
                      <a:gd name="T34" fmla="*/ 0 h 13"/>
                      <a:gd name="T35" fmla="*/ 24 w 24"/>
                      <a:gd name="T36" fmla="*/ 13 h 1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4" h="13">
                        <a:moveTo>
                          <a:pt x="0" y="2"/>
                        </a:moveTo>
                        <a:lnTo>
                          <a:pt x="2" y="0"/>
                        </a:lnTo>
                        <a:lnTo>
                          <a:pt x="12" y="0"/>
                        </a:lnTo>
                        <a:lnTo>
                          <a:pt x="18" y="4"/>
                        </a:lnTo>
                        <a:lnTo>
                          <a:pt x="24" y="5"/>
                        </a:lnTo>
                        <a:lnTo>
                          <a:pt x="24" y="7"/>
                        </a:lnTo>
                        <a:lnTo>
                          <a:pt x="21" y="9"/>
                        </a:lnTo>
                        <a:lnTo>
                          <a:pt x="21" y="11"/>
                        </a:lnTo>
                        <a:lnTo>
                          <a:pt x="20" y="13"/>
                        </a:lnTo>
                        <a:lnTo>
                          <a:pt x="8" y="9"/>
                        </a:lnTo>
                        <a:lnTo>
                          <a:pt x="0" y="2"/>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72" name="Freeform 142"/>
                  <p:cNvSpPr>
                    <a:spLocks/>
                  </p:cNvSpPr>
                  <p:nvPr/>
                </p:nvSpPr>
                <p:spPr bwMode="gray">
                  <a:xfrm>
                    <a:off x="2171" y="1808"/>
                    <a:ext cx="19" cy="10"/>
                  </a:xfrm>
                  <a:custGeom>
                    <a:avLst/>
                    <a:gdLst>
                      <a:gd name="T0" fmla="*/ 2147483647 w 16"/>
                      <a:gd name="T1" fmla="*/ 2147483647 h 7"/>
                      <a:gd name="T2" fmla="*/ 0 w 16"/>
                      <a:gd name="T3" fmla="*/ 2147483647 h 7"/>
                      <a:gd name="T4" fmla="*/ 2147483647 w 16"/>
                      <a:gd name="T5" fmla="*/ 2147483647 h 7"/>
                      <a:gd name="T6" fmla="*/ 2147483647 w 16"/>
                      <a:gd name="T7" fmla="*/ 0 h 7"/>
                      <a:gd name="T8" fmla="*/ 2147483647 w 16"/>
                      <a:gd name="T9" fmla="*/ 2147483647 h 7"/>
                      <a:gd name="T10" fmla="*/ 2147483647 w 16"/>
                      <a:gd name="T11" fmla="*/ 2147483647 h 7"/>
                      <a:gd name="T12" fmla="*/ 2147483647 w 16"/>
                      <a:gd name="T13" fmla="*/ 2147483647 h 7"/>
                      <a:gd name="T14" fmla="*/ 2147483647 w 16"/>
                      <a:gd name="T15" fmla="*/ 2147483647 h 7"/>
                      <a:gd name="T16" fmla="*/ 2147483647 w 16"/>
                      <a:gd name="T17" fmla="*/ 2147483647 h 7"/>
                      <a:gd name="T18" fmla="*/ 2147483647 w 16"/>
                      <a:gd name="T19" fmla="*/ 2147483647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6"/>
                      <a:gd name="T31" fmla="*/ 0 h 7"/>
                      <a:gd name="T32" fmla="*/ 16 w 16"/>
                      <a:gd name="T33" fmla="*/ 7 h 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6" h="7">
                        <a:moveTo>
                          <a:pt x="1" y="5"/>
                        </a:moveTo>
                        <a:lnTo>
                          <a:pt x="0" y="3"/>
                        </a:lnTo>
                        <a:lnTo>
                          <a:pt x="5" y="1"/>
                        </a:lnTo>
                        <a:lnTo>
                          <a:pt x="12" y="0"/>
                        </a:lnTo>
                        <a:lnTo>
                          <a:pt x="15" y="1"/>
                        </a:lnTo>
                        <a:lnTo>
                          <a:pt x="13" y="3"/>
                        </a:lnTo>
                        <a:lnTo>
                          <a:pt x="16" y="4"/>
                        </a:lnTo>
                        <a:lnTo>
                          <a:pt x="13" y="7"/>
                        </a:lnTo>
                        <a:lnTo>
                          <a:pt x="5" y="7"/>
                        </a:lnTo>
                        <a:lnTo>
                          <a:pt x="1" y="5"/>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73" name="Freeform 143"/>
                  <p:cNvSpPr>
                    <a:spLocks/>
                  </p:cNvSpPr>
                  <p:nvPr/>
                </p:nvSpPr>
                <p:spPr bwMode="gray">
                  <a:xfrm>
                    <a:off x="2187" y="1818"/>
                    <a:ext cx="23" cy="9"/>
                  </a:xfrm>
                  <a:custGeom>
                    <a:avLst/>
                    <a:gdLst>
                      <a:gd name="T0" fmla="*/ 0 w 19"/>
                      <a:gd name="T1" fmla="*/ 2147483647 h 8"/>
                      <a:gd name="T2" fmla="*/ 2147483647 w 19"/>
                      <a:gd name="T3" fmla="*/ 0 h 8"/>
                      <a:gd name="T4" fmla="*/ 2147483647 w 19"/>
                      <a:gd name="T5" fmla="*/ 2147483647 h 8"/>
                      <a:gd name="T6" fmla="*/ 2147483647 w 19"/>
                      <a:gd name="T7" fmla="*/ 2147483647 h 8"/>
                      <a:gd name="T8" fmla="*/ 2147483647 w 19"/>
                      <a:gd name="T9" fmla="*/ 2147483647 h 8"/>
                      <a:gd name="T10" fmla="*/ 2147483647 w 19"/>
                      <a:gd name="T11" fmla="*/ 2147483647 h 8"/>
                      <a:gd name="T12" fmla="*/ 0 w 19"/>
                      <a:gd name="T13" fmla="*/ 2147483647 h 8"/>
                      <a:gd name="T14" fmla="*/ 0 60000 65536"/>
                      <a:gd name="T15" fmla="*/ 0 60000 65536"/>
                      <a:gd name="T16" fmla="*/ 0 60000 65536"/>
                      <a:gd name="T17" fmla="*/ 0 60000 65536"/>
                      <a:gd name="T18" fmla="*/ 0 60000 65536"/>
                      <a:gd name="T19" fmla="*/ 0 60000 65536"/>
                      <a:gd name="T20" fmla="*/ 0 60000 65536"/>
                      <a:gd name="T21" fmla="*/ 0 w 19"/>
                      <a:gd name="T22" fmla="*/ 0 h 8"/>
                      <a:gd name="T23" fmla="*/ 19 w 19"/>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8">
                        <a:moveTo>
                          <a:pt x="0" y="2"/>
                        </a:moveTo>
                        <a:lnTo>
                          <a:pt x="8" y="0"/>
                        </a:lnTo>
                        <a:lnTo>
                          <a:pt x="16" y="2"/>
                        </a:lnTo>
                        <a:lnTo>
                          <a:pt x="19" y="4"/>
                        </a:lnTo>
                        <a:lnTo>
                          <a:pt x="17" y="8"/>
                        </a:lnTo>
                        <a:lnTo>
                          <a:pt x="7" y="4"/>
                        </a:lnTo>
                        <a:lnTo>
                          <a:pt x="0" y="2"/>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74" name="Freeform 119"/>
                  <p:cNvSpPr>
                    <a:spLocks/>
                  </p:cNvSpPr>
                  <p:nvPr/>
                </p:nvSpPr>
                <p:spPr bwMode="gray">
                  <a:xfrm>
                    <a:off x="1630" y="1708"/>
                    <a:ext cx="9" cy="3"/>
                  </a:xfrm>
                  <a:custGeom>
                    <a:avLst/>
                    <a:gdLst>
                      <a:gd name="T0" fmla="*/ 0 w 7"/>
                      <a:gd name="T1" fmla="*/ 2147483647 h 3"/>
                      <a:gd name="T2" fmla="*/ 2147483647 w 7"/>
                      <a:gd name="T3" fmla="*/ 0 h 3"/>
                      <a:gd name="T4" fmla="*/ 2147483647 w 7"/>
                      <a:gd name="T5" fmla="*/ 0 h 3"/>
                      <a:gd name="T6" fmla="*/ 2147483647 w 7"/>
                      <a:gd name="T7" fmla="*/ 2147483647 h 3"/>
                      <a:gd name="T8" fmla="*/ 2147483647 w 7"/>
                      <a:gd name="T9" fmla="*/ 2147483647 h 3"/>
                      <a:gd name="T10" fmla="*/ 0 w 7"/>
                      <a:gd name="T11" fmla="*/ 2147483647 h 3"/>
                      <a:gd name="T12" fmla="*/ 0 60000 65536"/>
                      <a:gd name="T13" fmla="*/ 0 60000 65536"/>
                      <a:gd name="T14" fmla="*/ 0 60000 65536"/>
                      <a:gd name="T15" fmla="*/ 0 60000 65536"/>
                      <a:gd name="T16" fmla="*/ 0 60000 65536"/>
                      <a:gd name="T17" fmla="*/ 0 60000 65536"/>
                      <a:gd name="T18" fmla="*/ 0 w 7"/>
                      <a:gd name="T19" fmla="*/ 0 h 3"/>
                      <a:gd name="T20" fmla="*/ 7 w 7"/>
                      <a:gd name="T21" fmla="*/ 3 h 3"/>
                    </a:gdLst>
                    <a:ahLst/>
                    <a:cxnLst>
                      <a:cxn ang="T12">
                        <a:pos x="T0" y="T1"/>
                      </a:cxn>
                      <a:cxn ang="T13">
                        <a:pos x="T2" y="T3"/>
                      </a:cxn>
                      <a:cxn ang="T14">
                        <a:pos x="T4" y="T5"/>
                      </a:cxn>
                      <a:cxn ang="T15">
                        <a:pos x="T6" y="T7"/>
                      </a:cxn>
                      <a:cxn ang="T16">
                        <a:pos x="T8" y="T9"/>
                      </a:cxn>
                      <a:cxn ang="T17">
                        <a:pos x="T10" y="T11"/>
                      </a:cxn>
                    </a:cxnLst>
                    <a:rect l="T18" t="T19" r="T20" b="T21"/>
                    <a:pathLst>
                      <a:path w="7" h="3">
                        <a:moveTo>
                          <a:pt x="0" y="1"/>
                        </a:moveTo>
                        <a:lnTo>
                          <a:pt x="3" y="0"/>
                        </a:lnTo>
                        <a:lnTo>
                          <a:pt x="6" y="0"/>
                        </a:lnTo>
                        <a:lnTo>
                          <a:pt x="7" y="2"/>
                        </a:lnTo>
                        <a:lnTo>
                          <a:pt x="3" y="3"/>
                        </a:lnTo>
                        <a:lnTo>
                          <a:pt x="0" y="1"/>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75" name="Freeform 185"/>
                  <p:cNvSpPr>
                    <a:spLocks/>
                  </p:cNvSpPr>
                  <p:nvPr/>
                </p:nvSpPr>
                <p:spPr bwMode="gray">
                  <a:xfrm>
                    <a:off x="1642" y="1706"/>
                    <a:ext cx="9" cy="4"/>
                  </a:xfrm>
                  <a:custGeom>
                    <a:avLst/>
                    <a:gdLst>
                      <a:gd name="T0" fmla="*/ 2147483647 w 7"/>
                      <a:gd name="T1" fmla="*/ 2147483647 h 3"/>
                      <a:gd name="T2" fmla="*/ 0 w 7"/>
                      <a:gd name="T3" fmla="*/ 2147483647 h 3"/>
                      <a:gd name="T4" fmla="*/ 2147483647 w 7"/>
                      <a:gd name="T5" fmla="*/ 0 h 3"/>
                      <a:gd name="T6" fmla="*/ 2147483647 w 7"/>
                      <a:gd name="T7" fmla="*/ 2147483647 h 3"/>
                      <a:gd name="T8" fmla="*/ 2147483647 w 7"/>
                      <a:gd name="T9" fmla="*/ 2147483647 h 3"/>
                      <a:gd name="T10" fmla="*/ 2147483647 w 7"/>
                      <a:gd name="T11" fmla="*/ 2147483647 h 3"/>
                      <a:gd name="T12" fmla="*/ 0 60000 65536"/>
                      <a:gd name="T13" fmla="*/ 0 60000 65536"/>
                      <a:gd name="T14" fmla="*/ 0 60000 65536"/>
                      <a:gd name="T15" fmla="*/ 0 60000 65536"/>
                      <a:gd name="T16" fmla="*/ 0 60000 65536"/>
                      <a:gd name="T17" fmla="*/ 0 60000 65536"/>
                      <a:gd name="T18" fmla="*/ 0 w 7"/>
                      <a:gd name="T19" fmla="*/ 0 h 3"/>
                      <a:gd name="T20" fmla="*/ 7 w 7"/>
                      <a:gd name="T21" fmla="*/ 3 h 3"/>
                    </a:gdLst>
                    <a:ahLst/>
                    <a:cxnLst>
                      <a:cxn ang="T12">
                        <a:pos x="T0" y="T1"/>
                      </a:cxn>
                      <a:cxn ang="T13">
                        <a:pos x="T2" y="T3"/>
                      </a:cxn>
                      <a:cxn ang="T14">
                        <a:pos x="T4" y="T5"/>
                      </a:cxn>
                      <a:cxn ang="T15">
                        <a:pos x="T6" y="T7"/>
                      </a:cxn>
                      <a:cxn ang="T16">
                        <a:pos x="T8" y="T9"/>
                      </a:cxn>
                      <a:cxn ang="T17">
                        <a:pos x="T10" y="T11"/>
                      </a:cxn>
                    </a:cxnLst>
                    <a:rect l="T18" t="T19" r="T20" b="T21"/>
                    <a:pathLst>
                      <a:path w="7" h="3">
                        <a:moveTo>
                          <a:pt x="2" y="2"/>
                        </a:moveTo>
                        <a:lnTo>
                          <a:pt x="0" y="1"/>
                        </a:lnTo>
                        <a:lnTo>
                          <a:pt x="2" y="0"/>
                        </a:lnTo>
                        <a:lnTo>
                          <a:pt x="7" y="1"/>
                        </a:lnTo>
                        <a:lnTo>
                          <a:pt x="7" y="3"/>
                        </a:lnTo>
                        <a:lnTo>
                          <a:pt x="2" y="2"/>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76" name="Freeform 186"/>
                  <p:cNvSpPr>
                    <a:spLocks/>
                  </p:cNvSpPr>
                  <p:nvPr/>
                </p:nvSpPr>
                <p:spPr bwMode="gray">
                  <a:xfrm>
                    <a:off x="1822" y="1824"/>
                    <a:ext cx="4" cy="6"/>
                  </a:xfrm>
                  <a:custGeom>
                    <a:avLst/>
                    <a:gdLst>
                      <a:gd name="T0" fmla="*/ 2147483647 w 4"/>
                      <a:gd name="T1" fmla="*/ 0 h 4"/>
                      <a:gd name="T2" fmla="*/ 2147483647 w 4"/>
                      <a:gd name="T3" fmla="*/ 2147483647 h 4"/>
                      <a:gd name="T4" fmla="*/ 2147483647 w 4"/>
                      <a:gd name="T5" fmla="*/ 2147483647 h 4"/>
                      <a:gd name="T6" fmla="*/ 0 w 4"/>
                      <a:gd name="T7" fmla="*/ 0 h 4"/>
                      <a:gd name="T8" fmla="*/ 2147483647 w 4"/>
                      <a:gd name="T9" fmla="*/ 0 h 4"/>
                      <a:gd name="T10" fmla="*/ 0 60000 65536"/>
                      <a:gd name="T11" fmla="*/ 0 60000 65536"/>
                      <a:gd name="T12" fmla="*/ 0 60000 65536"/>
                      <a:gd name="T13" fmla="*/ 0 60000 65536"/>
                      <a:gd name="T14" fmla="*/ 0 60000 65536"/>
                      <a:gd name="T15" fmla="*/ 0 w 4"/>
                      <a:gd name="T16" fmla="*/ 0 h 4"/>
                      <a:gd name="T17" fmla="*/ 4 w 4"/>
                      <a:gd name="T18" fmla="*/ 4 h 4"/>
                    </a:gdLst>
                    <a:ahLst/>
                    <a:cxnLst>
                      <a:cxn ang="T10">
                        <a:pos x="T0" y="T1"/>
                      </a:cxn>
                      <a:cxn ang="T11">
                        <a:pos x="T2" y="T3"/>
                      </a:cxn>
                      <a:cxn ang="T12">
                        <a:pos x="T4" y="T5"/>
                      </a:cxn>
                      <a:cxn ang="T13">
                        <a:pos x="T6" y="T7"/>
                      </a:cxn>
                      <a:cxn ang="T14">
                        <a:pos x="T8" y="T9"/>
                      </a:cxn>
                    </a:cxnLst>
                    <a:rect l="T15" t="T16" r="T17" b="T18"/>
                    <a:pathLst>
                      <a:path w="4" h="4">
                        <a:moveTo>
                          <a:pt x="3" y="0"/>
                        </a:moveTo>
                        <a:lnTo>
                          <a:pt x="4" y="2"/>
                        </a:lnTo>
                        <a:lnTo>
                          <a:pt x="1" y="4"/>
                        </a:lnTo>
                        <a:lnTo>
                          <a:pt x="0" y="0"/>
                        </a:lnTo>
                        <a:lnTo>
                          <a:pt x="3" y="0"/>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77" name="Freeform 14"/>
                  <p:cNvSpPr>
                    <a:spLocks/>
                  </p:cNvSpPr>
                  <p:nvPr/>
                </p:nvSpPr>
                <p:spPr bwMode="gray">
                  <a:xfrm>
                    <a:off x="1613" y="1498"/>
                    <a:ext cx="697" cy="651"/>
                  </a:xfrm>
                  <a:custGeom>
                    <a:avLst/>
                    <a:gdLst>
                      <a:gd name="T0" fmla="*/ 2147483647 w 567"/>
                      <a:gd name="T1" fmla="*/ 2147483647 h 529"/>
                      <a:gd name="T2" fmla="*/ 2147483647 w 567"/>
                      <a:gd name="T3" fmla="*/ 2147483647 h 529"/>
                      <a:gd name="T4" fmla="*/ 2147483647 w 567"/>
                      <a:gd name="T5" fmla="*/ 2147483647 h 529"/>
                      <a:gd name="T6" fmla="*/ 2147483647 w 567"/>
                      <a:gd name="T7" fmla="*/ 2147483647 h 529"/>
                      <a:gd name="T8" fmla="*/ 2147483647 w 567"/>
                      <a:gd name="T9" fmla="*/ 2147483647 h 529"/>
                      <a:gd name="T10" fmla="*/ 2147483647 w 567"/>
                      <a:gd name="T11" fmla="*/ 2147483647 h 529"/>
                      <a:gd name="T12" fmla="*/ 2147483647 w 567"/>
                      <a:gd name="T13" fmla="*/ 2147483647 h 529"/>
                      <a:gd name="T14" fmla="*/ 2147483647 w 567"/>
                      <a:gd name="T15" fmla="*/ 2147483647 h 529"/>
                      <a:gd name="T16" fmla="*/ 2147483647 w 567"/>
                      <a:gd name="T17" fmla="*/ 2147483647 h 529"/>
                      <a:gd name="T18" fmla="*/ 2147483647 w 567"/>
                      <a:gd name="T19" fmla="*/ 2147483647 h 529"/>
                      <a:gd name="T20" fmla="*/ 2147483647 w 567"/>
                      <a:gd name="T21" fmla="*/ 2147483647 h 529"/>
                      <a:gd name="T22" fmla="*/ 2147483647 w 567"/>
                      <a:gd name="T23" fmla="*/ 2147483647 h 529"/>
                      <a:gd name="T24" fmla="*/ 2147483647 w 567"/>
                      <a:gd name="T25" fmla="*/ 2147483647 h 529"/>
                      <a:gd name="T26" fmla="*/ 2147483647 w 567"/>
                      <a:gd name="T27" fmla="*/ 2147483647 h 529"/>
                      <a:gd name="T28" fmla="*/ 2147483647 w 567"/>
                      <a:gd name="T29" fmla="*/ 2147483647 h 529"/>
                      <a:gd name="T30" fmla="*/ 2147483647 w 567"/>
                      <a:gd name="T31" fmla="*/ 2147483647 h 529"/>
                      <a:gd name="T32" fmla="*/ 2147483647 w 567"/>
                      <a:gd name="T33" fmla="*/ 2147483647 h 529"/>
                      <a:gd name="T34" fmla="*/ 2147483647 w 567"/>
                      <a:gd name="T35" fmla="*/ 2147483647 h 529"/>
                      <a:gd name="T36" fmla="*/ 2147483647 w 567"/>
                      <a:gd name="T37" fmla="*/ 2147483647 h 529"/>
                      <a:gd name="T38" fmla="*/ 2147483647 w 567"/>
                      <a:gd name="T39" fmla="*/ 2147483647 h 529"/>
                      <a:gd name="T40" fmla="*/ 2147483647 w 567"/>
                      <a:gd name="T41" fmla="*/ 2147483647 h 529"/>
                      <a:gd name="T42" fmla="*/ 2147483647 w 567"/>
                      <a:gd name="T43" fmla="*/ 2147483647 h 529"/>
                      <a:gd name="T44" fmla="*/ 2147483647 w 567"/>
                      <a:gd name="T45" fmla="*/ 2147483647 h 529"/>
                      <a:gd name="T46" fmla="*/ 2147483647 w 567"/>
                      <a:gd name="T47" fmla="*/ 2147483647 h 529"/>
                      <a:gd name="T48" fmla="*/ 2147483647 w 567"/>
                      <a:gd name="T49" fmla="*/ 2147483647 h 529"/>
                      <a:gd name="T50" fmla="*/ 2147483647 w 567"/>
                      <a:gd name="T51" fmla="*/ 2147483647 h 529"/>
                      <a:gd name="T52" fmla="*/ 2147483647 w 567"/>
                      <a:gd name="T53" fmla="*/ 2147483647 h 529"/>
                      <a:gd name="T54" fmla="*/ 2147483647 w 567"/>
                      <a:gd name="T55" fmla="*/ 2147483647 h 529"/>
                      <a:gd name="T56" fmla="*/ 2147483647 w 567"/>
                      <a:gd name="T57" fmla="*/ 2147483647 h 529"/>
                      <a:gd name="T58" fmla="*/ 2147483647 w 567"/>
                      <a:gd name="T59" fmla="*/ 2147483647 h 529"/>
                      <a:gd name="T60" fmla="*/ 2147483647 w 567"/>
                      <a:gd name="T61" fmla="*/ 2147483647 h 529"/>
                      <a:gd name="T62" fmla="*/ 2147483647 w 567"/>
                      <a:gd name="T63" fmla="*/ 2147483647 h 529"/>
                      <a:gd name="T64" fmla="*/ 2147483647 w 567"/>
                      <a:gd name="T65" fmla="*/ 2147483647 h 529"/>
                      <a:gd name="T66" fmla="*/ 2147483647 w 567"/>
                      <a:gd name="T67" fmla="*/ 2147483647 h 529"/>
                      <a:gd name="T68" fmla="*/ 2147483647 w 567"/>
                      <a:gd name="T69" fmla="*/ 2147483647 h 529"/>
                      <a:gd name="T70" fmla="*/ 2147483647 w 567"/>
                      <a:gd name="T71" fmla="*/ 2147483647 h 529"/>
                      <a:gd name="T72" fmla="*/ 2147483647 w 567"/>
                      <a:gd name="T73" fmla="*/ 2147483647 h 529"/>
                      <a:gd name="T74" fmla="*/ 2147483647 w 567"/>
                      <a:gd name="T75" fmla="*/ 2147483647 h 529"/>
                      <a:gd name="T76" fmla="*/ 2147483647 w 567"/>
                      <a:gd name="T77" fmla="*/ 2147483647 h 529"/>
                      <a:gd name="T78" fmla="*/ 2147483647 w 567"/>
                      <a:gd name="T79" fmla="*/ 2147483647 h 529"/>
                      <a:gd name="T80" fmla="*/ 2147483647 w 567"/>
                      <a:gd name="T81" fmla="*/ 2147483647 h 529"/>
                      <a:gd name="T82" fmla="*/ 2147483647 w 567"/>
                      <a:gd name="T83" fmla="*/ 2147483647 h 529"/>
                      <a:gd name="T84" fmla="*/ 2147483647 w 567"/>
                      <a:gd name="T85" fmla="*/ 2147483647 h 529"/>
                      <a:gd name="T86" fmla="*/ 2147483647 w 567"/>
                      <a:gd name="T87" fmla="*/ 2147483647 h 529"/>
                      <a:gd name="T88" fmla="*/ 2147483647 w 567"/>
                      <a:gd name="T89" fmla="*/ 2147483647 h 529"/>
                      <a:gd name="T90" fmla="*/ 2147483647 w 567"/>
                      <a:gd name="T91" fmla="*/ 2147483647 h 529"/>
                      <a:gd name="T92" fmla="*/ 2147483647 w 567"/>
                      <a:gd name="T93" fmla="*/ 2147483647 h 529"/>
                      <a:gd name="T94" fmla="*/ 2147483647 w 567"/>
                      <a:gd name="T95" fmla="*/ 2147483647 h 529"/>
                      <a:gd name="T96" fmla="*/ 2147483647 w 567"/>
                      <a:gd name="T97" fmla="*/ 2147483647 h 529"/>
                      <a:gd name="T98" fmla="*/ 2147483647 w 567"/>
                      <a:gd name="T99" fmla="*/ 2147483647 h 529"/>
                      <a:gd name="T100" fmla="*/ 2147483647 w 567"/>
                      <a:gd name="T101" fmla="*/ 2147483647 h 529"/>
                      <a:gd name="T102" fmla="*/ 2147483647 w 567"/>
                      <a:gd name="T103" fmla="*/ 2147483647 h 529"/>
                      <a:gd name="T104" fmla="*/ 2147483647 w 567"/>
                      <a:gd name="T105" fmla="*/ 2147483647 h 529"/>
                      <a:gd name="T106" fmla="*/ 2147483647 w 567"/>
                      <a:gd name="T107" fmla="*/ 2147483647 h 529"/>
                      <a:gd name="T108" fmla="*/ 2147483647 w 567"/>
                      <a:gd name="T109" fmla="*/ 2147483647 h 529"/>
                      <a:gd name="T110" fmla="*/ 2147483647 w 567"/>
                      <a:gd name="T111" fmla="*/ 2147483647 h 529"/>
                      <a:gd name="T112" fmla="*/ 2147483647 w 567"/>
                      <a:gd name="T113" fmla="*/ 2147483647 h 529"/>
                      <a:gd name="T114" fmla="*/ 2147483647 w 567"/>
                      <a:gd name="T115" fmla="*/ 2147483647 h 529"/>
                      <a:gd name="T116" fmla="*/ 2147483647 w 567"/>
                      <a:gd name="T117" fmla="*/ 2147483647 h 529"/>
                      <a:gd name="T118" fmla="*/ 2147483647 w 567"/>
                      <a:gd name="T119" fmla="*/ 2147483647 h 529"/>
                      <a:gd name="T120" fmla="*/ 2147483647 w 567"/>
                      <a:gd name="T121" fmla="*/ 2147483647 h 52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567"/>
                      <a:gd name="T184" fmla="*/ 0 h 529"/>
                      <a:gd name="T185" fmla="*/ 567 w 567"/>
                      <a:gd name="T186" fmla="*/ 529 h 52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567" h="529">
                        <a:moveTo>
                          <a:pt x="459" y="328"/>
                        </a:moveTo>
                        <a:lnTo>
                          <a:pt x="455" y="328"/>
                        </a:lnTo>
                        <a:lnTo>
                          <a:pt x="452" y="334"/>
                        </a:lnTo>
                        <a:lnTo>
                          <a:pt x="449" y="333"/>
                        </a:lnTo>
                        <a:lnTo>
                          <a:pt x="445" y="338"/>
                        </a:lnTo>
                        <a:lnTo>
                          <a:pt x="442" y="338"/>
                        </a:lnTo>
                        <a:lnTo>
                          <a:pt x="437" y="343"/>
                        </a:lnTo>
                        <a:lnTo>
                          <a:pt x="430" y="343"/>
                        </a:lnTo>
                        <a:lnTo>
                          <a:pt x="423" y="347"/>
                        </a:lnTo>
                        <a:lnTo>
                          <a:pt x="419" y="345"/>
                        </a:lnTo>
                        <a:lnTo>
                          <a:pt x="410" y="350"/>
                        </a:lnTo>
                        <a:lnTo>
                          <a:pt x="406" y="350"/>
                        </a:lnTo>
                        <a:lnTo>
                          <a:pt x="403" y="349"/>
                        </a:lnTo>
                        <a:lnTo>
                          <a:pt x="399" y="351"/>
                        </a:lnTo>
                        <a:lnTo>
                          <a:pt x="395" y="350"/>
                        </a:lnTo>
                        <a:lnTo>
                          <a:pt x="391" y="352"/>
                        </a:lnTo>
                        <a:lnTo>
                          <a:pt x="388" y="352"/>
                        </a:lnTo>
                        <a:lnTo>
                          <a:pt x="380" y="347"/>
                        </a:lnTo>
                        <a:lnTo>
                          <a:pt x="374" y="346"/>
                        </a:lnTo>
                        <a:lnTo>
                          <a:pt x="377" y="349"/>
                        </a:lnTo>
                        <a:lnTo>
                          <a:pt x="382" y="352"/>
                        </a:lnTo>
                        <a:lnTo>
                          <a:pt x="381" y="358"/>
                        </a:lnTo>
                        <a:lnTo>
                          <a:pt x="372" y="359"/>
                        </a:lnTo>
                        <a:lnTo>
                          <a:pt x="368" y="366"/>
                        </a:lnTo>
                        <a:lnTo>
                          <a:pt x="364" y="373"/>
                        </a:lnTo>
                        <a:lnTo>
                          <a:pt x="357" y="384"/>
                        </a:lnTo>
                        <a:lnTo>
                          <a:pt x="349" y="383"/>
                        </a:lnTo>
                        <a:lnTo>
                          <a:pt x="348" y="390"/>
                        </a:lnTo>
                        <a:lnTo>
                          <a:pt x="341" y="394"/>
                        </a:lnTo>
                        <a:lnTo>
                          <a:pt x="337" y="392"/>
                        </a:lnTo>
                        <a:lnTo>
                          <a:pt x="332" y="394"/>
                        </a:lnTo>
                        <a:lnTo>
                          <a:pt x="330" y="391"/>
                        </a:lnTo>
                        <a:lnTo>
                          <a:pt x="331" y="383"/>
                        </a:lnTo>
                        <a:lnTo>
                          <a:pt x="326" y="382"/>
                        </a:lnTo>
                        <a:lnTo>
                          <a:pt x="325" y="385"/>
                        </a:lnTo>
                        <a:lnTo>
                          <a:pt x="323" y="399"/>
                        </a:lnTo>
                        <a:lnTo>
                          <a:pt x="306" y="403"/>
                        </a:lnTo>
                        <a:lnTo>
                          <a:pt x="305" y="405"/>
                        </a:lnTo>
                        <a:lnTo>
                          <a:pt x="308" y="409"/>
                        </a:lnTo>
                        <a:lnTo>
                          <a:pt x="308" y="413"/>
                        </a:lnTo>
                        <a:lnTo>
                          <a:pt x="299" y="414"/>
                        </a:lnTo>
                        <a:lnTo>
                          <a:pt x="298" y="421"/>
                        </a:lnTo>
                        <a:lnTo>
                          <a:pt x="302" y="425"/>
                        </a:lnTo>
                        <a:lnTo>
                          <a:pt x="300" y="430"/>
                        </a:lnTo>
                        <a:lnTo>
                          <a:pt x="293" y="430"/>
                        </a:lnTo>
                        <a:lnTo>
                          <a:pt x="294" y="436"/>
                        </a:lnTo>
                        <a:lnTo>
                          <a:pt x="302" y="437"/>
                        </a:lnTo>
                        <a:lnTo>
                          <a:pt x="302" y="448"/>
                        </a:lnTo>
                        <a:lnTo>
                          <a:pt x="294" y="446"/>
                        </a:lnTo>
                        <a:lnTo>
                          <a:pt x="298" y="453"/>
                        </a:lnTo>
                        <a:lnTo>
                          <a:pt x="297" y="456"/>
                        </a:lnTo>
                        <a:lnTo>
                          <a:pt x="294" y="457"/>
                        </a:lnTo>
                        <a:lnTo>
                          <a:pt x="292" y="466"/>
                        </a:lnTo>
                        <a:lnTo>
                          <a:pt x="288" y="465"/>
                        </a:lnTo>
                        <a:lnTo>
                          <a:pt x="285" y="469"/>
                        </a:lnTo>
                        <a:lnTo>
                          <a:pt x="287" y="473"/>
                        </a:lnTo>
                        <a:lnTo>
                          <a:pt x="285" y="481"/>
                        </a:lnTo>
                        <a:lnTo>
                          <a:pt x="289" y="491"/>
                        </a:lnTo>
                        <a:lnTo>
                          <a:pt x="287" y="498"/>
                        </a:lnTo>
                        <a:lnTo>
                          <a:pt x="283" y="500"/>
                        </a:lnTo>
                        <a:lnTo>
                          <a:pt x="283" y="504"/>
                        </a:lnTo>
                        <a:lnTo>
                          <a:pt x="280" y="509"/>
                        </a:lnTo>
                        <a:lnTo>
                          <a:pt x="281" y="513"/>
                        </a:lnTo>
                        <a:lnTo>
                          <a:pt x="274" y="514"/>
                        </a:lnTo>
                        <a:lnTo>
                          <a:pt x="279" y="520"/>
                        </a:lnTo>
                        <a:lnTo>
                          <a:pt x="275" y="529"/>
                        </a:lnTo>
                        <a:lnTo>
                          <a:pt x="271" y="525"/>
                        </a:lnTo>
                        <a:lnTo>
                          <a:pt x="266" y="528"/>
                        </a:lnTo>
                        <a:lnTo>
                          <a:pt x="264" y="524"/>
                        </a:lnTo>
                        <a:lnTo>
                          <a:pt x="264" y="518"/>
                        </a:lnTo>
                        <a:lnTo>
                          <a:pt x="255" y="513"/>
                        </a:lnTo>
                        <a:lnTo>
                          <a:pt x="252" y="506"/>
                        </a:lnTo>
                        <a:lnTo>
                          <a:pt x="238" y="507"/>
                        </a:lnTo>
                        <a:lnTo>
                          <a:pt x="235" y="512"/>
                        </a:lnTo>
                        <a:lnTo>
                          <a:pt x="232" y="511"/>
                        </a:lnTo>
                        <a:lnTo>
                          <a:pt x="232" y="503"/>
                        </a:lnTo>
                        <a:lnTo>
                          <a:pt x="226" y="499"/>
                        </a:lnTo>
                        <a:lnTo>
                          <a:pt x="226" y="496"/>
                        </a:lnTo>
                        <a:lnTo>
                          <a:pt x="221" y="491"/>
                        </a:lnTo>
                        <a:lnTo>
                          <a:pt x="219" y="484"/>
                        </a:lnTo>
                        <a:lnTo>
                          <a:pt x="218" y="479"/>
                        </a:lnTo>
                        <a:lnTo>
                          <a:pt x="211" y="475"/>
                        </a:lnTo>
                        <a:lnTo>
                          <a:pt x="209" y="472"/>
                        </a:lnTo>
                        <a:lnTo>
                          <a:pt x="212" y="468"/>
                        </a:lnTo>
                        <a:lnTo>
                          <a:pt x="211" y="466"/>
                        </a:lnTo>
                        <a:lnTo>
                          <a:pt x="211" y="462"/>
                        </a:lnTo>
                        <a:lnTo>
                          <a:pt x="206" y="456"/>
                        </a:lnTo>
                        <a:lnTo>
                          <a:pt x="205" y="454"/>
                        </a:lnTo>
                        <a:lnTo>
                          <a:pt x="201" y="450"/>
                        </a:lnTo>
                        <a:lnTo>
                          <a:pt x="201" y="441"/>
                        </a:lnTo>
                        <a:lnTo>
                          <a:pt x="208" y="440"/>
                        </a:lnTo>
                        <a:lnTo>
                          <a:pt x="208" y="434"/>
                        </a:lnTo>
                        <a:lnTo>
                          <a:pt x="211" y="429"/>
                        </a:lnTo>
                        <a:lnTo>
                          <a:pt x="214" y="431"/>
                        </a:lnTo>
                        <a:lnTo>
                          <a:pt x="215" y="427"/>
                        </a:lnTo>
                        <a:lnTo>
                          <a:pt x="207" y="421"/>
                        </a:lnTo>
                        <a:lnTo>
                          <a:pt x="204" y="424"/>
                        </a:lnTo>
                        <a:lnTo>
                          <a:pt x="199" y="434"/>
                        </a:lnTo>
                        <a:lnTo>
                          <a:pt x="195" y="432"/>
                        </a:lnTo>
                        <a:lnTo>
                          <a:pt x="196" y="423"/>
                        </a:lnTo>
                        <a:lnTo>
                          <a:pt x="194" y="413"/>
                        </a:lnTo>
                        <a:lnTo>
                          <a:pt x="196" y="409"/>
                        </a:lnTo>
                        <a:lnTo>
                          <a:pt x="186" y="402"/>
                        </a:lnTo>
                        <a:lnTo>
                          <a:pt x="188" y="400"/>
                        </a:lnTo>
                        <a:lnTo>
                          <a:pt x="193" y="400"/>
                        </a:lnTo>
                        <a:lnTo>
                          <a:pt x="191" y="395"/>
                        </a:lnTo>
                        <a:lnTo>
                          <a:pt x="186" y="394"/>
                        </a:lnTo>
                        <a:lnTo>
                          <a:pt x="182" y="387"/>
                        </a:lnTo>
                        <a:lnTo>
                          <a:pt x="184" y="380"/>
                        </a:lnTo>
                        <a:lnTo>
                          <a:pt x="188" y="380"/>
                        </a:lnTo>
                        <a:lnTo>
                          <a:pt x="191" y="374"/>
                        </a:lnTo>
                        <a:lnTo>
                          <a:pt x="185" y="373"/>
                        </a:lnTo>
                        <a:lnTo>
                          <a:pt x="181" y="375"/>
                        </a:lnTo>
                        <a:lnTo>
                          <a:pt x="179" y="373"/>
                        </a:lnTo>
                        <a:lnTo>
                          <a:pt x="182" y="365"/>
                        </a:lnTo>
                        <a:lnTo>
                          <a:pt x="194" y="361"/>
                        </a:lnTo>
                        <a:lnTo>
                          <a:pt x="200" y="362"/>
                        </a:lnTo>
                        <a:lnTo>
                          <a:pt x="206" y="365"/>
                        </a:lnTo>
                        <a:lnTo>
                          <a:pt x="209" y="364"/>
                        </a:lnTo>
                        <a:lnTo>
                          <a:pt x="207" y="359"/>
                        </a:lnTo>
                        <a:lnTo>
                          <a:pt x="196" y="359"/>
                        </a:lnTo>
                        <a:lnTo>
                          <a:pt x="192" y="359"/>
                        </a:lnTo>
                        <a:lnTo>
                          <a:pt x="184" y="363"/>
                        </a:lnTo>
                        <a:lnTo>
                          <a:pt x="181" y="362"/>
                        </a:lnTo>
                        <a:lnTo>
                          <a:pt x="181" y="359"/>
                        </a:lnTo>
                        <a:lnTo>
                          <a:pt x="190" y="355"/>
                        </a:lnTo>
                        <a:lnTo>
                          <a:pt x="199" y="355"/>
                        </a:lnTo>
                        <a:lnTo>
                          <a:pt x="208" y="357"/>
                        </a:lnTo>
                        <a:lnTo>
                          <a:pt x="210" y="353"/>
                        </a:lnTo>
                        <a:lnTo>
                          <a:pt x="205" y="353"/>
                        </a:lnTo>
                        <a:lnTo>
                          <a:pt x="203" y="351"/>
                        </a:lnTo>
                        <a:lnTo>
                          <a:pt x="195" y="353"/>
                        </a:lnTo>
                        <a:lnTo>
                          <a:pt x="190" y="352"/>
                        </a:lnTo>
                        <a:lnTo>
                          <a:pt x="191" y="349"/>
                        </a:lnTo>
                        <a:lnTo>
                          <a:pt x="199" y="347"/>
                        </a:lnTo>
                        <a:lnTo>
                          <a:pt x="207" y="346"/>
                        </a:lnTo>
                        <a:lnTo>
                          <a:pt x="207" y="344"/>
                        </a:lnTo>
                        <a:lnTo>
                          <a:pt x="204" y="342"/>
                        </a:lnTo>
                        <a:lnTo>
                          <a:pt x="205" y="335"/>
                        </a:lnTo>
                        <a:lnTo>
                          <a:pt x="212" y="332"/>
                        </a:lnTo>
                        <a:lnTo>
                          <a:pt x="209" y="328"/>
                        </a:lnTo>
                        <a:lnTo>
                          <a:pt x="212" y="326"/>
                        </a:lnTo>
                        <a:lnTo>
                          <a:pt x="211" y="322"/>
                        </a:lnTo>
                        <a:lnTo>
                          <a:pt x="204" y="323"/>
                        </a:lnTo>
                        <a:lnTo>
                          <a:pt x="192" y="322"/>
                        </a:lnTo>
                        <a:lnTo>
                          <a:pt x="185" y="316"/>
                        </a:lnTo>
                        <a:lnTo>
                          <a:pt x="177" y="315"/>
                        </a:lnTo>
                        <a:lnTo>
                          <a:pt x="172" y="308"/>
                        </a:lnTo>
                        <a:lnTo>
                          <a:pt x="175" y="307"/>
                        </a:lnTo>
                        <a:lnTo>
                          <a:pt x="183" y="308"/>
                        </a:lnTo>
                        <a:lnTo>
                          <a:pt x="190" y="310"/>
                        </a:lnTo>
                        <a:lnTo>
                          <a:pt x="195" y="310"/>
                        </a:lnTo>
                        <a:lnTo>
                          <a:pt x="206" y="317"/>
                        </a:lnTo>
                        <a:lnTo>
                          <a:pt x="209" y="315"/>
                        </a:lnTo>
                        <a:lnTo>
                          <a:pt x="203" y="311"/>
                        </a:lnTo>
                        <a:lnTo>
                          <a:pt x="204" y="308"/>
                        </a:lnTo>
                        <a:lnTo>
                          <a:pt x="200" y="304"/>
                        </a:lnTo>
                        <a:lnTo>
                          <a:pt x="204" y="301"/>
                        </a:lnTo>
                        <a:lnTo>
                          <a:pt x="199" y="300"/>
                        </a:lnTo>
                        <a:lnTo>
                          <a:pt x="190" y="295"/>
                        </a:lnTo>
                        <a:lnTo>
                          <a:pt x="194" y="292"/>
                        </a:lnTo>
                        <a:lnTo>
                          <a:pt x="186" y="287"/>
                        </a:lnTo>
                        <a:lnTo>
                          <a:pt x="185" y="284"/>
                        </a:lnTo>
                        <a:lnTo>
                          <a:pt x="180" y="284"/>
                        </a:lnTo>
                        <a:lnTo>
                          <a:pt x="180" y="288"/>
                        </a:lnTo>
                        <a:lnTo>
                          <a:pt x="177" y="289"/>
                        </a:lnTo>
                        <a:lnTo>
                          <a:pt x="176" y="295"/>
                        </a:lnTo>
                        <a:lnTo>
                          <a:pt x="168" y="294"/>
                        </a:lnTo>
                        <a:lnTo>
                          <a:pt x="162" y="290"/>
                        </a:lnTo>
                        <a:lnTo>
                          <a:pt x="169" y="287"/>
                        </a:lnTo>
                        <a:lnTo>
                          <a:pt x="165" y="284"/>
                        </a:lnTo>
                        <a:lnTo>
                          <a:pt x="167" y="280"/>
                        </a:lnTo>
                        <a:lnTo>
                          <a:pt x="165" y="275"/>
                        </a:lnTo>
                        <a:lnTo>
                          <a:pt x="166" y="274"/>
                        </a:lnTo>
                        <a:lnTo>
                          <a:pt x="173" y="275"/>
                        </a:lnTo>
                        <a:lnTo>
                          <a:pt x="171" y="265"/>
                        </a:lnTo>
                        <a:lnTo>
                          <a:pt x="164" y="264"/>
                        </a:lnTo>
                        <a:lnTo>
                          <a:pt x="166" y="257"/>
                        </a:lnTo>
                        <a:lnTo>
                          <a:pt x="159" y="251"/>
                        </a:lnTo>
                        <a:lnTo>
                          <a:pt x="161" y="246"/>
                        </a:lnTo>
                        <a:lnTo>
                          <a:pt x="156" y="243"/>
                        </a:lnTo>
                        <a:lnTo>
                          <a:pt x="154" y="235"/>
                        </a:lnTo>
                        <a:lnTo>
                          <a:pt x="158" y="233"/>
                        </a:lnTo>
                        <a:lnTo>
                          <a:pt x="154" y="230"/>
                        </a:lnTo>
                        <a:lnTo>
                          <a:pt x="149" y="228"/>
                        </a:lnTo>
                        <a:lnTo>
                          <a:pt x="138" y="214"/>
                        </a:lnTo>
                        <a:lnTo>
                          <a:pt x="133" y="213"/>
                        </a:lnTo>
                        <a:lnTo>
                          <a:pt x="135" y="207"/>
                        </a:lnTo>
                        <a:lnTo>
                          <a:pt x="127" y="204"/>
                        </a:lnTo>
                        <a:lnTo>
                          <a:pt x="122" y="205"/>
                        </a:lnTo>
                        <a:lnTo>
                          <a:pt x="120" y="202"/>
                        </a:lnTo>
                        <a:lnTo>
                          <a:pt x="114" y="203"/>
                        </a:lnTo>
                        <a:lnTo>
                          <a:pt x="110" y="200"/>
                        </a:lnTo>
                        <a:lnTo>
                          <a:pt x="111" y="199"/>
                        </a:lnTo>
                        <a:lnTo>
                          <a:pt x="102" y="198"/>
                        </a:lnTo>
                        <a:lnTo>
                          <a:pt x="97" y="200"/>
                        </a:lnTo>
                        <a:lnTo>
                          <a:pt x="95" y="196"/>
                        </a:lnTo>
                        <a:lnTo>
                          <a:pt x="91" y="196"/>
                        </a:lnTo>
                        <a:lnTo>
                          <a:pt x="89" y="199"/>
                        </a:lnTo>
                        <a:lnTo>
                          <a:pt x="84" y="199"/>
                        </a:lnTo>
                        <a:lnTo>
                          <a:pt x="84" y="196"/>
                        </a:lnTo>
                        <a:lnTo>
                          <a:pt x="81" y="196"/>
                        </a:lnTo>
                        <a:lnTo>
                          <a:pt x="80" y="200"/>
                        </a:lnTo>
                        <a:lnTo>
                          <a:pt x="74" y="201"/>
                        </a:lnTo>
                        <a:lnTo>
                          <a:pt x="71" y="200"/>
                        </a:lnTo>
                        <a:lnTo>
                          <a:pt x="70" y="197"/>
                        </a:lnTo>
                        <a:lnTo>
                          <a:pt x="66" y="198"/>
                        </a:lnTo>
                        <a:lnTo>
                          <a:pt x="63" y="200"/>
                        </a:lnTo>
                        <a:lnTo>
                          <a:pt x="60" y="197"/>
                        </a:lnTo>
                        <a:lnTo>
                          <a:pt x="55" y="197"/>
                        </a:lnTo>
                        <a:lnTo>
                          <a:pt x="56" y="200"/>
                        </a:lnTo>
                        <a:lnTo>
                          <a:pt x="61" y="201"/>
                        </a:lnTo>
                        <a:lnTo>
                          <a:pt x="61" y="203"/>
                        </a:lnTo>
                        <a:lnTo>
                          <a:pt x="55" y="203"/>
                        </a:lnTo>
                        <a:lnTo>
                          <a:pt x="51" y="202"/>
                        </a:lnTo>
                        <a:lnTo>
                          <a:pt x="40" y="200"/>
                        </a:lnTo>
                        <a:lnTo>
                          <a:pt x="31" y="195"/>
                        </a:lnTo>
                        <a:lnTo>
                          <a:pt x="42" y="192"/>
                        </a:lnTo>
                        <a:lnTo>
                          <a:pt x="48" y="192"/>
                        </a:lnTo>
                        <a:lnTo>
                          <a:pt x="47" y="189"/>
                        </a:lnTo>
                        <a:lnTo>
                          <a:pt x="31" y="187"/>
                        </a:lnTo>
                        <a:lnTo>
                          <a:pt x="33" y="182"/>
                        </a:lnTo>
                        <a:lnTo>
                          <a:pt x="28" y="182"/>
                        </a:lnTo>
                        <a:lnTo>
                          <a:pt x="26" y="185"/>
                        </a:lnTo>
                        <a:lnTo>
                          <a:pt x="20" y="185"/>
                        </a:lnTo>
                        <a:lnTo>
                          <a:pt x="16" y="181"/>
                        </a:lnTo>
                        <a:lnTo>
                          <a:pt x="25" y="177"/>
                        </a:lnTo>
                        <a:lnTo>
                          <a:pt x="34" y="178"/>
                        </a:lnTo>
                        <a:lnTo>
                          <a:pt x="40" y="180"/>
                        </a:lnTo>
                        <a:lnTo>
                          <a:pt x="48" y="179"/>
                        </a:lnTo>
                        <a:lnTo>
                          <a:pt x="50" y="179"/>
                        </a:lnTo>
                        <a:lnTo>
                          <a:pt x="59" y="181"/>
                        </a:lnTo>
                        <a:lnTo>
                          <a:pt x="62" y="181"/>
                        </a:lnTo>
                        <a:lnTo>
                          <a:pt x="62" y="179"/>
                        </a:lnTo>
                        <a:lnTo>
                          <a:pt x="51" y="176"/>
                        </a:lnTo>
                        <a:lnTo>
                          <a:pt x="41" y="177"/>
                        </a:lnTo>
                        <a:lnTo>
                          <a:pt x="42" y="176"/>
                        </a:lnTo>
                        <a:lnTo>
                          <a:pt x="52" y="174"/>
                        </a:lnTo>
                        <a:lnTo>
                          <a:pt x="56" y="174"/>
                        </a:lnTo>
                        <a:lnTo>
                          <a:pt x="61" y="175"/>
                        </a:lnTo>
                        <a:lnTo>
                          <a:pt x="67" y="172"/>
                        </a:lnTo>
                        <a:lnTo>
                          <a:pt x="64" y="169"/>
                        </a:lnTo>
                        <a:lnTo>
                          <a:pt x="57" y="168"/>
                        </a:lnTo>
                        <a:lnTo>
                          <a:pt x="53" y="170"/>
                        </a:lnTo>
                        <a:lnTo>
                          <a:pt x="47" y="171"/>
                        </a:lnTo>
                        <a:lnTo>
                          <a:pt x="43" y="170"/>
                        </a:lnTo>
                        <a:lnTo>
                          <a:pt x="38" y="173"/>
                        </a:lnTo>
                        <a:lnTo>
                          <a:pt x="27" y="171"/>
                        </a:lnTo>
                        <a:lnTo>
                          <a:pt x="27" y="168"/>
                        </a:lnTo>
                        <a:lnTo>
                          <a:pt x="24" y="168"/>
                        </a:lnTo>
                        <a:lnTo>
                          <a:pt x="23" y="166"/>
                        </a:lnTo>
                        <a:lnTo>
                          <a:pt x="15" y="166"/>
                        </a:lnTo>
                        <a:lnTo>
                          <a:pt x="15" y="165"/>
                        </a:lnTo>
                        <a:lnTo>
                          <a:pt x="8" y="164"/>
                        </a:lnTo>
                        <a:lnTo>
                          <a:pt x="0" y="159"/>
                        </a:lnTo>
                        <a:lnTo>
                          <a:pt x="1" y="158"/>
                        </a:lnTo>
                        <a:lnTo>
                          <a:pt x="3" y="156"/>
                        </a:lnTo>
                        <a:lnTo>
                          <a:pt x="1" y="155"/>
                        </a:lnTo>
                        <a:lnTo>
                          <a:pt x="2" y="153"/>
                        </a:lnTo>
                        <a:lnTo>
                          <a:pt x="7" y="151"/>
                        </a:lnTo>
                        <a:lnTo>
                          <a:pt x="10" y="149"/>
                        </a:lnTo>
                        <a:lnTo>
                          <a:pt x="16" y="148"/>
                        </a:lnTo>
                        <a:lnTo>
                          <a:pt x="20" y="149"/>
                        </a:lnTo>
                        <a:lnTo>
                          <a:pt x="29" y="144"/>
                        </a:lnTo>
                        <a:lnTo>
                          <a:pt x="38" y="144"/>
                        </a:lnTo>
                        <a:lnTo>
                          <a:pt x="40" y="143"/>
                        </a:lnTo>
                        <a:lnTo>
                          <a:pt x="36" y="141"/>
                        </a:lnTo>
                        <a:lnTo>
                          <a:pt x="43" y="140"/>
                        </a:lnTo>
                        <a:lnTo>
                          <a:pt x="47" y="137"/>
                        </a:lnTo>
                        <a:lnTo>
                          <a:pt x="61" y="137"/>
                        </a:lnTo>
                        <a:lnTo>
                          <a:pt x="64" y="138"/>
                        </a:lnTo>
                        <a:lnTo>
                          <a:pt x="79" y="127"/>
                        </a:lnTo>
                        <a:lnTo>
                          <a:pt x="74" y="122"/>
                        </a:lnTo>
                        <a:lnTo>
                          <a:pt x="83" y="120"/>
                        </a:lnTo>
                        <a:lnTo>
                          <a:pt x="79" y="118"/>
                        </a:lnTo>
                        <a:lnTo>
                          <a:pt x="82" y="116"/>
                        </a:lnTo>
                        <a:lnTo>
                          <a:pt x="84" y="114"/>
                        </a:lnTo>
                        <a:lnTo>
                          <a:pt x="81" y="112"/>
                        </a:lnTo>
                        <a:lnTo>
                          <a:pt x="76" y="114"/>
                        </a:lnTo>
                        <a:lnTo>
                          <a:pt x="72" y="114"/>
                        </a:lnTo>
                        <a:lnTo>
                          <a:pt x="68" y="116"/>
                        </a:lnTo>
                        <a:lnTo>
                          <a:pt x="55" y="114"/>
                        </a:lnTo>
                        <a:lnTo>
                          <a:pt x="55" y="112"/>
                        </a:lnTo>
                        <a:lnTo>
                          <a:pt x="53" y="110"/>
                        </a:lnTo>
                        <a:lnTo>
                          <a:pt x="53" y="105"/>
                        </a:lnTo>
                        <a:lnTo>
                          <a:pt x="61" y="103"/>
                        </a:lnTo>
                        <a:lnTo>
                          <a:pt x="66" y="100"/>
                        </a:lnTo>
                        <a:lnTo>
                          <a:pt x="71" y="99"/>
                        </a:lnTo>
                        <a:lnTo>
                          <a:pt x="71" y="96"/>
                        </a:lnTo>
                        <a:lnTo>
                          <a:pt x="85" y="86"/>
                        </a:lnTo>
                        <a:lnTo>
                          <a:pt x="87" y="86"/>
                        </a:lnTo>
                        <a:lnTo>
                          <a:pt x="89" y="92"/>
                        </a:lnTo>
                        <a:lnTo>
                          <a:pt x="93" y="91"/>
                        </a:lnTo>
                        <a:lnTo>
                          <a:pt x="92" y="84"/>
                        </a:lnTo>
                        <a:lnTo>
                          <a:pt x="98" y="85"/>
                        </a:lnTo>
                        <a:lnTo>
                          <a:pt x="101" y="87"/>
                        </a:lnTo>
                        <a:lnTo>
                          <a:pt x="110" y="84"/>
                        </a:lnTo>
                        <a:lnTo>
                          <a:pt x="110" y="80"/>
                        </a:lnTo>
                        <a:lnTo>
                          <a:pt x="107" y="78"/>
                        </a:lnTo>
                        <a:lnTo>
                          <a:pt x="112" y="74"/>
                        </a:lnTo>
                        <a:lnTo>
                          <a:pt x="106" y="72"/>
                        </a:lnTo>
                        <a:lnTo>
                          <a:pt x="106" y="69"/>
                        </a:lnTo>
                        <a:lnTo>
                          <a:pt x="104" y="67"/>
                        </a:lnTo>
                        <a:lnTo>
                          <a:pt x="105" y="65"/>
                        </a:lnTo>
                        <a:lnTo>
                          <a:pt x="111" y="64"/>
                        </a:lnTo>
                        <a:lnTo>
                          <a:pt x="124" y="64"/>
                        </a:lnTo>
                        <a:lnTo>
                          <a:pt x="127" y="66"/>
                        </a:lnTo>
                        <a:lnTo>
                          <a:pt x="127" y="69"/>
                        </a:lnTo>
                        <a:lnTo>
                          <a:pt x="143" y="75"/>
                        </a:lnTo>
                        <a:lnTo>
                          <a:pt x="142" y="71"/>
                        </a:lnTo>
                        <a:lnTo>
                          <a:pt x="133" y="66"/>
                        </a:lnTo>
                        <a:lnTo>
                          <a:pt x="131" y="62"/>
                        </a:lnTo>
                        <a:lnTo>
                          <a:pt x="124" y="58"/>
                        </a:lnTo>
                        <a:lnTo>
                          <a:pt x="125" y="57"/>
                        </a:lnTo>
                        <a:lnTo>
                          <a:pt x="140" y="54"/>
                        </a:lnTo>
                        <a:lnTo>
                          <a:pt x="147" y="54"/>
                        </a:lnTo>
                        <a:lnTo>
                          <a:pt x="154" y="51"/>
                        </a:lnTo>
                        <a:lnTo>
                          <a:pt x="162" y="52"/>
                        </a:lnTo>
                        <a:lnTo>
                          <a:pt x="161" y="49"/>
                        </a:lnTo>
                        <a:lnTo>
                          <a:pt x="170" y="47"/>
                        </a:lnTo>
                        <a:lnTo>
                          <a:pt x="173" y="49"/>
                        </a:lnTo>
                        <a:lnTo>
                          <a:pt x="176" y="55"/>
                        </a:lnTo>
                        <a:lnTo>
                          <a:pt x="175" y="72"/>
                        </a:lnTo>
                        <a:lnTo>
                          <a:pt x="177" y="73"/>
                        </a:lnTo>
                        <a:lnTo>
                          <a:pt x="179" y="72"/>
                        </a:lnTo>
                        <a:lnTo>
                          <a:pt x="185" y="62"/>
                        </a:lnTo>
                        <a:lnTo>
                          <a:pt x="183" y="61"/>
                        </a:lnTo>
                        <a:lnTo>
                          <a:pt x="185" y="59"/>
                        </a:lnTo>
                        <a:lnTo>
                          <a:pt x="192" y="61"/>
                        </a:lnTo>
                        <a:lnTo>
                          <a:pt x="213" y="72"/>
                        </a:lnTo>
                        <a:lnTo>
                          <a:pt x="215" y="70"/>
                        </a:lnTo>
                        <a:lnTo>
                          <a:pt x="201" y="62"/>
                        </a:lnTo>
                        <a:lnTo>
                          <a:pt x="214" y="62"/>
                        </a:lnTo>
                        <a:lnTo>
                          <a:pt x="210" y="59"/>
                        </a:lnTo>
                        <a:lnTo>
                          <a:pt x="202" y="54"/>
                        </a:lnTo>
                        <a:lnTo>
                          <a:pt x="203" y="46"/>
                        </a:lnTo>
                        <a:lnTo>
                          <a:pt x="200" y="44"/>
                        </a:lnTo>
                        <a:lnTo>
                          <a:pt x="202" y="42"/>
                        </a:lnTo>
                        <a:lnTo>
                          <a:pt x="213" y="42"/>
                        </a:lnTo>
                        <a:lnTo>
                          <a:pt x="219" y="45"/>
                        </a:lnTo>
                        <a:lnTo>
                          <a:pt x="220" y="48"/>
                        </a:lnTo>
                        <a:lnTo>
                          <a:pt x="229" y="50"/>
                        </a:lnTo>
                        <a:lnTo>
                          <a:pt x="230" y="53"/>
                        </a:lnTo>
                        <a:lnTo>
                          <a:pt x="237" y="53"/>
                        </a:lnTo>
                        <a:lnTo>
                          <a:pt x="244" y="57"/>
                        </a:lnTo>
                        <a:lnTo>
                          <a:pt x="256" y="67"/>
                        </a:lnTo>
                        <a:lnTo>
                          <a:pt x="263" y="67"/>
                        </a:lnTo>
                        <a:lnTo>
                          <a:pt x="264" y="65"/>
                        </a:lnTo>
                        <a:lnTo>
                          <a:pt x="257" y="61"/>
                        </a:lnTo>
                        <a:lnTo>
                          <a:pt x="259" y="59"/>
                        </a:lnTo>
                        <a:lnTo>
                          <a:pt x="257" y="52"/>
                        </a:lnTo>
                        <a:lnTo>
                          <a:pt x="260" y="50"/>
                        </a:lnTo>
                        <a:lnTo>
                          <a:pt x="268" y="51"/>
                        </a:lnTo>
                        <a:lnTo>
                          <a:pt x="275" y="51"/>
                        </a:lnTo>
                        <a:lnTo>
                          <a:pt x="279" y="50"/>
                        </a:lnTo>
                        <a:lnTo>
                          <a:pt x="264" y="47"/>
                        </a:lnTo>
                        <a:lnTo>
                          <a:pt x="268" y="46"/>
                        </a:lnTo>
                        <a:lnTo>
                          <a:pt x="253" y="36"/>
                        </a:lnTo>
                        <a:lnTo>
                          <a:pt x="246" y="34"/>
                        </a:lnTo>
                        <a:lnTo>
                          <a:pt x="252" y="32"/>
                        </a:lnTo>
                        <a:lnTo>
                          <a:pt x="266" y="33"/>
                        </a:lnTo>
                        <a:lnTo>
                          <a:pt x="279" y="33"/>
                        </a:lnTo>
                        <a:lnTo>
                          <a:pt x="282" y="34"/>
                        </a:lnTo>
                        <a:lnTo>
                          <a:pt x="281" y="40"/>
                        </a:lnTo>
                        <a:lnTo>
                          <a:pt x="283" y="42"/>
                        </a:lnTo>
                        <a:lnTo>
                          <a:pt x="287" y="41"/>
                        </a:lnTo>
                        <a:lnTo>
                          <a:pt x="285" y="36"/>
                        </a:lnTo>
                        <a:lnTo>
                          <a:pt x="288" y="34"/>
                        </a:lnTo>
                        <a:lnTo>
                          <a:pt x="292" y="37"/>
                        </a:lnTo>
                        <a:lnTo>
                          <a:pt x="297" y="41"/>
                        </a:lnTo>
                        <a:lnTo>
                          <a:pt x="297" y="44"/>
                        </a:lnTo>
                        <a:lnTo>
                          <a:pt x="302" y="46"/>
                        </a:lnTo>
                        <a:lnTo>
                          <a:pt x="302" y="43"/>
                        </a:lnTo>
                        <a:lnTo>
                          <a:pt x="298" y="36"/>
                        </a:lnTo>
                        <a:lnTo>
                          <a:pt x="292" y="33"/>
                        </a:lnTo>
                        <a:lnTo>
                          <a:pt x="275" y="29"/>
                        </a:lnTo>
                        <a:lnTo>
                          <a:pt x="259" y="31"/>
                        </a:lnTo>
                        <a:lnTo>
                          <a:pt x="258" y="28"/>
                        </a:lnTo>
                        <a:lnTo>
                          <a:pt x="266" y="28"/>
                        </a:lnTo>
                        <a:lnTo>
                          <a:pt x="264" y="26"/>
                        </a:lnTo>
                        <a:lnTo>
                          <a:pt x="259" y="26"/>
                        </a:lnTo>
                        <a:lnTo>
                          <a:pt x="250" y="22"/>
                        </a:lnTo>
                        <a:lnTo>
                          <a:pt x="253" y="20"/>
                        </a:lnTo>
                        <a:lnTo>
                          <a:pt x="263" y="20"/>
                        </a:lnTo>
                        <a:lnTo>
                          <a:pt x="269" y="22"/>
                        </a:lnTo>
                        <a:lnTo>
                          <a:pt x="274" y="21"/>
                        </a:lnTo>
                        <a:lnTo>
                          <a:pt x="273" y="19"/>
                        </a:lnTo>
                        <a:lnTo>
                          <a:pt x="264" y="18"/>
                        </a:lnTo>
                        <a:lnTo>
                          <a:pt x="266" y="16"/>
                        </a:lnTo>
                        <a:lnTo>
                          <a:pt x="275" y="15"/>
                        </a:lnTo>
                        <a:lnTo>
                          <a:pt x="284" y="18"/>
                        </a:lnTo>
                        <a:lnTo>
                          <a:pt x="285" y="22"/>
                        </a:lnTo>
                        <a:lnTo>
                          <a:pt x="290" y="22"/>
                        </a:lnTo>
                        <a:lnTo>
                          <a:pt x="296" y="27"/>
                        </a:lnTo>
                        <a:lnTo>
                          <a:pt x="304" y="26"/>
                        </a:lnTo>
                        <a:lnTo>
                          <a:pt x="309" y="28"/>
                        </a:lnTo>
                        <a:lnTo>
                          <a:pt x="312" y="33"/>
                        </a:lnTo>
                        <a:lnTo>
                          <a:pt x="316" y="33"/>
                        </a:lnTo>
                        <a:lnTo>
                          <a:pt x="317" y="30"/>
                        </a:lnTo>
                        <a:lnTo>
                          <a:pt x="310" y="27"/>
                        </a:lnTo>
                        <a:lnTo>
                          <a:pt x="313" y="25"/>
                        </a:lnTo>
                        <a:lnTo>
                          <a:pt x="322" y="25"/>
                        </a:lnTo>
                        <a:lnTo>
                          <a:pt x="325" y="23"/>
                        </a:lnTo>
                        <a:lnTo>
                          <a:pt x="315" y="23"/>
                        </a:lnTo>
                        <a:lnTo>
                          <a:pt x="315" y="21"/>
                        </a:lnTo>
                        <a:lnTo>
                          <a:pt x="320" y="20"/>
                        </a:lnTo>
                        <a:lnTo>
                          <a:pt x="328" y="19"/>
                        </a:lnTo>
                        <a:lnTo>
                          <a:pt x="328" y="18"/>
                        </a:lnTo>
                        <a:lnTo>
                          <a:pt x="317" y="18"/>
                        </a:lnTo>
                        <a:lnTo>
                          <a:pt x="311" y="16"/>
                        </a:lnTo>
                        <a:lnTo>
                          <a:pt x="314" y="13"/>
                        </a:lnTo>
                        <a:lnTo>
                          <a:pt x="311" y="9"/>
                        </a:lnTo>
                        <a:lnTo>
                          <a:pt x="313" y="8"/>
                        </a:lnTo>
                        <a:lnTo>
                          <a:pt x="317" y="9"/>
                        </a:lnTo>
                        <a:lnTo>
                          <a:pt x="320" y="8"/>
                        </a:lnTo>
                        <a:lnTo>
                          <a:pt x="318" y="6"/>
                        </a:lnTo>
                        <a:lnTo>
                          <a:pt x="323" y="6"/>
                        </a:lnTo>
                        <a:lnTo>
                          <a:pt x="330" y="10"/>
                        </a:lnTo>
                        <a:lnTo>
                          <a:pt x="334" y="9"/>
                        </a:lnTo>
                        <a:lnTo>
                          <a:pt x="328" y="4"/>
                        </a:lnTo>
                        <a:lnTo>
                          <a:pt x="332" y="2"/>
                        </a:lnTo>
                        <a:lnTo>
                          <a:pt x="336" y="4"/>
                        </a:lnTo>
                        <a:lnTo>
                          <a:pt x="342" y="1"/>
                        </a:lnTo>
                        <a:lnTo>
                          <a:pt x="345" y="2"/>
                        </a:lnTo>
                        <a:lnTo>
                          <a:pt x="350" y="3"/>
                        </a:lnTo>
                        <a:lnTo>
                          <a:pt x="353" y="3"/>
                        </a:lnTo>
                        <a:lnTo>
                          <a:pt x="355" y="1"/>
                        </a:lnTo>
                        <a:lnTo>
                          <a:pt x="366" y="0"/>
                        </a:lnTo>
                        <a:lnTo>
                          <a:pt x="369" y="2"/>
                        </a:lnTo>
                        <a:lnTo>
                          <a:pt x="374" y="1"/>
                        </a:lnTo>
                        <a:lnTo>
                          <a:pt x="380" y="1"/>
                        </a:lnTo>
                        <a:lnTo>
                          <a:pt x="389" y="2"/>
                        </a:lnTo>
                        <a:lnTo>
                          <a:pt x="394" y="2"/>
                        </a:lnTo>
                        <a:lnTo>
                          <a:pt x="398" y="4"/>
                        </a:lnTo>
                        <a:lnTo>
                          <a:pt x="405" y="3"/>
                        </a:lnTo>
                        <a:lnTo>
                          <a:pt x="407" y="5"/>
                        </a:lnTo>
                        <a:lnTo>
                          <a:pt x="402" y="7"/>
                        </a:lnTo>
                        <a:lnTo>
                          <a:pt x="405" y="9"/>
                        </a:lnTo>
                        <a:lnTo>
                          <a:pt x="411" y="8"/>
                        </a:lnTo>
                        <a:lnTo>
                          <a:pt x="414" y="5"/>
                        </a:lnTo>
                        <a:lnTo>
                          <a:pt x="435" y="10"/>
                        </a:lnTo>
                        <a:lnTo>
                          <a:pt x="438" y="14"/>
                        </a:lnTo>
                        <a:lnTo>
                          <a:pt x="427" y="17"/>
                        </a:lnTo>
                        <a:lnTo>
                          <a:pt x="412" y="19"/>
                        </a:lnTo>
                        <a:lnTo>
                          <a:pt x="397" y="18"/>
                        </a:lnTo>
                        <a:lnTo>
                          <a:pt x="383" y="19"/>
                        </a:lnTo>
                        <a:lnTo>
                          <a:pt x="374" y="22"/>
                        </a:lnTo>
                        <a:lnTo>
                          <a:pt x="367" y="21"/>
                        </a:lnTo>
                        <a:lnTo>
                          <a:pt x="361" y="21"/>
                        </a:lnTo>
                        <a:lnTo>
                          <a:pt x="364" y="23"/>
                        </a:lnTo>
                        <a:lnTo>
                          <a:pt x="353" y="26"/>
                        </a:lnTo>
                        <a:lnTo>
                          <a:pt x="341" y="28"/>
                        </a:lnTo>
                        <a:lnTo>
                          <a:pt x="344" y="30"/>
                        </a:lnTo>
                        <a:lnTo>
                          <a:pt x="342" y="32"/>
                        </a:lnTo>
                        <a:lnTo>
                          <a:pt x="346" y="32"/>
                        </a:lnTo>
                        <a:lnTo>
                          <a:pt x="350" y="29"/>
                        </a:lnTo>
                        <a:lnTo>
                          <a:pt x="355" y="29"/>
                        </a:lnTo>
                        <a:lnTo>
                          <a:pt x="355" y="33"/>
                        </a:lnTo>
                        <a:lnTo>
                          <a:pt x="359" y="32"/>
                        </a:lnTo>
                        <a:lnTo>
                          <a:pt x="360" y="27"/>
                        </a:lnTo>
                        <a:lnTo>
                          <a:pt x="376" y="27"/>
                        </a:lnTo>
                        <a:lnTo>
                          <a:pt x="377" y="24"/>
                        </a:lnTo>
                        <a:lnTo>
                          <a:pt x="390" y="20"/>
                        </a:lnTo>
                        <a:lnTo>
                          <a:pt x="399" y="20"/>
                        </a:lnTo>
                        <a:lnTo>
                          <a:pt x="409" y="22"/>
                        </a:lnTo>
                        <a:lnTo>
                          <a:pt x="426" y="22"/>
                        </a:lnTo>
                        <a:lnTo>
                          <a:pt x="429" y="20"/>
                        </a:lnTo>
                        <a:lnTo>
                          <a:pt x="441" y="18"/>
                        </a:lnTo>
                        <a:lnTo>
                          <a:pt x="445" y="22"/>
                        </a:lnTo>
                        <a:lnTo>
                          <a:pt x="443" y="27"/>
                        </a:lnTo>
                        <a:lnTo>
                          <a:pt x="439" y="30"/>
                        </a:lnTo>
                        <a:lnTo>
                          <a:pt x="440" y="33"/>
                        </a:lnTo>
                        <a:lnTo>
                          <a:pt x="451" y="28"/>
                        </a:lnTo>
                        <a:lnTo>
                          <a:pt x="455" y="28"/>
                        </a:lnTo>
                        <a:lnTo>
                          <a:pt x="454" y="32"/>
                        </a:lnTo>
                        <a:lnTo>
                          <a:pt x="462" y="30"/>
                        </a:lnTo>
                        <a:lnTo>
                          <a:pt x="474" y="32"/>
                        </a:lnTo>
                        <a:lnTo>
                          <a:pt x="480" y="38"/>
                        </a:lnTo>
                        <a:lnTo>
                          <a:pt x="480" y="41"/>
                        </a:lnTo>
                        <a:lnTo>
                          <a:pt x="474" y="42"/>
                        </a:lnTo>
                        <a:lnTo>
                          <a:pt x="473" y="46"/>
                        </a:lnTo>
                        <a:lnTo>
                          <a:pt x="462" y="49"/>
                        </a:lnTo>
                        <a:lnTo>
                          <a:pt x="455" y="48"/>
                        </a:lnTo>
                        <a:lnTo>
                          <a:pt x="447" y="53"/>
                        </a:lnTo>
                        <a:lnTo>
                          <a:pt x="426" y="53"/>
                        </a:lnTo>
                        <a:lnTo>
                          <a:pt x="416" y="53"/>
                        </a:lnTo>
                        <a:lnTo>
                          <a:pt x="396" y="54"/>
                        </a:lnTo>
                        <a:lnTo>
                          <a:pt x="391" y="53"/>
                        </a:lnTo>
                        <a:lnTo>
                          <a:pt x="380" y="53"/>
                        </a:lnTo>
                        <a:lnTo>
                          <a:pt x="387" y="55"/>
                        </a:lnTo>
                        <a:lnTo>
                          <a:pt x="386" y="56"/>
                        </a:lnTo>
                        <a:lnTo>
                          <a:pt x="371" y="61"/>
                        </a:lnTo>
                        <a:lnTo>
                          <a:pt x="365" y="66"/>
                        </a:lnTo>
                        <a:lnTo>
                          <a:pt x="368" y="71"/>
                        </a:lnTo>
                        <a:lnTo>
                          <a:pt x="374" y="69"/>
                        </a:lnTo>
                        <a:lnTo>
                          <a:pt x="374" y="67"/>
                        </a:lnTo>
                        <a:lnTo>
                          <a:pt x="393" y="61"/>
                        </a:lnTo>
                        <a:lnTo>
                          <a:pt x="397" y="62"/>
                        </a:lnTo>
                        <a:lnTo>
                          <a:pt x="413" y="57"/>
                        </a:lnTo>
                        <a:lnTo>
                          <a:pt x="417" y="58"/>
                        </a:lnTo>
                        <a:lnTo>
                          <a:pt x="439" y="59"/>
                        </a:lnTo>
                        <a:lnTo>
                          <a:pt x="441" y="60"/>
                        </a:lnTo>
                        <a:lnTo>
                          <a:pt x="441" y="65"/>
                        </a:lnTo>
                        <a:lnTo>
                          <a:pt x="431" y="68"/>
                        </a:lnTo>
                        <a:lnTo>
                          <a:pt x="426" y="71"/>
                        </a:lnTo>
                        <a:lnTo>
                          <a:pt x="419" y="74"/>
                        </a:lnTo>
                        <a:lnTo>
                          <a:pt x="422" y="74"/>
                        </a:lnTo>
                        <a:lnTo>
                          <a:pt x="424" y="76"/>
                        </a:lnTo>
                        <a:lnTo>
                          <a:pt x="431" y="74"/>
                        </a:lnTo>
                        <a:lnTo>
                          <a:pt x="436" y="72"/>
                        </a:lnTo>
                        <a:lnTo>
                          <a:pt x="452" y="67"/>
                        </a:lnTo>
                        <a:lnTo>
                          <a:pt x="453" y="59"/>
                        </a:lnTo>
                        <a:lnTo>
                          <a:pt x="454" y="58"/>
                        </a:lnTo>
                        <a:lnTo>
                          <a:pt x="471" y="57"/>
                        </a:lnTo>
                        <a:lnTo>
                          <a:pt x="473" y="59"/>
                        </a:lnTo>
                        <a:lnTo>
                          <a:pt x="473" y="75"/>
                        </a:lnTo>
                        <a:lnTo>
                          <a:pt x="467" y="79"/>
                        </a:lnTo>
                        <a:lnTo>
                          <a:pt x="462" y="83"/>
                        </a:lnTo>
                        <a:lnTo>
                          <a:pt x="462" y="88"/>
                        </a:lnTo>
                        <a:lnTo>
                          <a:pt x="457" y="92"/>
                        </a:lnTo>
                        <a:lnTo>
                          <a:pt x="458" y="95"/>
                        </a:lnTo>
                        <a:lnTo>
                          <a:pt x="454" y="97"/>
                        </a:lnTo>
                        <a:lnTo>
                          <a:pt x="454" y="100"/>
                        </a:lnTo>
                        <a:lnTo>
                          <a:pt x="456" y="100"/>
                        </a:lnTo>
                        <a:lnTo>
                          <a:pt x="461" y="98"/>
                        </a:lnTo>
                        <a:lnTo>
                          <a:pt x="461" y="93"/>
                        </a:lnTo>
                        <a:lnTo>
                          <a:pt x="473" y="87"/>
                        </a:lnTo>
                        <a:lnTo>
                          <a:pt x="477" y="79"/>
                        </a:lnTo>
                        <a:lnTo>
                          <a:pt x="488" y="73"/>
                        </a:lnTo>
                        <a:lnTo>
                          <a:pt x="488" y="71"/>
                        </a:lnTo>
                        <a:lnTo>
                          <a:pt x="494" y="71"/>
                        </a:lnTo>
                        <a:lnTo>
                          <a:pt x="494" y="73"/>
                        </a:lnTo>
                        <a:lnTo>
                          <a:pt x="499" y="73"/>
                        </a:lnTo>
                        <a:lnTo>
                          <a:pt x="504" y="74"/>
                        </a:lnTo>
                        <a:lnTo>
                          <a:pt x="511" y="73"/>
                        </a:lnTo>
                        <a:lnTo>
                          <a:pt x="513" y="69"/>
                        </a:lnTo>
                        <a:lnTo>
                          <a:pt x="516" y="67"/>
                        </a:lnTo>
                        <a:lnTo>
                          <a:pt x="515" y="62"/>
                        </a:lnTo>
                        <a:lnTo>
                          <a:pt x="518" y="62"/>
                        </a:lnTo>
                        <a:lnTo>
                          <a:pt x="522" y="64"/>
                        </a:lnTo>
                        <a:lnTo>
                          <a:pt x="529" y="59"/>
                        </a:lnTo>
                        <a:lnTo>
                          <a:pt x="547" y="61"/>
                        </a:lnTo>
                        <a:lnTo>
                          <a:pt x="566" y="71"/>
                        </a:lnTo>
                        <a:lnTo>
                          <a:pt x="567" y="73"/>
                        </a:lnTo>
                        <a:lnTo>
                          <a:pt x="551" y="85"/>
                        </a:lnTo>
                        <a:lnTo>
                          <a:pt x="542" y="84"/>
                        </a:lnTo>
                        <a:lnTo>
                          <a:pt x="539" y="86"/>
                        </a:lnTo>
                        <a:lnTo>
                          <a:pt x="544" y="90"/>
                        </a:lnTo>
                        <a:lnTo>
                          <a:pt x="541" y="91"/>
                        </a:lnTo>
                        <a:lnTo>
                          <a:pt x="534" y="92"/>
                        </a:lnTo>
                        <a:lnTo>
                          <a:pt x="532" y="95"/>
                        </a:lnTo>
                        <a:lnTo>
                          <a:pt x="528" y="96"/>
                        </a:lnTo>
                        <a:lnTo>
                          <a:pt x="520" y="96"/>
                        </a:lnTo>
                        <a:lnTo>
                          <a:pt x="511" y="94"/>
                        </a:lnTo>
                        <a:lnTo>
                          <a:pt x="509" y="96"/>
                        </a:lnTo>
                        <a:lnTo>
                          <a:pt x="505" y="95"/>
                        </a:lnTo>
                        <a:lnTo>
                          <a:pt x="494" y="96"/>
                        </a:lnTo>
                        <a:lnTo>
                          <a:pt x="490" y="98"/>
                        </a:lnTo>
                        <a:lnTo>
                          <a:pt x="486" y="98"/>
                        </a:lnTo>
                        <a:lnTo>
                          <a:pt x="486" y="101"/>
                        </a:lnTo>
                        <a:lnTo>
                          <a:pt x="494" y="101"/>
                        </a:lnTo>
                        <a:lnTo>
                          <a:pt x="495" y="98"/>
                        </a:lnTo>
                        <a:lnTo>
                          <a:pt x="501" y="98"/>
                        </a:lnTo>
                        <a:lnTo>
                          <a:pt x="510" y="102"/>
                        </a:lnTo>
                        <a:lnTo>
                          <a:pt x="515" y="101"/>
                        </a:lnTo>
                        <a:lnTo>
                          <a:pt x="520" y="98"/>
                        </a:lnTo>
                        <a:lnTo>
                          <a:pt x="532" y="102"/>
                        </a:lnTo>
                        <a:lnTo>
                          <a:pt x="522" y="108"/>
                        </a:lnTo>
                        <a:lnTo>
                          <a:pt x="517" y="109"/>
                        </a:lnTo>
                        <a:lnTo>
                          <a:pt x="509" y="107"/>
                        </a:lnTo>
                        <a:lnTo>
                          <a:pt x="497" y="107"/>
                        </a:lnTo>
                        <a:lnTo>
                          <a:pt x="492" y="112"/>
                        </a:lnTo>
                        <a:lnTo>
                          <a:pt x="492" y="118"/>
                        </a:lnTo>
                        <a:lnTo>
                          <a:pt x="497" y="119"/>
                        </a:lnTo>
                        <a:lnTo>
                          <a:pt x="499" y="115"/>
                        </a:lnTo>
                        <a:lnTo>
                          <a:pt x="500" y="114"/>
                        </a:lnTo>
                        <a:lnTo>
                          <a:pt x="497" y="112"/>
                        </a:lnTo>
                        <a:lnTo>
                          <a:pt x="501" y="109"/>
                        </a:lnTo>
                        <a:lnTo>
                          <a:pt x="506" y="110"/>
                        </a:lnTo>
                        <a:lnTo>
                          <a:pt x="507" y="113"/>
                        </a:lnTo>
                        <a:lnTo>
                          <a:pt x="513" y="110"/>
                        </a:lnTo>
                        <a:lnTo>
                          <a:pt x="517" y="113"/>
                        </a:lnTo>
                        <a:lnTo>
                          <a:pt x="513" y="120"/>
                        </a:lnTo>
                        <a:lnTo>
                          <a:pt x="500" y="120"/>
                        </a:lnTo>
                        <a:lnTo>
                          <a:pt x="495" y="132"/>
                        </a:lnTo>
                        <a:lnTo>
                          <a:pt x="501" y="132"/>
                        </a:lnTo>
                        <a:lnTo>
                          <a:pt x="501" y="134"/>
                        </a:lnTo>
                        <a:lnTo>
                          <a:pt x="495" y="141"/>
                        </a:lnTo>
                        <a:lnTo>
                          <a:pt x="488" y="141"/>
                        </a:lnTo>
                        <a:lnTo>
                          <a:pt x="482" y="148"/>
                        </a:lnTo>
                        <a:lnTo>
                          <a:pt x="485" y="148"/>
                        </a:lnTo>
                        <a:lnTo>
                          <a:pt x="476" y="163"/>
                        </a:lnTo>
                        <a:lnTo>
                          <a:pt x="478" y="167"/>
                        </a:lnTo>
                        <a:lnTo>
                          <a:pt x="483" y="167"/>
                        </a:lnTo>
                        <a:lnTo>
                          <a:pt x="485" y="162"/>
                        </a:lnTo>
                        <a:lnTo>
                          <a:pt x="489" y="161"/>
                        </a:lnTo>
                        <a:lnTo>
                          <a:pt x="501" y="166"/>
                        </a:lnTo>
                        <a:lnTo>
                          <a:pt x="502" y="169"/>
                        </a:lnTo>
                        <a:lnTo>
                          <a:pt x="495" y="168"/>
                        </a:lnTo>
                        <a:lnTo>
                          <a:pt x="491" y="166"/>
                        </a:lnTo>
                        <a:lnTo>
                          <a:pt x="490" y="168"/>
                        </a:lnTo>
                        <a:lnTo>
                          <a:pt x="493" y="172"/>
                        </a:lnTo>
                        <a:lnTo>
                          <a:pt x="503" y="176"/>
                        </a:lnTo>
                        <a:lnTo>
                          <a:pt x="505" y="174"/>
                        </a:lnTo>
                        <a:lnTo>
                          <a:pt x="512" y="175"/>
                        </a:lnTo>
                        <a:lnTo>
                          <a:pt x="513" y="178"/>
                        </a:lnTo>
                        <a:lnTo>
                          <a:pt x="510" y="184"/>
                        </a:lnTo>
                        <a:lnTo>
                          <a:pt x="502" y="184"/>
                        </a:lnTo>
                        <a:lnTo>
                          <a:pt x="488" y="181"/>
                        </a:lnTo>
                        <a:lnTo>
                          <a:pt x="484" y="182"/>
                        </a:lnTo>
                        <a:lnTo>
                          <a:pt x="487" y="185"/>
                        </a:lnTo>
                        <a:lnTo>
                          <a:pt x="479" y="185"/>
                        </a:lnTo>
                        <a:lnTo>
                          <a:pt x="476" y="185"/>
                        </a:lnTo>
                        <a:lnTo>
                          <a:pt x="475" y="187"/>
                        </a:lnTo>
                        <a:lnTo>
                          <a:pt x="478" y="192"/>
                        </a:lnTo>
                        <a:lnTo>
                          <a:pt x="478" y="195"/>
                        </a:lnTo>
                        <a:lnTo>
                          <a:pt x="482" y="197"/>
                        </a:lnTo>
                        <a:lnTo>
                          <a:pt x="488" y="195"/>
                        </a:lnTo>
                        <a:lnTo>
                          <a:pt x="496" y="196"/>
                        </a:lnTo>
                        <a:lnTo>
                          <a:pt x="496" y="200"/>
                        </a:lnTo>
                        <a:lnTo>
                          <a:pt x="489" y="200"/>
                        </a:lnTo>
                        <a:lnTo>
                          <a:pt x="476" y="200"/>
                        </a:lnTo>
                        <a:lnTo>
                          <a:pt x="481" y="202"/>
                        </a:lnTo>
                        <a:lnTo>
                          <a:pt x="494" y="203"/>
                        </a:lnTo>
                        <a:lnTo>
                          <a:pt x="503" y="207"/>
                        </a:lnTo>
                        <a:lnTo>
                          <a:pt x="504" y="211"/>
                        </a:lnTo>
                        <a:lnTo>
                          <a:pt x="497" y="216"/>
                        </a:lnTo>
                        <a:lnTo>
                          <a:pt x="492" y="212"/>
                        </a:lnTo>
                        <a:lnTo>
                          <a:pt x="486" y="211"/>
                        </a:lnTo>
                        <a:lnTo>
                          <a:pt x="482" y="208"/>
                        </a:lnTo>
                        <a:lnTo>
                          <a:pt x="478" y="209"/>
                        </a:lnTo>
                        <a:lnTo>
                          <a:pt x="489" y="214"/>
                        </a:lnTo>
                        <a:lnTo>
                          <a:pt x="488" y="216"/>
                        </a:lnTo>
                        <a:lnTo>
                          <a:pt x="479" y="217"/>
                        </a:lnTo>
                        <a:lnTo>
                          <a:pt x="475" y="219"/>
                        </a:lnTo>
                        <a:lnTo>
                          <a:pt x="478" y="221"/>
                        </a:lnTo>
                        <a:lnTo>
                          <a:pt x="486" y="220"/>
                        </a:lnTo>
                        <a:lnTo>
                          <a:pt x="489" y="222"/>
                        </a:lnTo>
                        <a:lnTo>
                          <a:pt x="486" y="226"/>
                        </a:lnTo>
                        <a:lnTo>
                          <a:pt x="486" y="229"/>
                        </a:lnTo>
                        <a:lnTo>
                          <a:pt x="496" y="230"/>
                        </a:lnTo>
                        <a:lnTo>
                          <a:pt x="499" y="229"/>
                        </a:lnTo>
                        <a:lnTo>
                          <a:pt x="502" y="231"/>
                        </a:lnTo>
                        <a:lnTo>
                          <a:pt x="499" y="236"/>
                        </a:lnTo>
                        <a:lnTo>
                          <a:pt x="495" y="237"/>
                        </a:lnTo>
                        <a:lnTo>
                          <a:pt x="490" y="231"/>
                        </a:lnTo>
                        <a:lnTo>
                          <a:pt x="479" y="230"/>
                        </a:lnTo>
                        <a:lnTo>
                          <a:pt x="477" y="231"/>
                        </a:lnTo>
                        <a:lnTo>
                          <a:pt x="475" y="235"/>
                        </a:lnTo>
                        <a:lnTo>
                          <a:pt x="478" y="241"/>
                        </a:lnTo>
                        <a:lnTo>
                          <a:pt x="480" y="250"/>
                        </a:lnTo>
                        <a:lnTo>
                          <a:pt x="482" y="249"/>
                        </a:lnTo>
                        <a:lnTo>
                          <a:pt x="481" y="245"/>
                        </a:lnTo>
                        <a:lnTo>
                          <a:pt x="492" y="245"/>
                        </a:lnTo>
                        <a:lnTo>
                          <a:pt x="492" y="253"/>
                        </a:lnTo>
                        <a:lnTo>
                          <a:pt x="483" y="254"/>
                        </a:lnTo>
                        <a:lnTo>
                          <a:pt x="473" y="257"/>
                        </a:lnTo>
                        <a:lnTo>
                          <a:pt x="461" y="252"/>
                        </a:lnTo>
                        <a:lnTo>
                          <a:pt x="458" y="251"/>
                        </a:lnTo>
                        <a:lnTo>
                          <a:pt x="469" y="251"/>
                        </a:lnTo>
                        <a:lnTo>
                          <a:pt x="460" y="247"/>
                        </a:lnTo>
                        <a:lnTo>
                          <a:pt x="452" y="248"/>
                        </a:lnTo>
                        <a:lnTo>
                          <a:pt x="445" y="243"/>
                        </a:lnTo>
                        <a:lnTo>
                          <a:pt x="441" y="244"/>
                        </a:lnTo>
                        <a:lnTo>
                          <a:pt x="450" y="251"/>
                        </a:lnTo>
                        <a:lnTo>
                          <a:pt x="445" y="256"/>
                        </a:lnTo>
                        <a:lnTo>
                          <a:pt x="440" y="257"/>
                        </a:lnTo>
                        <a:lnTo>
                          <a:pt x="430" y="254"/>
                        </a:lnTo>
                        <a:lnTo>
                          <a:pt x="428" y="256"/>
                        </a:lnTo>
                        <a:lnTo>
                          <a:pt x="432" y="259"/>
                        </a:lnTo>
                        <a:lnTo>
                          <a:pt x="424" y="260"/>
                        </a:lnTo>
                        <a:lnTo>
                          <a:pt x="427" y="264"/>
                        </a:lnTo>
                        <a:lnTo>
                          <a:pt x="432" y="262"/>
                        </a:lnTo>
                        <a:lnTo>
                          <a:pt x="435" y="263"/>
                        </a:lnTo>
                        <a:lnTo>
                          <a:pt x="439" y="260"/>
                        </a:lnTo>
                        <a:lnTo>
                          <a:pt x="445" y="263"/>
                        </a:lnTo>
                        <a:lnTo>
                          <a:pt x="443" y="266"/>
                        </a:lnTo>
                        <a:lnTo>
                          <a:pt x="432" y="267"/>
                        </a:lnTo>
                        <a:lnTo>
                          <a:pt x="435" y="271"/>
                        </a:lnTo>
                        <a:lnTo>
                          <a:pt x="445" y="268"/>
                        </a:lnTo>
                        <a:lnTo>
                          <a:pt x="449" y="273"/>
                        </a:lnTo>
                        <a:lnTo>
                          <a:pt x="441" y="275"/>
                        </a:lnTo>
                        <a:lnTo>
                          <a:pt x="445" y="278"/>
                        </a:lnTo>
                        <a:lnTo>
                          <a:pt x="454" y="276"/>
                        </a:lnTo>
                        <a:lnTo>
                          <a:pt x="462" y="281"/>
                        </a:lnTo>
                        <a:lnTo>
                          <a:pt x="469" y="284"/>
                        </a:lnTo>
                        <a:lnTo>
                          <a:pt x="474" y="288"/>
                        </a:lnTo>
                        <a:lnTo>
                          <a:pt x="477" y="294"/>
                        </a:lnTo>
                        <a:lnTo>
                          <a:pt x="479" y="293"/>
                        </a:lnTo>
                        <a:lnTo>
                          <a:pt x="483" y="296"/>
                        </a:lnTo>
                        <a:lnTo>
                          <a:pt x="482" y="311"/>
                        </a:lnTo>
                        <a:lnTo>
                          <a:pt x="478" y="311"/>
                        </a:lnTo>
                        <a:lnTo>
                          <a:pt x="474" y="307"/>
                        </a:lnTo>
                        <a:lnTo>
                          <a:pt x="472" y="309"/>
                        </a:lnTo>
                        <a:lnTo>
                          <a:pt x="471" y="312"/>
                        </a:lnTo>
                        <a:lnTo>
                          <a:pt x="460" y="309"/>
                        </a:lnTo>
                        <a:lnTo>
                          <a:pt x="452" y="299"/>
                        </a:lnTo>
                        <a:lnTo>
                          <a:pt x="452" y="295"/>
                        </a:lnTo>
                        <a:lnTo>
                          <a:pt x="439" y="290"/>
                        </a:lnTo>
                        <a:lnTo>
                          <a:pt x="429" y="290"/>
                        </a:lnTo>
                        <a:lnTo>
                          <a:pt x="424" y="283"/>
                        </a:lnTo>
                        <a:lnTo>
                          <a:pt x="416" y="281"/>
                        </a:lnTo>
                        <a:lnTo>
                          <a:pt x="412" y="283"/>
                        </a:lnTo>
                        <a:lnTo>
                          <a:pt x="420" y="287"/>
                        </a:lnTo>
                        <a:lnTo>
                          <a:pt x="420" y="291"/>
                        </a:lnTo>
                        <a:lnTo>
                          <a:pt x="428" y="293"/>
                        </a:lnTo>
                        <a:lnTo>
                          <a:pt x="441" y="294"/>
                        </a:lnTo>
                        <a:lnTo>
                          <a:pt x="441" y="299"/>
                        </a:lnTo>
                        <a:lnTo>
                          <a:pt x="430" y="302"/>
                        </a:lnTo>
                        <a:lnTo>
                          <a:pt x="416" y="302"/>
                        </a:lnTo>
                        <a:lnTo>
                          <a:pt x="418" y="305"/>
                        </a:lnTo>
                        <a:lnTo>
                          <a:pt x="414" y="310"/>
                        </a:lnTo>
                        <a:lnTo>
                          <a:pt x="409" y="310"/>
                        </a:lnTo>
                        <a:lnTo>
                          <a:pt x="410" y="312"/>
                        </a:lnTo>
                        <a:lnTo>
                          <a:pt x="418" y="315"/>
                        </a:lnTo>
                        <a:lnTo>
                          <a:pt x="425" y="314"/>
                        </a:lnTo>
                        <a:lnTo>
                          <a:pt x="428" y="312"/>
                        </a:lnTo>
                        <a:lnTo>
                          <a:pt x="433" y="312"/>
                        </a:lnTo>
                        <a:lnTo>
                          <a:pt x="433" y="317"/>
                        </a:lnTo>
                        <a:lnTo>
                          <a:pt x="424" y="317"/>
                        </a:lnTo>
                        <a:lnTo>
                          <a:pt x="416" y="318"/>
                        </a:lnTo>
                        <a:lnTo>
                          <a:pt x="418" y="321"/>
                        </a:lnTo>
                        <a:lnTo>
                          <a:pt x="427" y="321"/>
                        </a:lnTo>
                        <a:lnTo>
                          <a:pt x="433" y="319"/>
                        </a:lnTo>
                        <a:lnTo>
                          <a:pt x="438" y="319"/>
                        </a:lnTo>
                        <a:lnTo>
                          <a:pt x="441" y="314"/>
                        </a:lnTo>
                        <a:lnTo>
                          <a:pt x="447" y="314"/>
                        </a:lnTo>
                        <a:lnTo>
                          <a:pt x="449" y="318"/>
                        </a:lnTo>
                        <a:lnTo>
                          <a:pt x="465" y="318"/>
                        </a:lnTo>
                        <a:lnTo>
                          <a:pt x="468" y="319"/>
                        </a:lnTo>
                        <a:lnTo>
                          <a:pt x="472" y="317"/>
                        </a:lnTo>
                        <a:lnTo>
                          <a:pt x="474" y="319"/>
                        </a:lnTo>
                        <a:lnTo>
                          <a:pt x="473" y="321"/>
                        </a:lnTo>
                        <a:lnTo>
                          <a:pt x="459" y="328"/>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78" name="Freeform 187"/>
                  <p:cNvSpPr>
                    <a:spLocks/>
                  </p:cNvSpPr>
                  <p:nvPr/>
                </p:nvSpPr>
                <p:spPr bwMode="gray">
                  <a:xfrm>
                    <a:off x="1839" y="1860"/>
                    <a:ext cx="9" cy="7"/>
                  </a:xfrm>
                  <a:custGeom>
                    <a:avLst/>
                    <a:gdLst>
                      <a:gd name="T0" fmla="*/ 0 w 7"/>
                      <a:gd name="T1" fmla="*/ 2147483647 h 5"/>
                      <a:gd name="T2" fmla="*/ 2147483647 w 7"/>
                      <a:gd name="T3" fmla="*/ 0 h 5"/>
                      <a:gd name="T4" fmla="*/ 2147483647 w 7"/>
                      <a:gd name="T5" fmla="*/ 2147483647 h 5"/>
                      <a:gd name="T6" fmla="*/ 2147483647 w 7"/>
                      <a:gd name="T7" fmla="*/ 2147483647 h 5"/>
                      <a:gd name="T8" fmla="*/ 0 w 7"/>
                      <a:gd name="T9" fmla="*/ 2147483647 h 5"/>
                      <a:gd name="T10" fmla="*/ 0 60000 65536"/>
                      <a:gd name="T11" fmla="*/ 0 60000 65536"/>
                      <a:gd name="T12" fmla="*/ 0 60000 65536"/>
                      <a:gd name="T13" fmla="*/ 0 60000 65536"/>
                      <a:gd name="T14" fmla="*/ 0 60000 65536"/>
                      <a:gd name="T15" fmla="*/ 0 w 7"/>
                      <a:gd name="T16" fmla="*/ 0 h 5"/>
                      <a:gd name="T17" fmla="*/ 7 w 7"/>
                      <a:gd name="T18" fmla="*/ 5 h 5"/>
                    </a:gdLst>
                    <a:ahLst/>
                    <a:cxnLst>
                      <a:cxn ang="T10">
                        <a:pos x="T0" y="T1"/>
                      </a:cxn>
                      <a:cxn ang="T11">
                        <a:pos x="T2" y="T3"/>
                      </a:cxn>
                      <a:cxn ang="T12">
                        <a:pos x="T4" y="T5"/>
                      </a:cxn>
                      <a:cxn ang="T13">
                        <a:pos x="T6" y="T7"/>
                      </a:cxn>
                      <a:cxn ang="T14">
                        <a:pos x="T8" y="T9"/>
                      </a:cxn>
                    </a:cxnLst>
                    <a:rect l="T15" t="T16" r="T17" b="T18"/>
                    <a:pathLst>
                      <a:path w="7" h="5">
                        <a:moveTo>
                          <a:pt x="0" y="1"/>
                        </a:moveTo>
                        <a:lnTo>
                          <a:pt x="4" y="0"/>
                        </a:lnTo>
                        <a:lnTo>
                          <a:pt x="7" y="2"/>
                        </a:lnTo>
                        <a:lnTo>
                          <a:pt x="1" y="5"/>
                        </a:lnTo>
                        <a:lnTo>
                          <a:pt x="0" y="1"/>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79" name="Freeform 188"/>
                  <p:cNvSpPr>
                    <a:spLocks/>
                  </p:cNvSpPr>
                  <p:nvPr/>
                </p:nvSpPr>
                <p:spPr bwMode="gray">
                  <a:xfrm>
                    <a:off x="1850" y="1859"/>
                    <a:ext cx="7" cy="5"/>
                  </a:xfrm>
                  <a:custGeom>
                    <a:avLst/>
                    <a:gdLst>
                      <a:gd name="T0" fmla="*/ 0 w 5"/>
                      <a:gd name="T1" fmla="*/ 2147483647 h 4"/>
                      <a:gd name="T2" fmla="*/ 2147483647 w 5"/>
                      <a:gd name="T3" fmla="*/ 0 h 4"/>
                      <a:gd name="T4" fmla="*/ 2147483647 w 5"/>
                      <a:gd name="T5" fmla="*/ 2147483647 h 4"/>
                      <a:gd name="T6" fmla="*/ 2147483647 w 5"/>
                      <a:gd name="T7" fmla="*/ 2147483647 h 4"/>
                      <a:gd name="T8" fmla="*/ 0 w 5"/>
                      <a:gd name="T9" fmla="*/ 2147483647 h 4"/>
                      <a:gd name="T10" fmla="*/ 0 60000 65536"/>
                      <a:gd name="T11" fmla="*/ 0 60000 65536"/>
                      <a:gd name="T12" fmla="*/ 0 60000 65536"/>
                      <a:gd name="T13" fmla="*/ 0 60000 65536"/>
                      <a:gd name="T14" fmla="*/ 0 60000 65536"/>
                      <a:gd name="T15" fmla="*/ 0 w 5"/>
                      <a:gd name="T16" fmla="*/ 0 h 4"/>
                      <a:gd name="T17" fmla="*/ 5 w 5"/>
                      <a:gd name="T18" fmla="*/ 4 h 4"/>
                    </a:gdLst>
                    <a:ahLst/>
                    <a:cxnLst>
                      <a:cxn ang="T10">
                        <a:pos x="T0" y="T1"/>
                      </a:cxn>
                      <a:cxn ang="T11">
                        <a:pos x="T2" y="T3"/>
                      </a:cxn>
                      <a:cxn ang="T12">
                        <a:pos x="T4" y="T5"/>
                      </a:cxn>
                      <a:cxn ang="T13">
                        <a:pos x="T6" y="T7"/>
                      </a:cxn>
                      <a:cxn ang="T14">
                        <a:pos x="T8" y="T9"/>
                      </a:cxn>
                    </a:cxnLst>
                    <a:rect l="T15" t="T16" r="T17" b="T18"/>
                    <a:pathLst>
                      <a:path w="5" h="4">
                        <a:moveTo>
                          <a:pt x="0" y="1"/>
                        </a:moveTo>
                        <a:lnTo>
                          <a:pt x="2" y="0"/>
                        </a:lnTo>
                        <a:lnTo>
                          <a:pt x="5" y="2"/>
                        </a:lnTo>
                        <a:lnTo>
                          <a:pt x="4" y="4"/>
                        </a:lnTo>
                        <a:lnTo>
                          <a:pt x="0" y="1"/>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80" name="Freeform 189"/>
                  <p:cNvSpPr>
                    <a:spLocks/>
                  </p:cNvSpPr>
                  <p:nvPr/>
                </p:nvSpPr>
                <p:spPr bwMode="gray">
                  <a:xfrm>
                    <a:off x="1829" y="1884"/>
                    <a:ext cx="32" cy="20"/>
                  </a:xfrm>
                  <a:custGeom>
                    <a:avLst/>
                    <a:gdLst>
                      <a:gd name="T0" fmla="*/ 2147483647 w 26"/>
                      <a:gd name="T1" fmla="*/ 0 h 17"/>
                      <a:gd name="T2" fmla="*/ 2147483647 w 26"/>
                      <a:gd name="T3" fmla="*/ 2147483647 h 17"/>
                      <a:gd name="T4" fmla="*/ 2147483647 w 26"/>
                      <a:gd name="T5" fmla="*/ 2147483647 h 17"/>
                      <a:gd name="T6" fmla="*/ 2147483647 w 26"/>
                      <a:gd name="T7" fmla="*/ 2147483647 h 17"/>
                      <a:gd name="T8" fmla="*/ 2147483647 w 26"/>
                      <a:gd name="T9" fmla="*/ 2147483647 h 17"/>
                      <a:gd name="T10" fmla="*/ 2147483647 w 26"/>
                      <a:gd name="T11" fmla="*/ 2147483647 h 17"/>
                      <a:gd name="T12" fmla="*/ 2147483647 w 26"/>
                      <a:gd name="T13" fmla="*/ 2147483647 h 17"/>
                      <a:gd name="T14" fmla="*/ 2147483647 w 26"/>
                      <a:gd name="T15" fmla="*/ 2147483647 h 17"/>
                      <a:gd name="T16" fmla="*/ 2147483647 w 26"/>
                      <a:gd name="T17" fmla="*/ 2147483647 h 17"/>
                      <a:gd name="T18" fmla="*/ 2147483647 w 26"/>
                      <a:gd name="T19" fmla="*/ 2147483647 h 17"/>
                      <a:gd name="T20" fmla="*/ 0 w 26"/>
                      <a:gd name="T21" fmla="*/ 2147483647 h 17"/>
                      <a:gd name="T22" fmla="*/ 2147483647 w 26"/>
                      <a:gd name="T23" fmla="*/ 2147483647 h 17"/>
                      <a:gd name="T24" fmla="*/ 0 w 26"/>
                      <a:gd name="T25" fmla="*/ 2147483647 h 17"/>
                      <a:gd name="T26" fmla="*/ 2147483647 w 26"/>
                      <a:gd name="T27" fmla="*/ 0 h 1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
                      <a:gd name="T43" fmla="*/ 0 h 17"/>
                      <a:gd name="T44" fmla="*/ 26 w 26"/>
                      <a:gd name="T45" fmla="*/ 17 h 1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 h="17">
                        <a:moveTo>
                          <a:pt x="3" y="0"/>
                        </a:moveTo>
                        <a:lnTo>
                          <a:pt x="6" y="1"/>
                        </a:lnTo>
                        <a:lnTo>
                          <a:pt x="14" y="3"/>
                        </a:lnTo>
                        <a:lnTo>
                          <a:pt x="18" y="5"/>
                        </a:lnTo>
                        <a:lnTo>
                          <a:pt x="26" y="11"/>
                        </a:lnTo>
                        <a:lnTo>
                          <a:pt x="25" y="13"/>
                        </a:lnTo>
                        <a:lnTo>
                          <a:pt x="19" y="17"/>
                        </a:lnTo>
                        <a:lnTo>
                          <a:pt x="14" y="17"/>
                        </a:lnTo>
                        <a:lnTo>
                          <a:pt x="8" y="13"/>
                        </a:lnTo>
                        <a:lnTo>
                          <a:pt x="2" y="13"/>
                        </a:lnTo>
                        <a:lnTo>
                          <a:pt x="0" y="9"/>
                        </a:lnTo>
                        <a:lnTo>
                          <a:pt x="2" y="7"/>
                        </a:lnTo>
                        <a:lnTo>
                          <a:pt x="0" y="5"/>
                        </a:lnTo>
                        <a:lnTo>
                          <a:pt x="3" y="0"/>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81" name="Freeform 190"/>
                  <p:cNvSpPr>
                    <a:spLocks/>
                  </p:cNvSpPr>
                  <p:nvPr/>
                </p:nvSpPr>
                <p:spPr bwMode="gray">
                  <a:xfrm>
                    <a:off x="1841" y="1556"/>
                    <a:ext cx="24" cy="13"/>
                  </a:xfrm>
                  <a:custGeom>
                    <a:avLst/>
                    <a:gdLst>
                      <a:gd name="T0" fmla="*/ 0 w 19"/>
                      <a:gd name="T1" fmla="*/ 2147483647 h 11"/>
                      <a:gd name="T2" fmla="*/ 0 w 19"/>
                      <a:gd name="T3" fmla="*/ 2147483647 h 11"/>
                      <a:gd name="T4" fmla="*/ 2147483647 w 19"/>
                      <a:gd name="T5" fmla="*/ 0 h 11"/>
                      <a:gd name="T6" fmla="*/ 2147483647 w 19"/>
                      <a:gd name="T7" fmla="*/ 2147483647 h 11"/>
                      <a:gd name="T8" fmla="*/ 2147483647 w 19"/>
                      <a:gd name="T9" fmla="*/ 2147483647 h 11"/>
                      <a:gd name="T10" fmla="*/ 2147483647 w 19"/>
                      <a:gd name="T11" fmla="*/ 2147483647 h 11"/>
                      <a:gd name="T12" fmla="*/ 2147483647 w 19"/>
                      <a:gd name="T13" fmla="*/ 2147483647 h 11"/>
                      <a:gd name="T14" fmla="*/ 2147483647 w 19"/>
                      <a:gd name="T15" fmla="*/ 2147483647 h 11"/>
                      <a:gd name="T16" fmla="*/ 0 w 19"/>
                      <a:gd name="T17" fmla="*/ 2147483647 h 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
                      <a:gd name="T28" fmla="*/ 0 h 11"/>
                      <a:gd name="T29" fmla="*/ 19 w 19"/>
                      <a:gd name="T30" fmla="*/ 11 h 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 h="11">
                        <a:moveTo>
                          <a:pt x="0" y="4"/>
                        </a:moveTo>
                        <a:lnTo>
                          <a:pt x="0" y="1"/>
                        </a:lnTo>
                        <a:lnTo>
                          <a:pt x="3" y="0"/>
                        </a:lnTo>
                        <a:lnTo>
                          <a:pt x="11" y="2"/>
                        </a:lnTo>
                        <a:lnTo>
                          <a:pt x="10" y="4"/>
                        </a:lnTo>
                        <a:lnTo>
                          <a:pt x="15" y="5"/>
                        </a:lnTo>
                        <a:lnTo>
                          <a:pt x="19" y="11"/>
                        </a:lnTo>
                        <a:lnTo>
                          <a:pt x="10" y="10"/>
                        </a:lnTo>
                        <a:lnTo>
                          <a:pt x="0" y="4"/>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82" name="Freeform 191"/>
                  <p:cNvSpPr>
                    <a:spLocks/>
                  </p:cNvSpPr>
                  <p:nvPr/>
                </p:nvSpPr>
                <p:spPr bwMode="gray">
                  <a:xfrm>
                    <a:off x="1890" y="1545"/>
                    <a:ext cx="9" cy="7"/>
                  </a:xfrm>
                  <a:custGeom>
                    <a:avLst/>
                    <a:gdLst>
                      <a:gd name="T0" fmla="*/ 0 w 7"/>
                      <a:gd name="T1" fmla="*/ 0 h 5"/>
                      <a:gd name="T2" fmla="*/ 2147483647 w 7"/>
                      <a:gd name="T3" fmla="*/ 0 h 5"/>
                      <a:gd name="T4" fmla="*/ 2147483647 w 7"/>
                      <a:gd name="T5" fmla="*/ 2147483647 h 5"/>
                      <a:gd name="T6" fmla="*/ 2147483647 w 7"/>
                      <a:gd name="T7" fmla="*/ 2147483647 h 5"/>
                      <a:gd name="T8" fmla="*/ 2147483647 w 7"/>
                      <a:gd name="T9" fmla="*/ 2147483647 h 5"/>
                      <a:gd name="T10" fmla="*/ 2147483647 w 7"/>
                      <a:gd name="T11" fmla="*/ 2147483647 h 5"/>
                      <a:gd name="T12" fmla="*/ 0 w 7"/>
                      <a:gd name="T13" fmla="*/ 0 h 5"/>
                      <a:gd name="T14" fmla="*/ 0 60000 65536"/>
                      <a:gd name="T15" fmla="*/ 0 60000 65536"/>
                      <a:gd name="T16" fmla="*/ 0 60000 65536"/>
                      <a:gd name="T17" fmla="*/ 0 60000 65536"/>
                      <a:gd name="T18" fmla="*/ 0 60000 65536"/>
                      <a:gd name="T19" fmla="*/ 0 60000 65536"/>
                      <a:gd name="T20" fmla="*/ 0 60000 65536"/>
                      <a:gd name="T21" fmla="*/ 0 w 7"/>
                      <a:gd name="T22" fmla="*/ 0 h 5"/>
                      <a:gd name="T23" fmla="*/ 7 w 7"/>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5">
                        <a:moveTo>
                          <a:pt x="0" y="0"/>
                        </a:moveTo>
                        <a:lnTo>
                          <a:pt x="3" y="0"/>
                        </a:lnTo>
                        <a:lnTo>
                          <a:pt x="7" y="2"/>
                        </a:lnTo>
                        <a:lnTo>
                          <a:pt x="7" y="5"/>
                        </a:lnTo>
                        <a:lnTo>
                          <a:pt x="4" y="4"/>
                        </a:lnTo>
                        <a:lnTo>
                          <a:pt x="4" y="2"/>
                        </a:lnTo>
                        <a:lnTo>
                          <a:pt x="0" y="0"/>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83" name="Freeform 192"/>
                  <p:cNvSpPr>
                    <a:spLocks/>
                  </p:cNvSpPr>
                  <p:nvPr/>
                </p:nvSpPr>
                <p:spPr bwMode="gray">
                  <a:xfrm>
                    <a:off x="1905" y="1540"/>
                    <a:ext cx="36" cy="23"/>
                  </a:xfrm>
                  <a:custGeom>
                    <a:avLst/>
                    <a:gdLst>
                      <a:gd name="T0" fmla="*/ 0 w 30"/>
                      <a:gd name="T1" fmla="*/ 2147483647 h 18"/>
                      <a:gd name="T2" fmla="*/ 2147483647 w 30"/>
                      <a:gd name="T3" fmla="*/ 0 h 18"/>
                      <a:gd name="T4" fmla="*/ 2147483647 w 30"/>
                      <a:gd name="T5" fmla="*/ 2147483647 h 18"/>
                      <a:gd name="T6" fmla="*/ 2147483647 w 30"/>
                      <a:gd name="T7" fmla="*/ 2147483647 h 18"/>
                      <a:gd name="T8" fmla="*/ 2147483647 w 30"/>
                      <a:gd name="T9" fmla="*/ 2147483647 h 18"/>
                      <a:gd name="T10" fmla="*/ 2147483647 w 30"/>
                      <a:gd name="T11" fmla="*/ 2147483647 h 18"/>
                      <a:gd name="T12" fmla="*/ 2147483647 w 30"/>
                      <a:gd name="T13" fmla="*/ 2147483647 h 18"/>
                      <a:gd name="T14" fmla="*/ 2147483647 w 30"/>
                      <a:gd name="T15" fmla="*/ 2147483647 h 18"/>
                      <a:gd name="T16" fmla="*/ 2147483647 w 30"/>
                      <a:gd name="T17" fmla="*/ 2147483647 h 18"/>
                      <a:gd name="T18" fmla="*/ 0 w 30"/>
                      <a:gd name="T19" fmla="*/ 2147483647 h 1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0"/>
                      <a:gd name="T31" fmla="*/ 0 h 18"/>
                      <a:gd name="T32" fmla="*/ 30 w 30"/>
                      <a:gd name="T33" fmla="*/ 18 h 1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0" h="18">
                        <a:moveTo>
                          <a:pt x="0" y="1"/>
                        </a:moveTo>
                        <a:lnTo>
                          <a:pt x="12" y="0"/>
                        </a:lnTo>
                        <a:lnTo>
                          <a:pt x="30" y="10"/>
                        </a:lnTo>
                        <a:lnTo>
                          <a:pt x="23" y="13"/>
                        </a:lnTo>
                        <a:lnTo>
                          <a:pt x="24" y="18"/>
                        </a:lnTo>
                        <a:lnTo>
                          <a:pt x="20" y="18"/>
                        </a:lnTo>
                        <a:lnTo>
                          <a:pt x="20" y="16"/>
                        </a:lnTo>
                        <a:lnTo>
                          <a:pt x="17" y="14"/>
                        </a:lnTo>
                        <a:lnTo>
                          <a:pt x="5" y="7"/>
                        </a:lnTo>
                        <a:lnTo>
                          <a:pt x="0" y="1"/>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84" name="Freeform 193"/>
                  <p:cNvSpPr>
                    <a:spLocks/>
                  </p:cNvSpPr>
                  <p:nvPr/>
                </p:nvSpPr>
                <p:spPr bwMode="gray">
                  <a:xfrm>
                    <a:off x="1894" y="1531"/>
                    <a:ext cx="12" cy="5"/>
                  </a:xfrm>
                  <a:custGeom>
                    <a:avLst/>
                    <a:gdLst>
                      <a:gd name="T0" fmla="*/ 2147483647 w 10"/>
                      <a:gd name="T1" fmla="*/ 0 h 4"/>
                      <a:gd name="T2" fmla="*/ 2147483647 w 10"/>
                      <a:gd name="T3" fmla="*/ 2147483647 h 4"/>
                      <a:gd name="T4" fmla="*/ 2147483647 w 10"/>
                      <a:gd name="T5" fmla="*/ 2147483647 h 4"/>
                      <a:gd name="T6" fmla="*/ 0 w 10"/>
                      <a:gd name="T7" fmla="*/ 2147483647 h 4"/>
                      <a:gd name="T8" fmla="*/ 2147483647 w 10"/>
                      <a:gd name="T9" fmla="*/ 2147483647 h 4"/>
                      <a:gd name="T10" fmla="*/ 2147483647 w 10"/>
                      <a:gd name="T11" fmla="*/ 0 h 4"/>
                      <a:gd name="T12" fmla="*/ 0 60000 65536"/>
                      <a:gd name="T13" fmla="*/ 0 60000 65536"/>
                      <a:gd name="T14" fmla="*/ 0 60000 65536"/>
                      <a:gd name="T15" fmla="*/ 0 60000 65536"/>
                      <a:gd name="T16" fmla="*/ 0 60000 65536"/>
                      <a:gd name="T17" fmla="*/ 0 60000 65536"/>
                      <a:gd name="T18" fmla="*/ 0 w 10"/>
                      <a:gd name="T19" fmla="*/ 0 h 4"/>
                      <a:gd name="T20" fmla="*/ 10 w 10"/>
                      <a:gd name="T21" fmla="*/ 4 h 4"/>
                    </a:gdLst>
                    <a:ahLst/>
                    <a:cxnLst>
                      <a:cxn ang="T12">
                        <a:pos x="T0" y="T1"/>
                      </a:cxn>
                      <a:cxn ang="T13">
                        <a:pos x="T2" y="T3"/>
                      </a:cxn>
                      <a:cxn ang="T14">
                        <a:pos x="T4" y="T5"/>
                      </a:cxn>
                      <a:cxn ang="T15">
                        <a:pos x="T6" y="T7"/>
                      </a:cxn>
                      <a:cxn ang="T16">
                        <a:pos x="T8" y="T9"/>
                      </a:cxn>
                      <a:cxn ang="T17">
                        <a:pos x="T10" y="T11"/>
                      </a:cxn>
                    </a:cxnLst>
                    <a:rect l="T18" t="T19" r="T20" b="T21"/>
                    <a:pathLst>
                      <a:path w="10" h="4">
                        <a:moveTo>
                          <a:pt x="6" y="0"/>
                        </a:moveTo>
                        <a:lnTo>
                          <a:pt x="10" y="3"/>
                        </a:lnTo>
                        <a:lnTo>
                          <a:pt x="4" y="4"/>
                        </a:lnTo>
                        <a:lnTo>
                          <a:pt x="0" y="3"/>
                        </a:lnTo>
                        <a:lnTo>
                          <a:pt x="1" y="1"/>
                        </a:lnTo>
                        <a:lnTo>
                          <a:pt x="6" y="0"/>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85" name="Freeform 194"/>
                  <p:cNvSpPr>
                    <a:spLocks/>
                  </p:cNvSpPr>
                  <p:nvPr/>
                </p:nvSpPr>
                <p:spPr bwMode="gray">
                  <a:xfrm>
                    <a:off x="1911" y="1523"/>
                    <a:ext cx="20" cy="10"/>
                  </a:xfrm>
                  <a:custGeom>
                    <a:avLst/>
                    <a:gdLst>
                      <a:gd name="T0" fmla="*/ 2147483647 w 16"/>
                      <a:gd name="T1" fmla="*/ 0 h 8"/>
                      <a:gd name="T2" fmla="*/ 2147483647 w 16"/>
                      <a:gd name="T3" fmla="*/ 2147483647 h 8"/>
                      <a:gd name="T4" fmla="*/ 2147483647 w 16"/>
                      <a:gd name="T5" fmla="*/ 2147483647 h 8"/>
                      <a:gd name="T6" fmla="*/ 2147483647 w 16"/>
                      <a:gd name="T7" fmla="*/ 2147483647 h 8"/>
                      <a:gd name="T8" fmla="*/ 2147483647 w 16"/>
                      <a:gd name="T9" fmla="*/ 2147483647 h 8"/>
                      <a:gd name="T10" fmla="*/ 2147483647 w 16"/>
                      <a:gd name="T11" fmla="*/ 2147483647 h 8"/>
                      <a:gd name="T12" fmla="*/ 0 w 16"/>
                      <a:gd name="T13" fmla="*/ 2147483647 h 8"/>
                      <a:gd name="T14" fmla="*/ 2147483647 w 16"/>
                      <a:gd name="T15" fmla="*/ 2147483647 h 8"/>
                      <a:gd name="T16" fmla="*/ 2147483647 w 16"/>
                      <a:gd name="T17" fmla="*/ 2147483647 h 8"/>
                      <a:gd name="T18" fmla="*/ 2147483647 w 16"/>
                      <a:gd name="T19" fmla="*/ 0 h 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6"/>
                      <a:gd name="T31" fmla="*/ 0 h 8"/>
                      <a:gd name="T32" fmla="*/ 16 w 16"/>
                      <a:gd name="T33" fmla="*/ 8 h 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6" h="8">
                        <a:moveTo>
                          <a:pt x="6" y="0"/>
                        </a:moveTo>
                        <a:lnTo>
                          <a:pt x="12" y="3"/>
                        </a:lnTo>
                        <a:lnTo>
                          <a:pt x="16" y="5"/>
                        </a:lnTo>
                        <a:lnTo>
                          <a:pt x="16" y="8"/>
                        </a:lnTo>
                        <a:lnTo>
                          <a:pt x="6" y="8"/>
                        </a:lnTo>
                        <a:lnTo>
                          <a:pt x="2" y="6"/>
                        </a:lnTo>
                        <a:lnTo>
                          <a:pt x="0" y="5"/>
                        </a:lnTo>
                        <a:lnTo>
                          <a:pt x="4" y="5"/>
                        </a:lnTo>
                        <a:lnTo>
                          <a:pt x="4" y="1"/>
                        </a:lnTo>
                        <a:lnTo>
                          <a:pt x="6" y="0"/>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86" name="Freeform 195"/>
                  <p:cNvSpPr>
                    <a:spLocks/>
                  </p:cNvSpPr>
                  <p:nvPr/>
                </p:nvSpPr>
                <p:spPr bwMode="gray">
                  <a:xfrm>
                    <a:off x="1984" y="1511"/>
                    <a:ext cx="21" cy="10"/>
                  </a:xfrm>
                  <a:custGeom>
                    <a:avLst/>
                    <a:gdLst>
                      <a:gd name="T0" fmla="*/ 0 w 17"/>
                      <a:gd name="T1" fmla="*/ 0 h 8"/>
                      <a:gd name="T2" fmla="*/ 2147483647 w 17"/>
                      <a:gd name="T3" fmla="*/ 0 h 8"/>
                      <a:gd name="T4" fmla="*/ 2147483647 w 17"/>
                      <a:gd name="T5" fmla="*/ 2147483647 h 8"/>
                      <a:gd name="T6" fmla="*/ 2147483647 w 17"/>
                      <a:gd name="T7" fmla="*/ 2147483647 h 8"/>
                      <a:gd name="T8" fmla="*/ 2147483647 w 17"/>
                      <a:gd name="T9" fmla="*/ 2147483647 h 8"/>
                      <a:gd name="T10" fmla="*/ 2147483647 w 17"/>
                      <a:gd name="T11" fmla="*/ 2147483647 h 8"/>
                      <a:gd name="T12" fmla="*/ 0 w 17"/>
                      <a:gd name="T13" fmla="*/ 0 h 8"/>
                      <a:gd name="T14" fmla="*/ 0 60000 65536"/>
                      <a:gd name="T15" fmla="*/ 0 60000 65536"/>
                      <a:gd name="T16" fmla="*/ 0 60000 65536"/>
                      <a:gd name="T17" fmla="*/ 0 60000 65536"/>
                      <a:gd name="T18" fmla="*/ 0 60000 65536"/>
                      <a:gd name="T19" fmla="*/ 0 60000 65536"/>
                      <a:gd name="T20" fmla="*/ 0 60000 65536"/>
                      <a:gd name="T21" fmla="*/ 0 w 17"/>
                      <a:gd name="T22" fmla="*/ 0 h 8"/>
                      <a:gd name="T23" fmla="*/ 17 w 17"/>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 h="8">
                        <a:moveTo>
                          <a:pt x="0" y="0"/>
                        </a:moveTo>
                        <a:lnTo>
                          <a:pt x="3" y="0"/>
                        </a:lnTo>
                        <a:lnTo>
                          <a:pt x="17" y="6"/>
                        </a:lnTo>
                        <a:lnTo>
                          <a:pt x="14" y="8"/>
                        </a:lnTo>
                        <a:lnTo>
                          <a:pt x="5" y="4"/>
                        </a:lnTo>
                        <a:lnTo>
                          <a:pt x="1" y="3"/>
                        </a:lnTo>
                        <a:lnTo>
                          <a:pt x="0" y="0"/>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87" name="Freeform 196"/>
                  <p:cNvSpPr>
                    <a:spLocks/>
                  </p:cNvSpPr>
                  <p:nvPr/>
                </p:nvSpPr>
                <p:spPr bwMode="gray">
                  <a:xfrm>
                    <a:off x="1988" y="1520"/>
                    <a:ext cx="11" cy="4"/>
                  </a:xfrm>
                  <a:custGeom>
                    <a:avLst/>
                    <a:gdLst>
                      <a:gd name="T0" fmla="*/ 0 w 9"/>
                      <a:gd name="T1" fmla="*/ 0 h 4"/>
                      <a:gd name="T2" fmla="*/ 2147483647 w 9"/>
                      <a:gd name="T3" fmla="*/ 2147483647 h 4"/>
                      <a:gd name="T4" fmla="*/ 2147483647 w 9"/>
                      <a:gd name="T5" fmla="*/ 2147483647 h 4"/>
                      <a:gd name="T6" fmla="*/ 2147483647 w 9"/>
                      <a:gd name="T7" fmla="*/ 2147483647 h 4"/>
                      <a:gd name="T8" fmla="*/ 2147483647 w 9"/>
                      <a:gd name="T9" fmla="*/ 2147483647 h 4"/>
                      <a:gd name="T10" fmla="*/ 0 w 9"/>
                      <a:gd name="T11" fmla="*/ 0 h 4"/>
                      <a:gd name="T12" fmla="*/ 0 60000 65536"/>
                      <a:gd name="T13" fmla="*/ 0 60000 65536"/>
                      <a:gd name="T14" fmla="*/ 0 60000 65536"/>
                      <a:gd name="T15" fmla="*/ 0 60000 65536"/>
                      <a:gd name="T16" fmla="*/ 0 60000 65536"/>
                      <a:gd name="T17" fmla="*/ 0 60000 65536"/>
                      <a:gd name="T18" fmla="*/ 0 w 9"/>
                      <a:gd name="T19" fmla="*/ 0 h 4"/>
                      <a:gd name="T20" fmla="*/ 9 w 9"/>
                      <a:gd name="T21" fmla="*/ 4 h 4"/>
                    </a:gdLst>
                    <a:ahLst/>
                    <a:cxnLst>
                      <a:cxn ang="T12">
                        <a:pos x="T0" y="T1"/>
                      </a:cxn>
                      <a:cxn ang="T13">
                        <a:pos x="T2" y="T3"/>
                      </a:cxn>
                      <a:cxn ang="T14">
                        <a:pos x="T4" y="T5"/>
                      </a:cxn>
                      <a:cxn ang="T15">
                        <a:pos x="T6" y="T7"/>
                      </a:cxn>
                      <a:cxn ang="T16">
                        <a:pos x="T8" y="T9"/>
                      </a:cxn>
                      <a:cxn ang="T17">
                        <a:pos x="T10" y="T11"/>
                      </a:cxn>
                    </a:cxnLst>
                    <a:rect l="T18" t="T19" r="T20" b="T21"/>
                    <a:pathLst>
                      <a:path w="9" h="4">
                        <a:moveTo>
                          <a:pt x="0" y="0"/>
                        </a:moveTo>
                        <a:lnTo>
                          <a:pt x="6" y="1"/>
                        </a:lnTo>
                        <a:lnTo>
                          <a:pt x="9" y="3"/>
                        </a:lnTo>
                        <a:lnTo>
                          <a:pt x="6" y="4"/>
                        </a:lnTo>
                        <a:lnTo>
                          <a:pt x="3" y="3"/>
                        </a:lnTo>
                        <a:lnTo>
                          <a:pt x="0" y="0"/>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88" name="Freeform 197"/>
                  <p:cNvSpPr>
                    <a:spLocks/>
                  </p:cNvSpPr>
                  <p:nvPr/>
                </p:nvSpPr>
                <p:spPr bwMode="gray">
                  <a:xfrm>
                    <a:off x="1995" y="1507"/>
                    <a:ext cx="7" cy="5"/>
                  </a:xfrm>
                  <a:custGeom>
                    <a:avLst/>
                    <a:gdLst>
                      <a:gd name="T0" fmla="*/ 0 w 5"/>
                      <a:gd name="T1" fmla="*/ 2147483647 h 4"/>
                      <a:gd name="T2" fmla="*/ 2147483647 w 5"/>
                      <a:gd name="T3" fmla="*/ 0 h 4"/>
                      <a:gd name="T4" fmla="*/ 2147483647 w 5"/>
                      <a:gd name="T5" fmla="*/ 2147483647 h 4"/>
                      <a:gd name="T6" fmla="*/ 2147483647 w 5"/>
                      <a:gd name="T7" fmla="*/ 2147483647 h 4"/>
                      <a:gd name="T8" fmla="*/ 0 w 5"/>
                      <a:gd name="T9" fmla="*/ 2147483647 h 4"/>
                      <a:gd name="T10" fmla="*/ 0 w 5"/>
                      <a:gd name="T11" fmla="*/ 2147483647 h 4"/>
                      <a:gd name="T12" fmla="*/ 0 60000 65536"/>
                      <a:gd name="T13" fmla="*/ 0 60000 65536"/>
                      <a:gd name="T14" fmla="*/ 0 60000 65536"/>
                      <a:gd name="T15" fmla="*/ 0 60000 65536"/>
                      <a:gd name="T16" fmla="*/ 0 60000 65536"/>
                      <a:gd name="T17" fmla="*/ 0 60000 65536"/>
                      <a:gd name="T18" fmla="*/ 0 w 5"/>
                      <a:gd name="T19" fmla="*/ 0 h 4"/>
                      <a:gd name="T20" fmla="*/ 5 w 5"/>
                      <a:gd name="T21" fmla="*/ 4 h 4"/>
                    </a:gdLst>
                    <a:ahLst/>
                    <a:cxnLst>
                      <a:cxn ang="T12">
                        <a:pos x="T0" y="T1"/>
                      </a:cxn>
                      <a:cxn ang="T13">
                        <a:pos x="T2" y="T3"/>
                      </a:cxn>
                      <a:cxn ang="T14">
                        <a:pos x="T4" y="T5"/>
                      </a:cxn>
                      <a:cxn ang="T15">
                        <a:pos x="T6" y="T7"/>
                      </a:cxn>
                      <a:cxn ang="T16">
                        <a:pos x="T8" y="T9"/>
                      </a:cxn>
                      <a:cxn ang="T17">
                        <a:pos x="T10" y="T11"/>
                      </a:cxn>
                    </a:cxnLst>
                    <a:rect l="T18" t="T19" r="T20" b="T21"/>
                    <a:pathLst>
                      <a:path w="5" h="4">
                        <a:moveTo>
                          <a:pt x="0" y="1"/>
                        </a:moveTo>
                        <a:lnTo>
                          <a:pt x="2" y="0"/>
                        </a:lnTo>
                        <a:lnTo>
                          <a:pt x="5" y="1"/>
                        </a:lnTo>
                        <a:lnTo>
                          <a:pt x="2" y="4"/>
                        </a:lnTo>
                        <a:lnTo>
                          <a:pt x="0" y="2"/>
                        </a:lnTo>
                        <a:lnTo>
                          <a:pt x="0" y="1"/>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89" name="Freeform 198"/>
                  <p:cNvSpPr>
                    <a:spLocks/>
                  </p:cNvSpPr>
                  <p:nvPr/>
                </p:nvSpPr>
                <p:spPr bwMode="gray">
                  <a:xfrm>
                    <a:off x="1978" y="1519"/>
                    <a:ext cx="12" cy="7"/>
                  </a:xfrm>
                  <a:custGeom>
                    <a:avLst/>
                    <a:gdLst>
                      <a:gd name="T0" fmla="*/ 2147483647 w 10"/>
                      <a:gd name="T1" fmla="*/ 0 h 6"/>
                      <a:gd name="T2" fmla="*/ 2147483647 w 10"/>
                      <a:gd name="T3" fmla="*/ 2147483647 h 6"/>
                      <a:gd name="T4" fmla="*/ 2147483647 w 10"/>
                      <a:gd name="T5" fmla="*/ 2147483647 h 6"/>
                      <a:gd name="T6" fmla="*/ 2147483647 w 10"/>
                      <a:gd name="T7" fmla="*/ 2147483647 h 6"/>
                      <a:gd name="T8" fmla="*/ 0 w 10"/>
                      <a:gd name="T9" fmla="*/ 0 h 6"/>
                      <a:gd name="T10" fmla="*/ 2147483647 w 10"/>
                      <a:gd name="T11" fmla="*/ 0 h 6"/>
                      <a:gd name="T12" fmla="*/ 0 60000 65536"/>
                      <a:gd name="T13" fmla="*/ 0 60000 65536"/>
                      <a:gd name="T14" fmla="*/ 0 60000 65536"/>
                      <a:gd name="T15" fmla="*/ 0 60000 65536"/>
                      <a:gd name="T16" fmla="*/ 0 60000 65536"/>
                      <a:gd name="T17" fmla="*/ 0 60000 65536"/>
                      <a:gd name="T18" fmla="*/ 0 w 10"/>
                      <a:gd name="T19" fmla="*/ 0 h 6"/>
                      <a:gd name="T20" fmla="*/ 10 w 10"/>
                      <a:gd name="T21" fmla="*/ 6 h 6"/>
                    </a:gdLst>
                    <a:ahLst/>
                    <a:cxnLst>
                      <a:cxn ang="T12">
                        <a:pos x="T0" y="T1"/>
                      </a:cxn>
                      <a:cxn ang="T13">
                        <a:pos x="T2" y="T3"/>
                      </a:cxn>
                      <a:cxn ang="T14">
                        <a:pos x="T4" y="T5"/>
                      </a:cxn>
                      <a:cxn ang="T15">
                        <a:pos x="T6" y="T7"/>
                      </a:cxn>
                      <a:cxn ang="T16">
                        <a:pos x="T8" y="T9"/>
                      </a:cxn>
                      <a:cxn ang="T17">
                        <a:pos x="T10" y="T11"/>
                      </a:cxn>
                    </a:cxnLst>
                    <a:rect l="T18" t="T19" r="T20" b="T21"/>
                    <a:pathLst>
                      <a:path w="10" h="6">
                        <a:moveTo>
                          <a:pt x="2" y="0"/>
                        </a:moveTo>
                        <a:lnTo>
                          <a:pt x="6" y="4"/>
                        </a:lnTo>
                        <a:lnTo>
                          <a:pt x="10" y="6"/>
                        </a:lnTo>
                        <a:lnTo>
                          <a:pt x="6" y="5"/>
                        </a:lnTo>
                        <a:lnTo>
                          <a:pt x="0" y="0"/>
                        </a:lnTo>
                        <a:lnTo>
                          <a:pt x="2" y="0"/>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90" name="Freeform 262"/>
                  <p:cNvSpPr>
                    <a:spLocks/>
                  </p:cNvSpPr>
                  <p:nvPr/>
                </p:nvSpPr>
                <p:spPr bwMode="gray">
                  <a:xfrm>
                    <a:off x="2182" y="1960"/>
                    <a:ext cx="124" cy="91"/>
                  </a:xfrm>
                  <a:custGeom>
                    <a:avLst/>
                    <a:gdLst>
                      <a:gd name="T0" fmla="*/ 2147483647 w 101"/>
                      <a:gd name="T1" fmla="*/ 0 h 75"/>
                      <a:gd name="T2" fmla="*/ 2147483647 w 101"/>
                      <a:gd name="T3" fmla="*/ 2147483647 h 75"/>
                      <a:gd name="T4" fmla="*/ 2147483647 w 101"/>
                      <a:gd name="T5" fmla="*/ 2147483647 h 75"/>
                      <a:gd name="T6" fmla="*/ 2147483647 w 101"/>
                      <a:gd name="T7" fmla="*/ 2147483647 h 75"/>
                      <a:gd name="T8" fmla="*/ 2147483647 w 101"/>
                      <a:gd name="T9" fmla="*/ 2147483647 h 75"/>
                      <a:gd name="T10" fmla="*/ 2147483647 w 101"/>
                      <a:gd name="T11" fmla="*/ 2147483647 h 75"/>
                      <a:gd name="T12" fmla="*/ 2147483647 w 101"/>
                      <a:gd name="T13" fmla="*/ 2147483647 h 75"/>
                      <a:gd name="T14" fmla="*/ 2147483647 w 101"/>
                      <a:gd name="T15" fmla="*/ 2147483647 h 75"/>
                      <a:gd name="T16" fmla="*/ 2147483647 w 101"/>
                      <a:gd name="T17" fmla="*/ 2147483647 h 75"/>
                      <a:gd name="T18" fmla="*/ 2147483647 w 101"/>
                      <a:gd name="T19" fmla="*/ 2147483647 h 75"/>
                      <a:gd name="T20" fmla="*/ 2147483647 w 101"/>
                      <a:gd name="T21" fmla="*/ 2147483647 h 75"/>
                      <a:gd name="T22" fmla="*/ 2147483647 w 101"/>
                      <a:gd name="T23" fmla="*/ 2147483647 h 75"/>
                      <a:gd name="T24" fmla="*/ 2147483647 w 101"/>
                      <a:gd name="T25" fmla="*/ 2147483647 h 75"/>
                      <a:gd name="T26" fmla="*/ 2147483647 w 101"/>
                      <a:gd name="T27" fmla="*/ 2147483647 h 75"/>
                      <a:gd name="T28" fmla="*/ 2147483647 w 101"/>
                      <a:gd name="T29" fmla="*/ 2147483647 h 75"/>
                      <a:gd name="T30" fmla="*/ 2147483647 w 101"/>
                      <a:gd name="T31" fmla="*/ 2147483647 h 75"/>
                      <a:gd name="T32" fmla="*/ 2147483647 w 101"/>
                      <a:gd name="T33" fmla="*/ 2147483647 h 75"/>
                      <a:gd name="T34" fmla="*/ 2147483647 w 101"/>
                      <a:gd name="T35" fmla="*/ 2147483647 h 75"/>
                      <a:gd name="T36" fmla="*/ 2147483647 w 101"/>
                      <a:gd name="T37" fmla="*/ 2147483647 h 75"/>
                      <a:gd name="T38" fmla="*/ 2147483647 w 101"/>
                      <a:gd name="T39" fmla="*/ 2147483647 h 75"/>
                      <a:gd name="T40" fmla="*/ 0 w 101"/>
                      <a:gd name="T41" fmla="*/ 2147483647 h 75"/>
                      <a:gd name="T42" fmla="*/ 2147483647 w 101"/>
                      <a:gd name="T43" fmla="*/ 2147483647 h 75"/>
                      <a:gd name="T44" fmla="*/ 2147483647 w 101"/>
                      <a:gd name="T45" fmla="*/ 2147483647 h 75"/>
                      <a:gd name="T46" fmla="*/ 2147483647 w 101"/>
                      <a:gd name="T47" fmla="*/ 2147483647 h 75"/>
                      <a:gd name="T48" fmla="*/ 2147483647 w 101"/>
                      <a:gd name="T49" fmla="*/ 2147483647 h 75"/>
                      <a:gd name="T50" fmla="*/ 2147483647 w 101"/>
                      <a:gd name="T51" fmla="*/ 2147483647 h 75"/>
                      <a:gd name="T52" fmla="*/ 2147483647 w 101"/>
                      <a:gd name="T53" fmla="*/ 2147483647 h 75"/>
                      <a:gd name="T54" fmla="*/ 2147483647 w 101"/>
                      <a:gd name="T55" fmla="*/ 2147483647 h 75"/>
                      <a:gd name="T56" fmla="*/ 2147483647 w 101"/>
                      <a:gd name="T57" fmla="*/ 2147483647 h 75"/>
                      <a:gd name="T58" fmla="*/ 2147483647 w 101"/>
                      <a:gd name="T59" fmla="*/ 2147483647 h 75"/>
                      <a:gd name="T60" fmla="*/ 2147483647 w 101"/>
                      <a:gd name="T61" fmla="*/ 2147483647 h 75"/>
                      <a:gd name="T62" fmla="*/ 2147483647 w 101"/>
                      <a:gd name="T63" fmla="*/ 2147483647 h 75"/>
                      <a:gd name="T64" fmla="*/ 2147483647 w 101"/>
                      <a:gd name="T65" fmla="*/ 2147483647 h 75"/>
                      <a:gd name="T66" fmla="*/ 2147483647 w 101"/>
                      <a:gd name="T67" fmla="*/ 2147483647 h 75"/>
                      <a:gd name="T68" fmla="*/ 2147483647 w 101"/>
                      <a:gd name="T69" fmla="*/ 2147483647 h 7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01"/>
                      <a:gd name="T106" fmla="*/ 0 h 75"/>
                      <a:gd name="T107" fmla="*/ 101 w 101"/>
                      <a:gd name="T108" fmla="*/ 75 h 7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01" h="75">
                        <a:moveTo>
                          <a:pt x="74" y="9"/>
                        </a:moveTo>
                        <a:lnTo>
                          <a:pt x="74" y="0"/>
                        </a:lnTo>
                        <a:lnTo>
                          <a:pt x="81" y="0"/>
                        </a:lnTo>
                        <a:lnTo>
                          <a:pt x="83" y="4"/>
                        </a:lnTo>
                        <a:lnTo>
                          <a:pt x="89" y="4"/>
                        </a:lnTo>
                        <a:lnTo>
                          <a:pt x="92" y="3"/>
                        </a:lnTo>
                        <a:lnTo>
                          <a:pt x="93" y="6"/>
                        </a:lnTo>
                        <a:lnTo>
                          <a:pt x="89" y="9"/>
                        </a:lnTo>
                        <a:lnTo>
                          <a:pt x="91" y="13"/>
                        </a:lnTo>
                        <a:lnTo>
                          <a:pt x="90" y="20"/>
                        </a:lnTo>
                        <a:lnTo>
                          <a:pt x="93" y="21"/>
                        </a:lnTo>
                        <a:lnTo>
                          <a:pt x="95" y="25"/>
                        </a:lnTo>
                        <a:lnTo>
                          <a:pt x="99" y="25"/>
                        </a:lnTo>
                        <a:lnTo>
                          <a:pt x="101" y="32"/>
                        </a:lnTo>
                        <a:lnTo>
                          <a:pt x="97" y="43"/>
                        </a:lnTo>
                        <a:lnTo>
                          <a:pt x="89" y="49"/>
                        </a:lnTo>
                        <a:lnTo>
                          <a:pt x="87" y="56"/>
                        </a:lnTo>
                        <a:lnTo>
                          <a:pt x="78" y="56"/>
                        </a:lnTo>
                        <a:lnTo>
                          <a:pt x="72" y="65"/>
                        </a:lnTo>
                        <a:lnTo>
                          <a:pt x="65" y="66"/>
                        </a:lnTo>
                        <a:lnTo>
                          <a:pt x="58" y="74"/>
                        </a:lnTo>
                        <a:lnTo>
                          <a:pt x="41" y="75"/>
                        </a:lnTo>
                        <a:lnTo>
                          <a:pt x="31" y="67"/>
                        </a:lnTo>
                        <a:lnTo>
                          <a:pt x="21" y="65"/>
                        </a:lnTo>
                        <a:lnTo>
                          <a:pt x="16" y="63"/>
                        </a:lnTo>
                        <a:lnTo>
                          <a:pt x="17" y="59"/>
                        </a:lnTo>
                        <a:lnTo>
                          <a:pt x="23" y="59"/>
                        </a:lnTo>
                        <a:lnTo>
                          <a:pt x="24" y="53"/>
                        </a:lnTo>
                        <a:lnTo>
                          <a:pt x="20" y="47"/>
                        </a:lnTo>
                        <a:lnTo>
                          <a:pt x="20" y="44"/>
                        </a:lnTo>
                        <a:lnTo>
                          <a:pt x="16" y="42"/>
                        </a:lnTo>
                        <a:lnTo>
                          <a:pt x="4" y="44"/>
                        </a:lnTo>
                        <a:lnTo>
                          <a:pt x="5" y="39"/>
                        </a:lnTo>
                        <a:lnTo>
                          <a:pt x="12" y="38"/>
                        </a:lnTo>
                        <a:lnTo>
                          <a:pt x="19" y="37"/>
                        </a:lnTo>
                        <a:lnTo>
                          <a:pt x="24" y="38"/>
                        </a:lnTo>
                        <a:lnTo>
                          <a:pt x="26" y="36"/>
                        </a:lnTo>
                        <a:lnTo>
                          <a:pt x="18" y="31"/>
                        </a:lnTo>
                        <a:lnTo>
                          <a:pt x="22" y="29"/>
                        </a:lnTo>
                        <a:lnTo>
                          <a:pt x="20" y="25"/>
                        </a:lnTo>
                        <a:lnTo>
                          <a:pt x="6" y="25"/>
                        </a:lnTo>
                        <a:lnTo>
                          <a:pt x="0" y="26"/>
                        </a:lnTo>
                        <a:lnTo>
                          <a:pt x="0" y="22"/>
                        </a:lnTo>
                        <a:lnTo>
                          <a:pt x="8" y="11"/>
                        </a:lnTo>
                        <a:lnTo>
                          <a:pt x="11" y="12"/>
                        </a:lnTo>
                        <a:lnTo>
                          <a:pt x="13" y="15"/>
                        </a:lnTo>
                        <a:lnTo>
                          <a:pt x="17" y="14"/>
                        </a:lnTo>
                        <a:lnTo>
                          <a:pt x="14" y="9"/>
                        </a:lnTo>
                        <a:lnTo>
                          <a:pt x="11" y="2"/>
                        </a:lnTo>
                        <a:lnTo>
                          <a:pt x="18" y="2"/>
                        </a:lnTo>
                        <a:lnTo>
                          <a:pt x="26" y="10"/>
                        </a:lnTo>
                        <a:lnTo>
                          <a:pt x="25" y="17"/>
                        </a:lnTo>
                        <a:lnTo>
                          <a:pt x="28" y="26"/>
                        </a:lnTo>
                        <a:lnTo>
                          <a:pt x="31" y="29"/>
                        </a:lnTo>
                        <a:lnTo>
                          <a:pt x="33" y="26"/>
                        </a:lnTo>
                        <a:lnTo>
                          <a:pt x="32" y="24"/>
                        </a:lnTo>
                        <a:lnTo>
                          <a:pt x="37" y="22"/>
                        </a:lnTo>
                        <a:lnTo>
                          <a:pt x="39" y="19"/>
                        </a:lnTo>
                        <a:lnTo>
                          <a:pt x="35" y="16"/>
                        </a:lnTo>
                        <a:lnTo>
                          <a:pt x="38" y="14"/>
                        </a:lnTo>
                        <a:lnTo>
                          <a:pt x="41" y="14"/>
                        </a:lnTo>
                        <a:lnTo>
                          <a:pt x="45" y="19"/>
                        </a:lnTo>
                        <a:lnTo>
                          <a:pt x="45" y="13"/>
                        </a:lnTo>
                        <a:lnTo>
                          <a:pt x="53" y="11"/>
                        </a:lnTo>
                        <a:lnTo>
                          <a:pt x="55" y="16"/>
                        </a:lnTo>
                        <a:lnTo>
                          <a:pt x="58" y="15"/>
                        </a:lnTo>
                        <a:lnTo>
                          <a:pt x="57" y="11"/>
                        </a:lnTo>
                        <a:lnTo>
                          <a:pt x="62" y="9"/>
                        </a:lnTo>
                        <a:lnTo>
                          <a:pt x="66" y="13"/>
                        </a:lnTo>
                        <a:lnTo>
                          <a:pt x="74" y="9"/>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grpSp>
            <p:grpSp>
              <p:nvGrpSpPr>
                <p:cNvPr id="2105" name="Group 221"/>
                <p:cNvGrpSpPr>
                  <a:grpSpLocks/>
                </p:cNvGrpSpPr>
                <p:nvPr/>
              </p:nvGrpSpPr>
              <p:grpSpPr bwMode="auto">
                <a:xfrm>
                  <a:off x="2573" y="1612"/>
                  <a:ext cx="202" cy="115"/>
                  <a:chOff x="2573" y="1612"/>
                  <a:chExt cx="202" cy="115"/>
                </a:xfrm>
              </p:grpSpPr>
              <p:sp>
                <p:nvSpPr>
                  <p:cNvPr id="2143" name="Freeform 298"/>
                  <p:cNvSpPr>
                    <a:spLocks/>
                  </p:cNvSpPr>
                  <p:nvPr/>
                </p:nvSpPr>
                <p:spPr bwMode="gray">
                  <a:xfrm>
                    <a:off x="2729" y="1622"/>
                    <a:ext cx="4" cy="0"/>
                  </a:xfrm>
                  <a:custGeom>
                    <a:avLst/>
                    <a:gdLst>
                      <a:gd name="T0" fmla="*/ 0 w 3"/>
                      <a:gd name="T1" fmla="*/ 0 h 1"/>
                      <a:gd name="T2" fmla="*/ 2147483647 w 3"/>
                      <a:gd name="T3" fmla="*/ 0 h 1"/>
                      <a:gd name="T4" fmla="*/ 2147483647 w 3"/>
                      <a:gd name="T5" fmla="*/ 2147483647 h 1"/>
                      <a:gd name="T6" fmla="*/ 0 w 3"/>
                      <a:gd name="T7" fmla="*/ 2147483647 h 1"/>
                      <a:gd name="T8" fmla="*/ 0 w 3"/>
                      <a:gd name="T9" fmla="*/ 0 h 1"/>
                      <a:gd name="T10" fmla="*/ 0 60000 65536"/>
                      <a:gd name="T11" fmla="*/ 0 60000 65536"/>
                      <a:gd name="T12" fmla="*/ 0 60000 65536"/>
                      <a:gd name="T13" fmla="*/ 0 60000 65536"/>
                      <a:gd name="T14" fmla="*/ 0 60000 65536"/>
                      <a:gd name="T15" fmla="*/ 0 w 3"/>
                      <a:gd name="T16" fmla="*/ 0 h 1"/>
                      <a:gd name="T17" fmla="*/ 3 w 3"/>
                      <a:gd name="T18" fmla="*/ 0 h 1"/>
                    </a:gdLst>
                    <a:ahLst/>
                    <a:cxnLst>
                      <a:cxn ang="T10">
                        <a:pos x="T0" y="T1"/>
                      </a:cxn>
                      <a:cxn ang="T11">
                        <a:pos x="T2" y="T3"/>
                      </a:cxn>
                      <a:cxn ang="T12">
                        <a:pos x="T4" y="T5"/>
                      </a:cxn>
                      <a:cxn ang="T13">
                        <a:pos x="T6" y="T7"/>
                      </a:cxn>
                      <a:cxn ang="T14">
                        <a:pos x="T8" y="T9"/>
                      </a:cxn>
                    </a:cxnLst>
                    <a:rect l="T15" t="T16" r="T17" b="T18"/>
                    <a:pathLst>
                      <a:path w="3" h="1">
                        <a:moveTo>
                          <a:pt x="0" y="0"/>
                        </a:moveTo>
                        <a:lnTo>
                          <a:pt x="2" y="0"/>
                        </a:lnTo>
                        <a:lnTo>
                          <a:pt x="3" y="1"/>
                        </a:lnTo>
                        <a:lnTo>
                          <a:pt x="0" y="1"/>
                        </a:lnTo>
                        <a:lnTo>
                          <a:pt x="0" y="0"/>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44" name="Freeform 299"/>
                  <p:cNvSpPr>
                    <a:spLocks/>
                  </p:cNvSpPr>
                  <p:nvPr/>
                </p:nvSpPr>
                <p:spPr bwMode="gray">
                  <a:xfrm>
                    <a:off x="2727" y="1617"/>
                    <a:ext cx="5" cy="2"/>
                  </a:xfrm>
                  <a:custGeom>
                    <a:avLst/>
                    <a:gdLst>
                      <a:gd name="T0" fmla="*/ 2147483647 w 4"/>
                      <a:gd name="T1" fmla="*/ 2147483647 h 2"/>
                      <a:gd name="T2" fmla="*/ 0 w 4"/>
                      <a:gd name="T3" fmla="*/ 2147483647 h 2"/>
                      <a:gd name="T4" fmla="*/ 2147483647 w 4"/>
                      <a:gd name="T5" fmla="*/ 0 h 2"/>
                      <a:gd name="T6" fmla="*/ 2147483647 w 4"/>
                      <a:gd name="T7" fmla="*/ 2147483647 h 2"/>
                      <a:gd name="T8" fmla="*/ 2147483647 w 4"/>
                      <a:gd name="T9" fmla="*/ 2147483647 h 2"/>
                      <a:gd name="T10" fmla="*/ 0 60000 65536"/>
                      <a:gd name="T11" fmla="*/ 0 60000 65536"/>
                      <a:gd name="T12" fmla="*/ 0 60000 65536"/>
                      <a:gd name="T13" fmla="*/ 0 60000 65536"/>
                      <a:gd name="T14" fmla="*/ 0 60000 65536"/>
                      <a:gd name="T15" fmla="*/ 0 w 4"/>
                      <a:gd name="T16" fmla="*/ 0 h 2"/>
                      <a:gd name="T17" fmla="*/ 4 w 4"/>
                      <a:gd name="T18" fmla="*/ 2 h 2"/>
                    </a:gdLst>
                    <a:ahLst/>
                    <a:cxnLst>
                      <a:cxn ang="T10">
                        <a:pos x="T0" y="T1"/>
                      </a:cxn>
                      <a:cxn ang="T11">
                        <a:pos x="T2" y="T3"/>
                      </a:cxn>
                      <a:cxn ang="T12">
                        <a:pos x="T4" y="T5"/>
                      </a:cxn>
                      <a:cxn ang="T13">
                        <a:pos x="T6" y="T7"/>
                      </a:cxn>
                      <a:cxn ang="T14">
                        <a:pos x="T8" y="T9"/>
                      </a:cxn>
                    </a:cxnLst>
                    <a:rect l="T15" t="T16" r="T17" b="T18"/>
                    <a:pathLst>
                      <a:path w="4" h="2">
                        <a:moveTo>
                          <a:pt x="2" y="2"/>
                        </a:moveTo>
                        <a:lnTo>
                          <a:pt x="0" y="1"/>
                        </a:lnTo>
                        <a:lnTo>
                          <a:pt x="3" y="0"/>
                        </a:lnTo>
                        <a:lnTo>
                          <a:pt x="4" y="1"/>
                        </a:lnTo>
                        <a:lnTo>
                          <a:pt x="2" y="2"/>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45" name="Freeform 300"/>
                  <p:cNvSpPr>
                    <a:spLocks/>
                  </p:cNvSpPr>
                  <p:nvPr/>
                </p:nvSpPr>
                <p:spPr bwMode="gray">
                  <a:xfrm>
                    <a:off x="2688" y="1612"/>
                    <a:ext cx="5" cy="1"/>
                  </a:xfrm>
                  <a:custGeom>
                    <a:avLst/>
                    <a:gdLst>
                      <a:gd name="T0" fmla="*/ 0 w 4"/>
                      <a:gd name="T1" fmla="*/ 2147483647 h 1"/>
                      <a:gd name="T2" fmla="*/ 0 w 4"/>
                      <a:gd name="T3" fmla="*/ 0 h 1"/>
                      <a:gd name="T4" fmla="*/ 2147483647 w 4"/>
                      <a:gd name="T5" fmla="*/ 0 h 1"/>
                      <a:gd name="T6" fmla="*/ 2147483647 w 4"/>
                      <a:gd name="T7" fmla="*/ 2147483647 h 1"/>
                      <a:gd name="T8" fmla="*/ 0 w 4"/>
                      <a:gd name="T9" fmla="*/ 2147483647 h 1"/>
                      <a:gd name="T10" fmla="*/ 0 60000 65536"/>
                      <a:gd name="T11" fmla="*/ 0 60000 65536"/>
                      <a:gd name="T12" fmla="*/ 0 60000 65536"/>
                      <a:gd name="T13" fmla="*/ 0 60000 65536"/>
                      <a:gd name="T14" fmla="*/ 0 60000 65536"/>
                      <a:gd name="T15" fmla="*/ 0 w 4"/>
                      <a:gd name="T16" fmla="*/ 0 h 1"/>
                      <a:gd name="T17" fmla="*/ 4 w 4"/>
                      <a:gd name="T18" fmla="*/ 1 h 1"/>
                    </a:gdLst>
                    <a:ahLst/>
                    <a:cxnLst>
                      <a:cxn ang="T10">
                        <a:pos x="T0" y="T1"/>
                      </a:cxn>
                      <a:cxn ang="T11">
                        <a:pos x="T2" y="T3"/>
                      </a:cxn>
                      <a:cxn ang="T12">
                        <a:pos x="T4" y="T5"/>
                      </a:cxn>
                      <a:cxn ang="T13">
                        <a:pos x="T6" y="T7"/>
                      </a:cxn>
                      <a:cxn ang="T14">
                        <a:pos x="T8" y="T9"/>
                      </a:cxn>
                    </a:cxnLst>
                    <a:rect l="T15" t="T16" r="T17" b="T18"/>
                    <a:pathLst>
                      <a:path w="4" h="1">
                        <a:moveTo>
                          <a:pt x="0" y="1"/>
                        </a:moveTo>
                        <a:lnTo>
                          <a:pt x="0" y="0"/>
                        </a:lnTo>
                        <a:lnTo>
                          <a:pt x="3" y="0"/>
                        </a:lnTo>
                        <a:lnTo>
                          <a:pt x="4" y="1"/>
                        </a:lnTo>
                        <a:lnTo>
                          <a:pt x="0" y="1"/>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46" name="Freeform 301"/>
                  <p:cNvSpPr>
                    <a:spLocks/>
                  </p:cNvSpPr>
                  <p:nvPr/>
                </p:nvSpPr>
                <p:spPr bwMode="gray">
                  <a:xfrm>
                    <a:off x="2693" y="1614"/>
                    <a:ext cx="6" cy="3"/>
                  </a:xfrm>
                  <a:custGeom>
                    <a:avLst/>
                    <a:gdLst>
                      <a:gd name="T0" fmla="*/ 0 w 5"/>
                      <a:gd name="T1" fmla="*/ 0 h 2"/>
                      <a:gd name="T2" fmla="*/ 2147483647 w 5"/>
                      <a:gd name="T3" fmla="*/ 0 h 2"/>
                      <a:gd name="T4" fmla="*/ 2147483647 w 5"/>
                      <a:gd name="T5" fmla="*/ 2147483647 h 2"/>
                      <a:gd name="T6" fmla="*/ 2147483647 w 5"/>
                      <a:gd name="T7" fmla="*/ 2147483647 h 2"/>
                      <a:gd name="T8" fmla="*/ 0 w 5"/>
                      <a:gd name="T9" fmla="*/ 0 h 2"/>
                      <a:gd name="T10" fmla="*/ 0 60000 65536"/>
                      <a:gd name="T11" fmla="*/ 0 60000 65536"/>
                      <a:gd name="T12" fmla="*/ 0 60000 65536"/>
                      <a:gd name="T13" fmla="*/ 0 60000 65536"/>
                      <a:gd name="T14" fmla="*/ 0 60000 65536"/>
                      <a:gd name="T15" fmla="*/ 0 w 5"/>
                      <a:gd name="T16" fmla="*/ 0 h 2"/>
                      <a:gd name="T17" fmla="*/ 5 w 5"/>
                      <a:gd name="T18" fmla="*/ 2 h 2"/>
                    </a:gdLst>
                    <a:ahLst/>
                    <a:cxnLst>
                      <a:cxn ang="T10">
                        <a:pos x="T0" y="T1"/>
                      </a:cxn>
                      <a:cxn ang="T11">
                        <a:pos x="T2" y="T3"/>
                      </a:cxn>
                      <a:cxn ang="T12">
                        <a:pos x="T4" y="T5"/>
                      </a:cxn>
                      <a:cxn ang="T13">
                        <a:pos x="T6" y="T7"/>
                      </a:cxn>
                      <a:cxn ang="T14">
                        <a:pos x="T8" y="T9"/>
                      </a:cxn>
                    </a:cxnLst>
                    <a:rect l="T15" t="T16" r="T17" b="T18"/>
                    <a:pathLst>
                      <a:path w="5" h="2">
                        <a:moveTo>
                          <a:pt x="0" y="0"/>
                        </a:moveTo>
                        <a:lnTo>
                          <a:pt x="4" y="0"/>
                        </a:lnTo>
                        <a:lnTo>
                          <a:pt x="5" y="2"/>
                        </a:lnTo>
                        <a:lnTo>
                          <a:pt x="1" y="1"/>
                        </a:lnTo>
                        <a:lnTo>
                          <a:pt x="0" y="0"/>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47" name="Freeform 302"/>
                  <p:cNvSpPr>
                    <a:spLocks/>
                  </p:cNvSpPr>
                  <p:nvPr/>
                </p:nvSpPr>
                <p:spPr bwMode="gray">
                  <a:xfrm>
                    <a:off x="2688" y="1616"/>
                    <a:ext cx="3" cy="2"/>
                  </a:xfrm>
                  <a:custGeom>
                    <a:avLst/>
                    <a:gdLst>
                      <a:gd name="T0" fmla="*/ 2147483647 w 3"/>
                      <a:gd name="T1" fmla="*/ 0 h 2"/>
                      <a:gd name="T2" fmla="*/ 2147483647 w 3"/>
                      <a:gd name="T3" fmla="*/ 2147483647 h 2"/>
                      <a:gd name="T4" fmla="*/ 0 w 3"/>
                      <a:gd name="T5" fmla="*/ 2147483647 h 2"/>
                      <a:gd name="T6" fmla="*/ 2147483647 w 3"/>
                      <a:gd name="T7" fmla="*/ 0 h 2"/>
                      <a:gd name="T8" fmla="*/ 0 60000 65536"/>
                      <a:gd name="T9" fmla="*/ 0 60000 65536"/>
                      <a:gd name="T10" fmla="*/ 0 60000 65536"/>
                      <a:gd name="T11" fmla="*/ 0 60000 65536"/>
                      <a:gd name="T12" fmla="*/ 0 w 3"/>
                      <a:gd name="T13" fmla="*/ 0 h 2"/>
                      <a:gd name="T14" fmla="*/ 3 w 3"/>
                      <a:gd name="T15" fmla="*/ 2 h 2"/>
                    </a:gdLst>
                    <a:ahLst/>
                    <a:cxnLst>
                      <a:cxn ang="T8">
                        <a:pos x="T0" y="T1"/>
                      </a:cxn>
                      <a:cxn ang="T9">
                        <a:pos x="T2" y="T3"/>
                      </a:cxn>
                      <a:cxn ang="T10">
                        <a:pos x="T4" y="T5"/>
                      </a:cxn>
                      <a:cxn ang="T11">
                        <a:pos x="T6" y="T7"/>
                      </a:cxn>
                    </a:cxnLst>
                    <a:rect l="T12" t="T13" r="T14" b="T15"/>
                    <a:pathLst>
                      <a:path w="3" h="2">
                        <a:moveTo>
                          <a:pt x="3" y="0"/>
                        </a:moveTo>
                        <a:lnTo>
                          <a:pt x="3" y="2"/>
                        </a:lnTo>
                        <a:lnTo>
                          <a:pt x="0" y="1"/>
                        </a:lnTo>
                        <a:lnTo>
                          <a:pt x="3" y="0"/>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48" name="Freeform 303"/>
                  <p:cNvSpPr>
                    <a:spLocks/>
                  </p:cNvSpPr>
                  <p:nvPr/>
                </p:nvSpPr>
                <p:spPr bwMode="gray">
                  <a:xfrm>
                    <a:off x="2675" y="1619"/>
                    <a:ext cx="5" cy="2"/>
                  </a:xfrm>
                  <a:custGeom>
                    <a:avLst/>
                    <a:gdLst>
                      <a:gd name="T0" fmla="*/ 2147483647 w 4"/>
                      <a:gd name="T1" fmla="*/ 0 h 1"/>
                      <a:gd name="T2" fmla="*/ 2147483647 w 4"/>
                      <a:gd name="T3" fmla="*/ 0 h 1"/>
                      <a:gd name="T4" fmla="*/ 2147483647 w 4"/>
                      <a:gd name="T5" fmla="*/ 2147483647 h 1"/>
                      <a:gd name="T6" fmla="*/ 2147483647 w 4"/>
                      <a:gd name="T7" fmla="*/ 2147483647 h 1"/>
                      <a:gd name="T8" fmla="*/ 0 w 4"/>
                      <a:gd name="T9" fmla="*/ 2147483647 h 1"/>
                      <a:gd name="T10" fmla="*/ 2147483647 w 4"/>
                      <a:gd name="T11" fmla="*/ 0 h 1"/>
                      <a:gd name="T12" fmla="*/ 0 60000 65536"/>
                      <a:gd name="T13" fmla="*/ 0 60000 65536"/>
                      <a:gd name="T14" fmla="*/ 0 60000 65536"/>
                      <a:gd name="T15" fmla="*/ 0 60000 65536"/>
                      <a:gd name="T16" fmla="*/ 0 60000 65536"/>
                      <a:gd name="T17" fmla="*/ 0 60000 65536"/>
                      <a:gd name="T18" fmla="*/ 0 w 4"/>
                      <a:gd name="T19" fmla="*/ 0 h 1"/>
                      <a:gd name="T20" fmla="*/ 4 w 4"/>
                      <a:gd name="T21" fmla="*/ 1 h 1"/>
                    </a:gdLst>
                    <a:ahLst/>
                    <a:cxnLst>
                      <a:cxn ang="T12">
                        <a:pos x="T0" y="T1"/>
                      </a:cxn>
                      <a:cxn ang="T13">
                        <a:pos x="T2" y="T3"/>
                      </a:cxn>
                      <a:cxn ang="T14">
                        <a:pos x="T4" y="T5"/>
                      </a:cxn>
                      <a:cxn ang="T15">
                        <a:pos x="T6" y="T7"/>
                      </a:cxn>
                      <a:cxn ang="T16">
                        <a:pos x="T8" y="T9"/>
                      </a:cxn>
                      <a:cxn ang="T17">
                        <a:pos x="T10" y="T11"/>
                      </a:cxn>
                    </a:cxnLst>
                    <a:rect l="T18" t="T19" r="T20" b="T21"/>
                    <a:pathLst>
                      <a:path w="4" h="1">
                        <a:moveTo>
                          <a:pt x="1" y="0"/>
                        </a:moveTo>
                        <a:lnTo>
                          <a:pt x="4" y="0"/>
                        </a:lnTo>
                        <a:lnTo>
                          <a:pt x="4" y="1"/>
                        </a:lnTo>
                        <a:lnTo>
                          <a:pt x="2" y="1"/>
                        </a:lnTo>
                        <a:lnTo>
                          <a:pt x="0" y="1"/>
                        </a:lnTo>
                        <a:lnTo>
                          <a:pt x="1" y="0"/>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49" name="Freeform 304"/>
                  <p:cNvSpPr>
                    <a:spLocks/>
                  </p:cNvSpPr>
                  <p:nvPr/>
                </p:nvSpPr>
                <p:spPr bwMode="gray">
                  <a:xfrm>
                    <a:off x="2662" y="1622"/>
                    <a:ext cx="6" cy="5"/>
                  </a:xfrm>
                  <a:custGeom>
                    <a:avLst/>
                    <a:gdLst>
                      <a:gd name="T0" fmla="*/ 0 w 5"/>
                      <a:gd name="T1" fmla="*/ 2147483647 h 3"/>
                      <a:gd name="T2" fmla="*/ 0 w 5"/>
                      <a:gd name="T3" fmla="*/ 2147483647 h 3"/>
                      <a:gd name="T4" fmla="*/ 2147483647 w 5"/>
                      <a:gd name="T5" fmla="*/ 0 h 3"/>
                      <a:gd name="T6" fmla="*/ 2147483647 w 5"/>
                      <a:gd name="T7" fmla="*/ 2147483647 h 3"/>
                      <a:gd name="T8" fmla="*/ 2147483647 w 5"/>
                      <a:gd name="T9" fmla="*/ 2147483647 h 3"/>
                      <a:gd name="T10" fmla="*/ 0 w 5"/>
                      <a:gd name="T11" fmla="*/ 2147483647 h 3"/>
                      <a:gd name="T12" fmla="*/ 0 60000 65536"/>
                      <a:gd name="T13" fmla="*/ 0 60000 65536"/>
                      <a:gd name="T14" fmla="*/ 0 60000 65536"/>
                      <a:gd name="T15" fmla="*/ 0 60000 65536"/>
                      <a:gd name="T16" fmla="*/ 0 60000 65536"/>
                      <a:gd name="T17" fmla="*/ 0 60000 65536"/>
                      <a:gd name="T18" fmla="*/ 0 w 5"/>
                      <a:gd name="T19" fmla="*/ 0 h 3"/>
                      <a:gd name="T20" fmla="*/ 5 w 5"/>
                      <a:gd name="T21" fmla="*/ 3 h 3"/>
                    </a:gdLst>
                    <a:ahLst/>
                    <a:cxnLst>
                      <a:cxn ang="T12">
                        <a:pos x="T0" y="T1"/>
                      </a:cxn>
                      <a:cxn ang="T13">
                        <a:pos x="T2" y="T3"/>
                      </a:cxn>
                      <a:cxn ang="T14">
                        <a:pos x="T4" y="T5"/>
                      </a:cxn>
                      <a:cxn ang="T15">
                        <a:pos x="T6" y="T7"/>
                      </a:cxn>
                      <a:cxn ang="T16">
                        <a:pos x="T8" y="T9"/>
                      </a:cxn>
                      <a:cxn ang="T17">
                        <a:pos x="T10" y="T11"/>
                      </a:cxn>
                    </a:cxnLst>
                    <a:rect l="T18" t="T19" r="T20" b="T21"/>
                    <a:pathLst>
                      <a:path w="5" h="3">
                        <a:moveTo>
                          <a:pt x="0" y="2"/>
                        </a:moveTo>
                        <a:lnTo>
                          <a:pt x="0" y="1"/>
                        </a:lnTo>
                        <a:lnTo>
                          <a:pt x="3" y="0"/>
                        </a:lnTo>
                        <a:lnTo>
                          <a:pt x="5" y="1"/>
                        </a:lnTo>
                        <a:lnTo>
                          <a:pt x="3" y="3"/>
                        </a:lnTo>
                        <a:lnTo>
                          <a:pt x="0" y="2"/>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50" name="Freeform 305"/>
                  <p:cNvSpPr>
                    <a:spLocks/>
                  </p:cNvSpPr>
                  <p:nvPr/>
                </p:nvSpPr>
                <p:spPr bwMode="gray">
                  <a:xfrm>
                    <a:off x="2677" y="1652"/>
                    <a:ext cx="7" cy="3"/>
                  </a:xfrm>
                  <a:custGeom>
                    <a:avLst/>
                    <a:gdLst>
                      <a:gd name="T0" fmla="*/ 2147483647 w 7"/>
                      <a:gd name="T1" fmla="*/ 0 h 3"/>
                      <a:gd name="T2" fmla="*/ 2147483647 w 7"/>
                      <a:gd name="T3" fmla="*/ 2147483647 h 3"/>
                      <a:gd name="T4" fmla="*/ 2147483647 w 7"/>
                      <a:gd name="T5" fmla="*/ 2147483647 h 3"/>
                      <a:gd name="T6" fmla="*/ 0 w 7"/>
                      <a:gd name="T7" fmla="*/ 2147483647 h 3"/>
                      <a:gd name="T8" fmla="*/ 2147483647 w 7"/>
                      <a:gd name="T9" fmla="*/ 0 h 3"/>
                      <a:gd name="T10" fmla="*/ 0 60000 65536"/>
                      <a:gd name="T11" fmla="*/ 0 60000 65536"/>
                      <a:gd name="T12" fmla="*/ 0 60000 65536"/>
                      <a:gd name="T13" fmla="*/ 0 60000 65536"/>
                      <a:gd name="T14" fmla="*/ 0 60000 65536"/>
                      <a:gd name="T15" fmla="*/ 0 w 7"/>
                      <a:gd name="T16" fmla="*/ 0 h 3"/>
                      <a:gd name="T17" fmla="*/ 7 w 7"/>
                      <a:gd name="T18" fmla="*/ 3 h 3"/>
                    </a:gdLst>
                    <a:ahLst/>
                    <a:cxnLst>
                      <a:cxn ang="T10">
                        <a:pos x="T0" y="T1"/>
                      </a:cxn>
                      <a:cxn ang="T11">
                        <a:pos x="T2" y="T3"/>
                      </a:cxn>
                      <a:cxn ang="T12">
                        <a:pos x="T4" y="T5"/>
                      </a:cxn>
                      <a:cxn ang="T13">
                        <a:pos x="T6" y="T7"/>
                      </a:cxn>
                      <a:cxn ang="T14">
                        <a:pos x="T8" y="T9"/>
                      </a:cxn>
                    </a:cxnLst>
                    <a:rect l="T15" t="T16" r="T17" b="T18"/>
                    <a:pathLst>
                      <a:path w="7" h="3">
                        <a:moveTo>
                          <a:pt x="3" y="0"/>
                        </a:moveTo>
                        <a:lnTo>
                          <a:pt x="7" y="3"/>
                        </a:lnTo>
                        <a:lnTo>
                          <a:pt x="1" y="3"/>
                        </a:lnTo>
                        <a:lnTo>
                          <a:pt x="0" y="1"/>
                        </a:lnTo>
                        <a:lnTo>
                          <a:pt x="3" y="0"/>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51" name="Freeform 306"/>
                  <p:cNvSpPr>
                    <a:spLocks/>
                  </p:cNvSpPr>
                  <p:nvPr/>
                </p:nvSpPr>
                <p:spPr bwMode="gray">
                  <a:xfrm>
                    <a:off x="2682" y="1656"/>
                    <a:ext cx="2" cy="2"/>
                  </a:xfrm>
                  <a:custGeom>
                    <a:avLst/>
                    <a:gdLst>
                      <a:gd name="T0" fmla="*/ 0 w 3"/>
                      <a:gd name="T1" fmla="*/ 2147483647 h 2"/>
                      <a:gd name="T2" fmla="*/ 1431655765 w 3"/>
                      <a:gd name="T3" fmla="*/ 0 h 2"/>
                      <a:gd name="T4" fmla="*/ 1431655765 w 3"/>
                      <a:gd name="T5" fmla="*/ 0 h 2"/>
                      <a:gd name="T6" fmla="*/ 1431655765 w 3"/>
                      <a:gd name="T7" fmla="*/ 2147483647 h 2"/>
                      <a:gd name="T8" fmla="*/ 0 w 3"/>
                      <a:gd name="T9" fmla="*/ 2147483647 h 2"/>
                      <a:gd name="T10" fmla="*/ 0 w 3"/>
                      <a:gd name="T11" fmla="*/ 2147483647 h 2"/>
                      <a:gd name="T12" fmla="*/ 0 60000 65536"/>
                      <a:gd name="T13" fmla="*/ 0 60000 65536"/>
                      <a:gd name="T14" fmla="*/ 0 60000 65536"/>
                      <a:gd name="T15" fmla="*/ 0 60000 65536"/>
                      <a:gd name="T16" fmla="*/ 0 60000 65536"/>
                      <a:gd name="T17" fmla="*/ 0 60000 65536"/>
                      <a:gd name="T18" fmla="*/ 0 w 3"/>
                      <a:gd name="T19" fmla="*/ 0 h 2"/>
                      <a:gd name="T20" fmla="*/ 3 w 3"/>
                      <a:gd name="T21" fmla="*/ 2 h 2"/>
                    </a:gdLst>
                    <a:ahLst/>
                    <a:cxnLst>
                      <a:cxn ang="T12">
                        <a:pos x="T0" y="T1"/>
                      </a:cxn>
                      <a:cxn ang="T13">
                        <a:pos x="T2" y="T3"/>
                      </a:cxn>
                      <a:cxn ang="T14">
                        <a:pos x="T4" y="T5"/>
                      </a:cxn>
                      <a:cxn ang="T15">
                        <a:pos x="T6" y="T7"/>
                      </a:cxn>
                      <a:cxn ang="T16">
                        <a:pos x="T8" y="T9"/>
                      </a:cxn>
                      <a:cxn ang="T17">
                        <a:pos x="T10" y="T11"/>
                      </a:cxn>
                    </a:cxnLst>
                    <a:rect l="T18" t="T19" r="T20" b="T21"/>
                    <a:pathLst>
                      <a:path w="3" h="2">
                        <a:moveTo>
                          <a:pt x="0" y="1"/>
                        </a:moveTo>
                        <a:lnTo>
                          <a:pt x="1" y="0"/>
                        </a:lnTo>
                        <a:lnTo>
                          <a:pt x="3" y="0"/>
                        </a:lnTo>
                        <a:lnTo>
                          <a:pt x="2" y="1"/>
                        </a:lnTo>
                        <a:lnTo>
                          <a:pt x="0" y="2"/>
                        </a:lnTo>
                        <a:lnTo>
                          <a:pt x="0" y="1"/>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52" name="Freeform 307"/>
                  <p:cNvSpPr>
                    <a:spLocks/>
                  </p:cNvSpPr>
                  <p:nvPr/>
                </p:nvSpPr>
                <p:spPr bwMode="gray">
                  <a:xfrm>
                    <a:off x="2577" y="1634"/>
                    <a:ext cx="122" cy="93"/>
                  </a:xfrm>
                  <a:custGeom>
                    <a:avLst/>
                    <a:gdLst>
                      <a:gd name="T0" fmla="*/ 2147483647 w 99"/>
                      <a:gd name="T1" fmla="*/ 2147483647 h 76"/>
                      <a:gd name="T2" fmla="*/ 2147483647 w 99"/>
                      <a:gd name="T3" fmla="*/ 2147483647 h 76"/>
                      <a:gd name="T4" fmla="*/ 2147483647 w 99"/>
                      <a:gd name="T5" fmla="*/ 2147483647 h 76"/>
                      <a:gd name="T6" fmla="*/ 2147483647 w 99"/>
                      <a:gd name="T7" fmla="*/ 2147483647 h 76"/>
                      <a:gd name="T8" fmla="*/ 2147483647 w 99"/>
                      <a:gd name="T9" fmla="*/ 2147483647 h 76"/>
                      <a:gd name="T10" fmla="*/ 2147483647 w 99"/>
                      <a:gd name="T11" fmla="*/ 2147483647 h 76"/>
                      <a:gd name="T12" fmla="*/ 2147483647 w 99"/>
                      <a:gd name="T13" fmla="*/ 2147483647 h 76"/>
                      <a:gd name="T14" fmla="*/ 2147483647 w 99"/>
                      <a:gd name="T15" fmla="*/ 2147483647 h 76"/>
                      <a:gd name="T16" fmla="*/ 2147483647 w 99"/>
                      <a:gd name="T17" fmla="*/ 2147483647 h 76"/>
                      <a:gd name="T18" fmla="*/ 2147483647 w 99"/>
                      <a:gd name="T19" fmla="*/ 2147483647 h 76"/>
                      <a:gd name="T20" fmla="*/ 2147483647 w 99"/>
                      <a:gd name="T21" fmla="*/ 2147483647 h 76"/>
                      <a:gd name="T22" fmla="*/ 2147483647 w 99"/>
                      <a:gd name="T23" fmla="*/ 2147483647 h 76"/>
                      <a:gd name="T24" fmla="*/ 2147483647 w 99"/>
                      <a:gd name="T25" fmla="*/ 2147483647 h 76"/>
                      <a:gd name="T26" fmla="*/ 2147483647 w 99"/>
                      <a:gd name="T27" fmla="*/ 2147483647 h 76"/>
                      <a:gd name="T28" fmla="*/ 2147483647 w 99"/>
                      <a:gd name="T29" fmla="*/ 2147483647 h 76"/>
                      <a:gd name="T30" fmla="*/ 2147483647 w 99"/>
                      <a:gd name="T31" fmla="*/ 2147483647 h 76"/>
                      <a:gd name="T32" fmla="*/ 2147483647 w 99"/>
                      <a:gd name="T33" fmla="*/ 2147483647 h 76"/>
                      <a:gd name="T34" fmla="*/ 2147483647 w 99"/>
                      <a:gd name="T35" fmla="*/ 2147483647 h 76"/>
                      <a:gd name="T36" fmla="*/ 2147483647 w 99"/>
                      <a:gd name="T37" fmla="*/ 2147483647 h 76"/>
                      <a:gd name="T38" fmla="*/ 2147483647 w 99"/>
                      <a:gd name="T39" fmla="*/ 2147483647 h 76"/>
                      <a:gd name="T40" fmla="*/ 2147483647 w 99"/>
                      <a:gd name="T41" fmla="*/ 2147483647 h 76"/>
                      <a:gd name="T42" fmla="*/ 2147483647 w 99"/>
                      <a:gd name="T43" fmla="*/ 2147483647 h 76"/>
                      <a:gd name="T44" fmla="*/ 2147483647 w 99"/>
                      <a:gd name="T45" fmla="*/ 2147483647 h 76"/>
                      <a:gd name="T46" fmla="*/ 2147483647 w 99"/>
                      <a:gd name="T47" fmla="*/ 2147483647 h 76"/>
                      <a:gd name="T48" fmla="*/ 2147483647 w 99"/>
                      <a:gd name="T49" fmla="*/ 2147483647 h 76"/>
                      <a:gd name="T50" fmla="*/ 2147483647 w 99"/>
                      <a:gd name="T51" fmla="*/ 2147483647 h 76"/>
                      <a:gd name="T52" fmla="*/ 2147483647 w 99"/>
                      <a:gd name="T53" fmla="*/ 2147483647 h 76"/>
                      <a:gd name="T54" fmla="*/ 2147483647 w 99"/>
                      <a:gd name="T55" fmla="*/ 2147483647 h 76"/>
                      <a:gd name="T56" fmla="*/ 2147483647 w 99"/>
                      <a:gd name="T57" fmla="*/ 2147483647 h 76"/>
                      <a:gd name="T58" fmla="*/ 2147483647 w 99"/>
                      <a:gd name="T59" fmla="*/ 2147483647 h 76"/>
                      <a:gd name="T60" fmla="*/ 2147483647 w 99"/>
                      <a:gd name="T61" fmla="*/ 2147483647 h 76"/>
                      <a:gd name="T62" fmla="*/ 2147483647 w 99"/>
                      <a:gd name="T63" fmla="*/ 2147483647 h 76"/>
                      <a:gd name="T64" fmla="*/ 2147483647 w 99"/>
                      <a:gd name="T65" fmla="*/ 2147483647 h 76"/>
                      <a:gd name="T66" fmla="*/ 2147483647 w 99"/>
                      <a:gd name="T67" fmla="*/ 2147483647 h 76"/>
                      <a:gd name="T68" fmla="*/ 0 w 99"/>
                      <a:gd name="T69" fmla="*/ 2147483647 h 76"/>
                      <a:gd name="T70" fmla="*/ 2147483647 w 99"/>
                      <a:gd name="T71" fmla="*/ 2147483647 h 76"/>
                      <a:gd name="T72" fmla="*/ 2147483647 w 99"/>
                      <a:gd name="T73" fmla="*/ 2147483647 h 76"/>
                      <a:gd name="T74" fmla="*/ 2147483647 w 99"/>
                      <a:gd name="T75" fmla="*/ 2147483647 h 76"/>
                      <a:gd name="T76" fmla="*/ 2147483647 w 99"/>
                      <a:gd name="T77" fmla="*/ 2147483647 h 76"/>
                      <a:gd name="T78" fmla="*/ 2147483647 w 99"/>
                      <a:gd name="T79" fmla="*/ 2147483647 h 76"/>
                      <a:gd name="T80" fmla="*/ 2147483647 w 99"/>
                      <a:gd name="T81" fmla="*/ 2147483647 h 76"/>
                      <a:gd name="T82" fmla="*/ 2147483647 w 99"/>
                      <a:gd name="T83" fmla="*/ 2147483647 h 76"/>
                      <a:gd name="T84" fmla="*/ 2147483647 w 99"/>
                      <a:gd name="T85" fmla="*/ 2147483647 h 76"/>
                      <a:gd name="T86" fmla="*/ 2147483647 w 99"/>
                      <a:gd name="T87" fmla="*/ 2147483647 h 76"/>
                      <a:gd name="T88" fmla="*/ 2147483647 w 99"/>
                      <a:gd name="T89" fmla="*/ 2147483647 h 76"/>
                      <a:gd name="T90" fmla="*/ 2147483647 w 99"/>
                      <a:gd name="T91" fmla="*/ 2147483647 h 76"/>
                      <a:gd name="T92" fmla="*/ 2147483647 w 99"/>
                      <a:gd name="T93" fmla="*/ 2147483647 h 76"/>
                      <a:gd name="T94" fmla="*/ 2147483647 w 99"/>
                      <a:gd name="T95" fmla="*/ 2147483647 h 76"/>
                      <a:gd name="T96" fmla="*/ 2147483647 w 99"/>
                      <a:gd name="T97" fmla="*/ 2147483647 h 76"/>
                      <a:gd name="T98" fmla="*/ 2147483647 w 99"/>
                      <a:gd name="T99" fmla="*/ 0 h 76"/>
                      <a:gd name="T100" fmla="*/ 2147483647 w 99"/>
                      <a:gd name="T101" fmla="*/ 2147483647 h 76"/>
                      <a:gd name="T102" fmla="*/ 2147483647 w 99"/>
                      <a:gd name="T103" fmla="*/ 2147483647 h 76"/>
                      <a:gd name="T104" fmla="*/ 2147483647 w 99"/>
                      <a:gd name="T105" fmla="*/ 2147483647 h 76"/>
                      <a:gd name="T106" fmla="*/ 2147483647 w 99"/>
                      <a:gd name="T107" fmla="*/ 2147483647 h 7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99"/>
                      <a:gd name="T163" fmla="*/ 0 h 76"/>
                      <a:gd name="T164" fmla="*/ 99 w 99"/>
                      <a:gd name="T165" fmla="*/ 76 h 7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99" h="76">
                        <a:moveTo>
                          <a:pt x="75" y="20"/>
                        </a:moveTo>
                        <a:lnTo>
                          <a:pt x="81" y="21"/>
                        </a:lnTo>
                        <a:lnTo>
                          <a:pt x="84" y="24"/>
                        </a:lnTo>
                        <a:lnTo>
                          <a:pt x="87" y="25"/>
                        </a:lnTo>
                        <a:lnTo>
                          <a:pt x="99" y="28"/>
                        </a:lnTo>
                        <a:lnTo>
                          <a:pt x="96" y="30"/>
                        </a:lnTo>
                        <a:lnTo>
                          <a:pt x="90" y="32"/>
                        </a:lnTo>
                        <a:lnTo>
                          <a:pt x="80" y="34"/>
                        </a:lnTo>
                        <a:lnTo>
                          <a:pt x="76" y="38"/>
                        </a:lnTo>
                        <a:lnTo>
                          <a:pt x="75" y="44"/>
                        </a:lnTo>
                        <a:lnTo>
                          <a:pt x="70" y="46"/>
                        </a:lnTo>
                        <a:lnTo>
                          <a:pt x="71" y="49"/>
                        </a:lnTo>
                        <a:lnTo>
                          <a:pt x="69" y="56"/>
                        </a:lnTo>
                        <a:lnTo>
                          <a:pt x="62" y="59"/>
                        </a:lnTo>
                        <a:lnTo>
                          <a:pt x="62" y="66"/>
                        </a:lnTo>
                        <a:lnTo>
                          <a:pt x="59" y="68"/>
                        </a:lnTo>
                        <a:lnTo>
                          <a:pt x="56" y="72"/>
                        </a:lnTo>
                        <a:lnTo>
                          <a:pt x="56" y="74"/>
                        </a:lnTo>
                        <a:lnTo>
                          <a:pt x="54" y="76"/>
                        </a:lnTo>
                        <a:lnTo>
                          <a:pt x="47" y="72"/>
                        </a:lnTo>
                        <a:lnTo>
                          <a:pt x="47" y="70"/>
                        </a:lnTo>
                        <a:lnTo>
                          <a:pt x="50" y="68"/>
                        </a:lnTo>
                        <a:lnTo>
                          <a:pt x="48" y="67"/>
                        </a:lnTo>
                        <a:lnTo>
                          <a:pt x="45" y="67"/>
                        </a:lnTo>
                        <a:lnTo>
                          <a:pt x="45" y="68"/>
                        </a:lnTo>
                        <a:lnTo>
                          <a:pt x="41" y="68"/>
                        </a:lnTo>
                        <a:lnTo>
                          <a:pt x="39" y="66"/>
                        </a:lnTo>
                        <a:lnTo>
                          <a:pt x="39" y="65"/>
                        </a:lnTo>
                        <a:lnTo>
                          <a:pt x="33" y="64"/>
                        </a:lnTo>
                        <a:lnTo>
                          <a:pt x="32" y="60"/>
                        </a:lnTo>
                        <a:lnTo>
                          <a:pt x="28" y="57"/>
                        </a:lnTo>
                        <a:lnTo>
                          <a:pt x="29" y="55"/>
                        </a:lnTo>
                        <a:lnTo>
                          <a:pt x="34" y="55"/>
                        </a:lnTo>
                        <a:lnTo>
                          <a:pt x="37" y="56"/>
                        </a:lnTo>
                        <a:lnTo>
                          <a:pt x="44" y="56"/>
                        </a:lnTo>
                        <a:lnTo>
                          <a:pt x="44" y="55"/>
                        </a:lnTo>
                        <a:lnTo>
                          <a:pt x="37" y="54"/>
                        </a:lnTo>
                        <a:lnTo>
                          <a:pt x="39" y="53"/>
                        </a:lnTo>
                        <a:lnTo>
                          <a:pt x="44" y="53"/>
                        </a:lnTo>
                        <a:lnTo>
                          <a:pt x="49" y="52"/>
                        </a:lnTo>
                        <a:lnTo>
                          <a:pt x="54" y="51"/>
                        </a:lnTo>
                        <a:lnTo>
                          <a:pt x="55" y="49"/>
                        </a:lnTo>
                        <a:lnTo>
                          <a:pt x="51" y="48"/>
                        </a:lnTo>
                        <a:lnTo>
                          <a:pt x="46" y="50"/>
                        </a:lnTo>
                        <a:lnTo>
                          <a:pt x="40" y="50"/>
                        </a:lnTo>
                        <a:lnTo>
                          <a:pt x="35" y="51"/>
                        </a:lnTo>
                        <a:lnTo>
                          <a:pt x="33" y="51"/>
                        </a:lnTo>
                        <a:lnTo>
                          <a:pt x="29" y="53"/>
                        </a:lnTo>
                        <a:lnTo>
                          <a:pt x="25" y="52"/>
                        </a:lnTo>
                        <a:lnTo>
                          <a:pt x="28" y="50"/>
                        </a:lnTo>
                        <a:lnTo>
                          <a:pt x="26" y="48"/>
                        </a:lnTo>
                        <a:lnTo>
                          <a:pt x="26" y="46"/>
                        </a:lnTo>
                        <a:lnTo>
                          <a:pt x="32" y="45"/>
                        </a:lnTo>
                        <a:lnTo>
                          <a:pt x="35" y="43"/>
                        </a:lnTo>
                        <a:lnTo>
                          <a:pt x="40" y="43"/>
                        </a:lnTo>
                        <a:lnTo>
                          <a:pt x="42" y="42"/>
                        </a:lnTo>
                        <a:lnTo>
                          <a:pt x="40" y="40"/>
                        </a:lnTo>
                        <a:lnTo>
                          <a:pt x="43" y="40"/>
                        </a:lnTo>
                        <a:lnTo>
                          <a:pt x="50" y="39"/>
                        </a:lnTo>
                        <a:lnTo>
                          <a:pt x="57" y="38"/>
                        </a:lnTo>
                        <a:lnTo>
                          <a:pt x="58" y="37"/>
                        </a:lnTo>
                        <a:lnTo>
                          <a:pt x="55" y="37"/>
                        </a:lnTo>
                        <a:lnTo>
                          <a:pt x="52" y="37"/>
                        </a:lnTo>
                        <a:lnTo>
                          <a:pt x="49" y="37"/>
                        </a:lnTo>
                        <a:lnTo>
                          <a:pt x="53" y="35"/>
                        </a:lnTo>
                        <a:lnTo>
                          <a:pt x="56" y="33"/>
                        </a:lnTo>
                        <a:lnTo>
                          <a:pt x="53" y="32"/>
                        </a:lnTo>
                        <a:lnTo>
                          <a:pt x="51" y="33"/>
                        </a:lnTo>
                        <a:lnTo>
                          <a:pt x="46" y="36"/>
                        </a:lnTo>
                        <a:lnTo>
                          <a:pt x="43" y="36"/>
                        </a:lnTo>
                        <a:lnTo>
                          <a:pt x="43" y="33"/>
                        </a:lnTo>
                        <a:lnTo>
                          <a:pt x="46" y="31"/>
                        </a:lnTo>
                        <a:lnTo>
                          <a:pt x="42" y="30"/>
                        </a:lnTo>
                        <a:lnTo>
                          <a:pt x="39" y="31"/>
                        </a:lnTo>
                        <a:lnTo>
                          <a:pt x="36" y="31"/>
                        </a:lnTo>
                        <a:lnTo>
                          <a:pt x="34" y="32"/>
                        </a:lnTo>
                        <a:lnTo>
                          <a:pt x="36" y="35"/>
                        </a:lnTo>
                        <a:lnTo>
                          <a:pt x="36" y="39"/>
                        </a:lnTo>
                        <a:lnTo>
                          <a:pt x="33" y="39"/>
                        </a:lnTo>
                        <a:lnTo>
                          <a:pt x="25" y="41"/>
                        </a:lnTo>
                        <a:lnTo>
                          <a:pt x="20" y="41"/>
                        </a:lnTo>
                        <a:lnTo>
                          <a:pt x="19" y="40"/>
                        </a:lnTo>
                        <a:lnTo>
                          <a:pt x="14" y="38"/>
                        </a:lnTo>
                        <a:lnTo>
                          <a:pt x="16" y="36"/>
                        </a:lnTo>
                        <a:lnTo>
                          <a:pt x="21" y="36"/>
                        </a:lnTo>
                        <a:lnTo>
                          <a:pt x="21" y="35"/>
                        </a:lnTo>
                        <a:lnTo>
                          <a:pt x="15" y="35"/>
                        </a:lnTo>
                        <a:lnTo>
                          <a:pt x="11" y="35"/>
                        </a:lnTo>
                        <a:lnTo>
                          <a:pt x="9" y="31"/>
                        </a:lnTo>
                        <a:lnTo>
                          <a:pt x="11" y="30"/>
                        </a:lnTo>
                        <a:lnTo>
                          <a:pt x="7" y="29"/>
                        </a:lnTo>
                        <a:lnTo>
                          <a:pt x="8" y="27"/>
                        </a:lnTo>
                        <a:lnTo>
                          <a:pt x="11" y="26"/>
                        </a:lnTo>
                        <a:lnTo>
                          <a:pt x="13" y="26"/>
                        </a:lnTo>
                        <a:lnTo>
                          <a:pt x="13" y="25"/>
                        </a:lnTo>
                        <a:lnTo>
                          <a:pt x="10" y="25"/>
                        </a:lnTo>
                        <a:lnTo>
                          <a:pt x="10" y="20"/>
                        </a:lnTo>
                        <a:lnTo>
                          <a:pt x="11" y="18"/>
                        </a:lnTo>
                        <a:lnTo>
                          <a:pt x="9" y="18"/>
                        </a:lnTo>
                        <a:lnTo>
                          <a:pt x="7" y="18"/>
                        </a:lnTo>
                        <a:lnTo>
                          <a:pt x="7" y="20"/>
                        </a:lnTo>
                        <a:lnTo>
                          <a:pt x="4" y="22"/>
                        </a:lnTo>
                        <a:lnTo>
                          <a:pt x="1" y="21"/>
                        </a:lnTo>
                        <a:lnTo>
                          <a:pt x="3" y="19"/>
                        </a:lnTo>
                        <a:lnTo>
                          <a:pt x="0" y="18"/>
                        </a:lnTo>
                        <a:lnTo>
                          <a:pt x="0" y="11"/>
                        </a:lnTo>
                        <a:lnTo>
                          <a:pt x="4" y="10"/>
                        </a:lnTo>
                        <a:lnTo>
                          <a:pt x="3" y="8"/>
                        </a:lnTo>
                        <a:lnTo>
                          <a:pt x="0" y="7"/>
                        </a:lnTo>
                        <a:lnTo>
                          <a:pt x="4" y="6"/>
                        </a:lnTo>
                        <a:lnTo>
                          <a:pt x="9" y="6"/>
                        </a:lnTo>
                        <a:lnTo>
                          <a:pt x="7" y="8"/>
                        </a:lnTo>
                        <a:lnTo>
                          <a:pt x="13" y="8"/>
                        </a:lnTo>
                        <a:lnTo>
                          <a:pt x="13" y="6"/>
                        </a:lnTo>
                        <a:lnTo>
                          <a:pt x="23" y="6"/>
                        </a:lnTo>
                        <a:lnTo>
                          <a:pt x="26" y="5"/>
                        </a:lnTo>
                        <a:lnTo>
                          <a:pt x="29" y="6"/>
                        </a:lnTo>
                        <a:lnTo>
                          <a:pt x="28" y="8"/>
                        </a:lnTo>
                        <a:lnTo>
                          <a:pt x="25" y="9"/>
                        </a:lnTo>
                        <a:lnTo>
                          <a:pt x="16" y="11"/>
                        </a:lnTo>
                        <a:lnTo>
                          <a:pt x="16" y="12"/>
                        </a:lnTo>
                        <a:lnTo>
                          <a:pt x="22" y="12"/>
                        </a:lnTo>
                        <a:lnTo>
                          <a:pt x="23" y="13"/>
                        </a:lnTo>
                        <a:lnTo>
                          <a:pt x="23" y="15"/>
                        </a:lnTo>
                        <a:lnTo>
                          <a:pt x="27" y="16"/>
                        </a:lnTo>
                        <a:lnTo>
                          <a:pt x="28" y="18"/>
                        </a:lnTo>
                        <a:lnTo>
                          <a:pt x="32" y="21"/>
                        </a:lnTo>
                        <a:lnTo>
                          <a:pt x="33" y="18"/>
                        </a:lnTo>
                        <a:lnTo>
                          <a:pt x="31" y="16"/>
                        </a:lnTo>
                        <a:lnTo>
                          <a:pt x="28" y="13"/>
                        </a:lnTo>
                        <a:lnTo>
                          <a:pt x="31" y="11"/>
                        </a:lnTo>
                        <a:lnTo>
                          <a:pt x="33" y="9"/>
                        </a:lnTo>
                        <a:lnTo>
                          <a:pt x="34" y="7"/>
                        </a:lnTo>
                        <a:lnTo>
                          <a:pt x="38" y="8"/>
                        </a:lnTo>
                        <a:lnTo>
                          <a:pt x="40" y="10"/>
                        </a:lnTo>
                        <a:lnTo>
                          <a:pt x="42" y="12"/>
                        </a:lnTo>
                        <a:lnTo>
                          <a:pt x="42" y="15"/>
                        </a:lnTo>
                        <a:lnTo>
                          <a:pt x="43" y="17"/>
                        </a:lnTo>
                        <a:lnTo>
                          <a:pt x="43" y="22"/>
                        </a:lnTo>
                        <a:lnTo>
                          <a:pt x="46" y="24"/>
                        </a:lnTo>
                        <a:lnTo>
                          <a:pt x="47" y="26"/>
                        </a:lnTo>
                        <a:lnTo>
                          <a:pt x="50" y="27"/>
                        </a:lnTo>
                        <a:lnTo>
                          <a:pt x="53" y="26"/>
                        </a:lnTo>
                        <a:lnTo>
                          <a:pt x="52" y="23"/>
                        </a:lnTo>
                        <a:lnTo>
                          <a:pt x="46" y="18"/>
                        </a:lnTo>
                        <a:lnTo>
                          <a:pt x="48" y="13"/>
                        </a:lnTo>
                        <a:lnTo>
                          <a:pt x="47" y="12"/>
                        </a:lnTo>
                        <a:lnTo>
                          <a:pt x="45" y="3"/>
                        </a:lnTo>
                        <a:lnTo>
                          <a:pt x="48" y="2"/>
                        </a:lnTo>
                        <a:lnTo>
                          <a:pt x="49" y="0"/>
                        </a:lnTo>
                        <a:lnTo>
                          <a:pt x="55" y="1"/>
                        </a:lnTo>
                        <a:lnTo>
                          <a:pt x="56" y="2"/>
                        </a:lnTo>
                        <a:lnTo>
                          <a:pt x="56" y="4"/>
                        </a:lnTo>
                        <a:lnTo>
                          <a:pt x="62" y="4"/>
                        </a:lnTo>
                        <a:lnTo>
                          <a:pt x="66" y="8"/>
                        </a:lnTo>
                        <a:lnTo>
                          <a:pt x="63" y="10"/>
                        </a:lnTo>
                        <a:lnTo>
                          <a:pt x="63" y="12"/>
                        </a:lnTo>
                        <a:lnTo>
                          <a:pt x="62" y="13"/>
                        </a:lnTo>
                        <a:lnTo>
                          <a:pt x="64" y="14"/>
                        </a:lnTo>
                        <a:lnTo>
                          <a:pt x="68" y="11"/>
                        </a:lnTo>
                        <a:lnTo>
                          <a:pt x="71" y="12"/>
                        </a:lnTo>
                        <a:lnTo>
                          <a:pt x="74" y="16"/>
                        </a:lnTo>
                        <a:lnTo>
                          <a:pt x="74" y="20"/>
                        </a:lnTo>
                        <a:lnTo>
                          <a:pt x="75" y="20"/>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53" name="Freeform 308"/>
                  <p:cNvSpPr>
                    <a:spLocks/>
                  </p:cNvSpPr>
                  <p:nvPr/>
                </p:nvSpPr>
                <p:spPr bwMode="gray">
                  <a:xfrm>
                    <a:off x="2689" y="1676"/>
                    <a:ext cx="17" cy="8"/>
                  </a:xfrm>
                  <a:custGeom>
                    <a:avLst/>
                    <a:gdLst>
                      <a:gd name="T0" fmla="*/ 2147483647 w 14"/>
                      <a:gd name="T1" fmla="*/ 0 h 7"/>
                      <a:gd name="T2" fmla="*/ 2147483647 w 14"/>
                      <a:gd name="T3" fmla="*/ 2147483647 h 7"/>
                      <a:gd name="T4" fmla="*/ 2147483647 w 14"/>
                      <a:gd name="T5" fmla="*/ 2147483647 h 7"/>
                      <a:gd name="T6" fmla="*/ 0 w 14"/>
                      <a:gd name="T7" fmla="*/ 2147483647 h 7"/>
                      <a:gd name="T8" fmla="*/ 2147483647 w 14"/>
                      <a:gd name="T9" fmla="*/ 2147483647 h 7"/>
                      <a:gd name="T10" fmla="*/ 2147483647 w 14"/>
                      <a:gd name="T11" fmla="*/ 2147483647 h 7"/>
                      <a:gd name="T12" fmla="*/ 2147483647 w 14"/>
                      <a:gd name="T13" fmla="*/ 0 h 7"/>
                      <a:gd name="T14" fmla="*/ 2147483647 w 14"/>
                      <a:gd name="T15" fmla="*/ 0 h 7"/>
                      <a:gd name="T16" fmla="*/ 0 60000 65536"/>
                      <a:gd name="T17" fmla="*/ 0 60000 65536"/>
                      <a:gd name="T18" fmla="*/ 0 60000 65536"/>
                      <a:gd name="T19" fmla="*/ 0 60000 65536"/>
                      <a:gd name="T20" fmla="*/ 0 60000 65536"/>
                      <a:gd name="T21" fmla="*/ 0 60000 65536"/>
                      <a:gd name="T22" fmla="*/ 0 60000 65536"/>
                      <a:gd name="T23" fmla="*/ 0 60000 65536"/>
                      <a:gd name="T24" fmla="*/ 0 w 14"/>
                      <a:gd name="T25" fmla="*/ 0 h 7"/>
                      <a:gd name="T26" fmla="*/ 14 w 14"/>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 h="7">
                        <a:moveTo>
                          <a:pt x="14" y="0"/>
                        </a:moveTo>
                        <a:lnTo>
                          <a:pt x="14" y="6"/>
                        </a:lnTo>
                        <a:lnTo>
                          <a:pt x="3" y="7"/>
                        </a:lnTo>
                        <a:lnTo>
                          <a:pt x="0" y="3"/>
                        </a:lnTo>
                        <a:lnTo>
                          <a:pt x="2" y="2"/>
                        </a:lnTo>
                        <a:lnTo>
                          <a:pt x="5" y="2"/>
                        </a:lnTo>
                        <a:lnTo>
                          <a:pt x="9" y="0"/>
                        </a:lnTo>
                        <a:lnTo>
                          <a:pt x="14" y="0"/>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54" name="Freeform 309"/>
                  <p:cNvSpPr>
                    <a:spLocks/>
                  </p:cNvSpPr>
                  <p:nvPr/>
                </p:nvSpPr>
                <p:spPr bwMode="gray">
                  <a:xfrm>
                    <a:off x="2691" y="1684"/>
                    <a:ext cx="47" cy="26"/>
                  </a:xfrm>
                  <a:custGeom>
                    <a:avLst/>
                    <a:gdLst>
                      <a:gd name="T0" fmla="*/ 2147483647 w 38"/>
                      <a:gd name="T1" fmla="*/ 0 h 21"/>
                      <a:gd name="T2" fmla="*/ 2147483647 w 38"/>
                      <a:gd name="T3" fmla="*/ 2147483647 h 21"/>
                      <a:gd name="T4" fmla="*/ 2147483647 w 38"/>
                      <a:gd name="T5" fmla="*/ 2147483647 h 21"/>
                      <a:gd name="T6" fmla="*/ 2147483647 w 38"/>
                      <a:gd name="T7" fmla="*/ 2147483647 h 21"/>
                      <a:gd name="T8" fmla="*/ 2147483647 w 38"/>
                      <a:gd name="T9" fmla="*/ 2147483647 h 21"/>
                      <a:gd name="T10" fmla="*/ 2147483647 w 38"/>
                      <a:gd name="T11" fmla="*/ 2147483647 h 21"/>
                      <a:gd name="T12" fmla="*/ 2147483647 w 38"/>
                      <a:gd name="T13" fmla="*/ 2147483647 h 21"/>
                      <a:gd name="T14" fmla="*/ 2147483647 w 38"/>
                      <a:gd name="T15" fmla="*/ 2147483647 h 21"/>
                      <a:gd name="T16" fmla="*/ 2147483647 w 38"/>
                      <a:gd name="T17" fmla="*/ 2147483647 h 21"/>
                      <a:gd name="T18" fmla="*/ 2147483647 w 38"/>
                      <a:gd name="T19" fmla="*/ 2147483647 h 21"/>
                      <a:gd name="T20" fmla="*/ 2147483647 w 38"/>
                      <a:gd name="T21" fmla="*/ 2147483647 h 21"/>
                      <a:gd name="T22" fmla="*/ 2147483647 w 38"/>
                      <a:gd name="T23" fmla="*/ 2147483647 h 21"/>
                      <a:gd name="T24" fmla="*/ 2147483647 w 38"/>
                      <a:gd name="T25" fmla="*/ 2147483647 h 21"/>
                      <a:gd name="T26" fmla="*/ 2147483647 w 38"/>
                      <a:gd name="T27" fmla="*/ 2147483647 h 21"/>
                      <a:gd name="T28" fmla="*/ 2147483647 w 38"/>
                      <a:gd name="T29" fmla="*/ 2147483647 h 21"/>
                      <a:gd name="T30" fmla="*/ 2147483647 w 38"/>
                      <a:gd name="T31" fmla="*/ 2147483647 h 21"/>
                      <a:gd name="T32" fmla="*/ 2147483647 w 38"/>
                      <a:gd name="T33" fmla="*/ 2147483647 h 21"/>
                      <a:gd name="T34" fmla="*/ 2147483647 w 38"/>
                      <a:gd name="T35" fmla="*/ 2147483647 h 21"/>
                      <a:gd name="T36" fmla="*/ 2147483647 w 38"/>
                      <a:gd name="T37" fmla="*/ 2147483647 h 21"/>
                      <a:gd name="T38" fmla="*/ 0 w 38"/>
                      <a:gd name="T39" fmla="*/ 2147483647 h 21"/>
                      <a:gd name="T40" fmla="*/ 0 w 38"/>
                      <a:gd name="T41" fmla="*/ 2147483647 h 21"/>
                      <a:gd name="T42" fmla="*/ 2147483647 w 38"/>
                      <a:gd name="T43" fmla="*/ 2147483647 h 21"/>
                      <a:gd name="T44" fmla="*/ 2147483647 w 38"/>
                      <a:gd name="T45" fmla="*/ 2147483647 h 21"/>
                      <a:gd name="T46" fmla="*/ 2147483647 w 38"/>
                      <a:gd name="T47" fmla="*/ 2147483647 h 21"/>
                      <a:gd name="T48" fmla="*/ 0 w 38"/>
                      <a:gd name="T49" fmla="*/ 2147483647 h 21"/>
                      <a:gd name="T50" fmla="*/ 2147483647 w 38"/>
                      <a:gd name="T51" fmla="*/ 2147483647 h 21"/>
                      <a:gd name="T52" fmla="*/ 2147483647 w 38"/>
                      <a:gd name="T53" fmla="*/ 2147483647 h 21"/>
                      <a:gd name="T54" fmla="*/ 2147483647 w 38"/>
                      <a:gd name="T55" fmla="*/ 2147483647 h 21"/>
                      <a:gd name="T56" fmla="*/ 2147483647 w 38"/>
                      <a:gd name="T57" fmla="*/ 2147483647 h 21"/>
                      <a:gd name="T58" fmla="*/ 2147483647 w 38"/>
                      <a:gd name="T59" fmla="*/ 0 h 2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8"/>
                      <a:gd name="T91" fmla="*/ 0 h 21"/>
                      <a:gd name="T92" fmla="*/ 38 w 38"/>
                      <a:gd name="T93" fmla="*/ 21 h 21"/>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8" h="21">
                        <a:moveTo>
                          <a:pt x="19" y="0"/>
                        </a:moveTo>
                        <a:lnTo>
                          <a:pt x="23" y="2"/>
                        </a:lnTo>
                        <a:lnTo>
                          <a:pt x="20" y="6"/>
                        </a:lnTo>
                        <a:lnTo>
                          <a:pt x="23" y="7"/>
                        </a:lnTo>
                        <a:lnTo>
                          <a:pt x="25" y="9"/>
                        </a:lnTo>
                        <a:lnTo>
                          <a:pt x="29" y="9"/>
                        </a:lnTo>
                        <a:lnTo>
                          <a:pt x="31" y="8"/>
                        </a:lnTo>
                        <a:lnTo>
                          <a:pt x="37" y="10"/>
                        </a:lnTo>
                        <a:lnTo>
                          <a:pt x="38" y="12"/>
                        </a:lnTo>
                        <a:lnTo>
                          <a:pt x="29" y="12"/>
                        </a:lnTo>
                        <a:lnTo>
                          <a:pt x="25" y="15"/>
                        </a:lnTo>
                        <a:lnTo>
                          <a:pt x="25" y="18"/>
                        </a:lnTo>
                        <a:lnTo>
                          <a:pt x="22" y="19"/>
                        </a:lnTo>
                        <a:lnTo>
                          <a:pt x="16" y="21"/>
                        </a:lnTo>
                        <a:lnTo>
                          <a:pt x="15" y="19"/>
                        </a:lnTo>
                        <a:lnTo>
                          <a:pt x="18" y="17"/>
                        </a:lnTo>
                        <a:lnTo>
                          <a:pt x="19" y="16"/>
                        </a:lnTo>
                        <a:lnTo>
                          <a:pt x="13" y="16"/>
                        </a:lnTo>
                        <a:lnTo>
                          <a:pt x="2" y="19"/>
                        </a:lnTo>
                        <a:lnTo>
                          <a:pt x="0" y="18"/>
                        </a:lnTo>
                        <a:lnTo>
                          <a:pt x="0" y="16"/>
                        </a:lnTo>
                        <a:lnTo>
                          <a:pt x="4" y="14"/>
                        </a:lnTo>
                        <a:lnTo>
                          <a:pt x="4" y="8"/>
                        </a:lnTo>
                        <a:lnTo>
                          <a:pt x="7" y="7"/>
                        </a:lnTo>
                        <a:lnTo>
                          <a:pt x="0" y="4"/>
                        </a:lnTo>
                        <a:lnTo>
                          <a:pt x="1" y="3"/>
                        </a:lnTo>
                        <a:lnTo>
                          <a:pt x="6" y="3"/>
                        </a:lnTo>
                        <a:lnTo>
                          <a:pt x="8" y="1"/>
                        </a:lnTo>
                        <a:lnTo>
                          <a:pt x="16" y="1"/>
                        </a:lnTo>
                        <a:lnTo>
                          <a:pt x="19" y="0"/>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55" name="Freeform 310"/>
                  <p:cNvSpPr>
                    <a:spLocks/>
                  </p:cNvSpPr>
                  <p:nvPr/>
                </p:nvSpPr>
                <p:spPr bwMode="gray">
                  <a:xfrm>
                    <a:off x="2684" y="1661"/>
                    <a:ext cx="7" cy="4"/>
                  </a:xfrm>
                  <a:custGeom>
                    <a:avLst/>
                    <a:gdLst>
                      <a:gd name="T0" fmla="*/ 0 w 5"/>
                      <a:gd name="T1" fmla="*/ 2147483647 h 3"/>
                      <a:gd name="T2" fmla="*/ 0 w 5"/>
                      <a:gd name="T3" fmla="*/ 0 h 3"/>
                      <a:gd name="T4" fmla="*/ 2147483647 w 5"/>
                      <a:gd name="T5" fmla="*/ 0 h 3"/>
                      <a:gd name="T6" fmla="*/ 2147483647 w 5"/>
                      <a:gd name="T7" fmla="*/ 2147483647 h 3"/>
                      <a:gd name="T8" fmla="*/ 2147483647 w 5"/>
                      <a:gd name="T9" fmla="*/ 2147483647 h 3"/>
                      <a:gd name="T10" fmla="*/ 0 w 5"/>
                      <a:gd name="T11" fmla="*/ 2147483647 h 3"/>
                      <a:gd name="T12" fmla="*/ 0 60000 65536"/>
                      <a:gd name="T13" fmla="*/ 0 60000 65536"/>
                      <a:gd name="T14" fmla="*/ 0 60000 65536"/>
                      <a:gd name="T15" fmla="*/ 0 60000 65536"/>
                      <a:gd name="T16" fmla="*/ 0 60000 65536"/>
                      <a:gd name="T17" fmla="*/ 0 60000 65536"/>
                      <a:gd name="T18" fmla="*/ 0 w 5"/>
                      <a:gd name="T19" fmla="*/ 0 h 3"/>
                      <a:gd name="T20" fmla="*/ 5 w 5"/>
                      <a:gd name="T21" fmla="*/ 3 h 3"/>
                    </a:gdLst>
                    <a:ahLst/>
                    <a:cxnLst>
                      <a:cxn ang="T12">
                        <a:pos x="T0" y="T1"/>
                      </a:cxn>
                      <a:cxn ang="T13">
                        <a:pos x="T2" y="T3"/>
                      </a:cxn>
                      <a:cxn ang="T14">
                        <a:pos x="T4" y="T5"/>
                      </a:cxn>
                      <a:cxn ang="T15">
                        <a:pos x="T6" y="T7"/>
                      </a:cxn>
                      <a:cxn ang="T16">
                        <a:pos x="T8" y="T9"/>
                      </a:cxn>
                      <a:cxn ang="T17">
                        <a:pos x="T10" y="T11"/>
                      </a:cxn>
                    </a:cxnLst>
                    <a:rect l="T18" t="T19" r="T20" b="T21"/>
                    <a:pathLst>
                      <a:path w="5" h="3">
                        <a:moveTo>
                          <a:pt x="0" y="2"/>
                        </a:moveTo>
                        <a:lnTo>
                          <a:pt x="0" y="0"/>
                        </a:lnTo>
                        <a:lnTo>
                          <a:pt x="2" y="0"/>
                        </a:lnTo>
                        <a:lnTo>
                          <a:pt x="5" y="1"/>
                        </a:lnTo>
                        <a:lnTo>
                          <a:pt x="4" y="3"/>
                        </a:lnTo>
                        <a:lnTo>
                          <a:pt x="0" y="2"/>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56" name="Freeform 311"/>
                  <p:cNvSpPr>
                    <a:spLocks/>
                  </p:cNvSpPr>
                  <p:nvPr/>
                </p:nvSpPr>
                <p:spPr bwMode="gray">
                  <a:xfrm>
                    <a:off x="2573" y="1668"/>
                    <a:ext cx="22" cy="19"/>
                  </a:xfrm>
                  <a:custGeom>
                    <a:avLst/>
                    <a:gdLst>
                      <a:gd name="T0" fmla="*/ 2147483647 w 17"/>
                      <a:gd name="T1" fmla="*/ 2147483647 h 15"/>
                      <a:gd name="T2" fmla="*/ 2147483647 w 17"/>
                      <a:gd name="T3" fmla="*/ 2147483647 h 15"/>
                      <a:gd name="T4" fmla="*/ 0 w 17"/>
                      <a:gd name="T5" fmla="*/ 2147483647 h 15"/>
                      <a:gd name="T6" fmla="*/ 2147483647 w 17"/>
                      <a:gd name="T7" fmla="*/ 0 h 15"/>
                      <a:gd name="T8" fmla="*/ 2147483647 w 17"/>
                      <a:gd name="T9" fmla="*/ 2147483647 h 15"/>
                      <a:gd name="T10" fmla="*/ 2147483647 w 17"/>
                      <a:gd name="T11" fmla="*/ 2147483647 h 15"/>
                      <a:gd name="T12" fmla="*/ 2147483647 w 17"/>
                      <a:gd name="T13" fmla="*/ 2147483647 h 15"/>
                      <a:gd name="T14" fmla="*/ 2147483647 w 17"/>
                      <a:gd name="T15" fmla="*/ 2147483647 h 15"/>
                      <a:gd name="T16" fmla="*/ 2147483647 w 17"/>
                      <a:gd name="T17" fmla="*/ 2147483647 h 15"/>
                      <a:gd name="T18" fmla="*/ 2147483647 w 17"/>
                      <a:gd name="T19" fmla="*/ 2147483647 h 15"/>
                      <a:gd name="T20" fmla="*/ 2147483647 w 17"/>
                      <a:gd name="T21" fmla="*/ 2147483647 h 15"/>
                      <a:gd name="T22" fmla="*/ 2147483647 w 17"/>
                      <a:gd name="T23" fmla="*/ 2147483647 h 15"/>
                      <a:gd name="T24" fmla="*/ 2147483647 w 17"/>
                      <a:gd name="T25" fmla="*/ 2147483647 h 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
                      <a:gd name="T40" fmla="*/ 0 h 15"/>
                      <a:gd name="T41" fmla="*/ 17 w 17"/>
                      <a:gd name="T42" fmla="*/ 15 h 1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 h="15">
                        <a:moveTo>
                          <a:pt x="4" y="8"/>
                        </a:moveTo>
                        <a:lnTo>
                          <a:pt x="3" y="3"/>
                        </a:lnTo>
                        <a:lnTo>
                          <a:pt x="0" y="1"/>
                        </a:lnTo>
                        <a:lnTo>
                          <a:pt x="3" y="0"/>
                        </a:lnTo>
                        <a:lnTo>
                          <a:pt x="7" y="2"/>
                        </a:lnTo>
                        <a:lnTo>
                          <a:pt x="9" y="7"/>
                        </a:lnTo>
                        <a:lnTo>
                          <a:pt x="14" y="11"/>
                        </a:lnTo>
                        <a:lnTo>
                          <a:pt x="17" y="13"/>
                        </a:lnTo>
                        <a:lnTo>
                          <a:pt x="14" y="15"/>
                        </a:lnTo>
                        <a:lnTo>
                          <a:pt x="10" y="14"/>
                        </a:lnTo>
                        <a:lnTo>
                          <a:pt x="9" y="11"/>
                        </a:lnTo>
                        <a:lnTo>
                          <a:pt x="5" y="9"/>
                        </a:lnTo>
                        <a:lnTo>
                          <a:pt x="4" y="8"/>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57" name="Freeform 355"/>
                  <p:cNvSpPr>
                    <a:spLocks/>
                  </p:cNvSpPr>
                  <p:nvPr/>
                </p:nvSpPr>
                <p:spPr bwMode="gray">
                  <a:xfrm>
                    <a:off x="2769" y="1629"/>
                    <a:ext cx="6" cy="3"/>
                  </a:xfrm>
                  <a:custGeom>
                    <a:avLst/>
                    <a:gdLst>
                      <a:gd name="T0" fmla="*/ 2147483647 w 4"/>
                      <a:gd name="T1" fmla="*/ 0 h 3"/>
                      <a:gd name="T2" fmla="*/ 0 w 4"/>
                      <a:gd name="T3" fmla="*/ 0 h 3"/>
                      <a:gd name="T4" fmla="*/ 0 w 4"/>
                      <a:gd name="T5" fmla="*/ 2147483647 h 3"/>
                      <a:gd name="T6" fmla="*/ 2147483647 w 4"/>
                      <a:gd name="T7" fmla="*/ 2147483647 h 3"/>
                      <a:gd name="T8" fmla="*/ 2147483647 w 4"/>
                      <a:gd name="T9" fmla="*/ 0 h 3"/>
                      <a:gd name="T10" fmla="*/ 0 60000 65536"/>
                      <a:gd name="T11" fmla="*/ 0 60000 65536"/>
                      <a:gd name="T12" fmla="*/ 0 60000 65536"/>
                      <a:gd name="T13" fmla="*/ 0 60000 65536"/>
                      <a:gd name="T14" fmla="*/ 0 60000 65536"/>
                      <a:gd name="T15" fmla="*/ 0 w 4"/>
                      <a:gd name="T16" fmla="*/ 0 h 3"/>
                      <a:gd name="T17" fmla="*/ 4 w 4"/>
                      <a:gd name="T18" fmla="*/ 3 h 3"/>
                    </a:gdLst>
                    <a:ahLst/>
                    <a:cxnLst>
                      <a:cxn ang="T10">
                        <a:pos x="T0" y="T1"/>
                      </a:cxn>
                      <a:cxn ang="T11">
                        <a:pos x="T2" y="T3"/>
                      </a:cxn>
                      <a:cxn ang="T12">
                        <a:pos x="T4" y="T5"/>
                      </a:cxn>
                      <a:cxn ang="T13">
                        <a:pos x="T6" y="T7"/>
                      </a:cxn>
                      <a:cxn ang="T14">
                        <a:pos x="T8" y="T9"/>
                      </a:cxn>
                    </a:cxnLst>
                    <a:rect l="T15" t="T16" r="T17" b="T18"/>
                    <a:pathLst>
                      <a:path w="4" h="3">
                        <a:moveTo>
                          <a:pt x="4" y="0"/>
                        </a:moveTo>
                        <a:lnTo>
                          <a:pt x="0" y="0"/>
                        </a:lnTo>
                        <a:lnTo>
                          <a:pt x="0" y="3"/>
                        </a:lnTo>
                        <a:lnTo>
                          <a:pt x="3" y="2"/>
                        </a:lnTo>
                        <a:lnTo>
                          <a:pt x="4" y="0"/>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58" name="Freeform 357"/>
                  <p:cNvSpPr>
                    <a:spLocks/>
                  </p:cNvSpPr>
                  <p:nvPr/>
                </p:nvSpPr>
                <p:spPr bwMode="gray">
                  <a:xfrm>
                    <a:off x="2658" y="1621"/>
                    <a:ext cx="109" cy="34"/>
                  </a:xfrm>
                  <a:custGeom>
                    <a:avLst/>
                    <a:gdLst>
                      <a:gd name="T0" fmla="*/ 2147483647 w 89"/>
                      <a:gd name="T1" fmla="*/ 2147483647 h 28"/>
                      <a:gd name="T2" fmla="*/ 2147483647 w 89"/>
                      <a:gd name="T3" fmla="*/ 2147483647 h 28"/>
                      <a:gd name="T4" fmla="*/ 2147483647 w 89"/>
                      <a:gd name="T5" fmla="*/ 2147483647 h 28"/>
                      <a:gd name="T6" fmla="*/ 2147483647 w 89"/>
                      <a:gd name="T7" fmla="*/ 2147483647 h 28"/>
                      <a:gd name="T8" fmla="*/ 2147483647 w 89"/>
                      <a:gd name="T9" fmla="*/ 2147483647 h 28"/>
                      <a:gd name="T10" fmla="*/ 2147483647 w 89"/>
                      <a:gd name="T11" fmla="*/ 2147483647 h 28"/>
                      <a:gd name="T12" fmla="*/ 2147483647 w 89"/>
                      <a:gd name="T13" fmla="*/ 0 h 28"/>
                      <a:gd name="T14" fmla="*/ 2147483647 w 89"/>
                      <a:gd name="T15" fmla="*/ 2147483647 h 28"/>
                      <a:gd name="T16" fmla="*/ 2147483647 w 89"/>
                      <a:gd name="T17" fmla="*/ 2147483647 h 28"/>
                      <a:gd name="T18" fmla="*/ 2147483647 w 89"/>
                      <a:gd name="T19" fmla="*/ 2147483647 h 28"/>
                      <a:gd name="T20" fmla="*/ 2147483647 w 89"/>
                      <a:gd name="T21" fmla="*/ 2147483647 h 28"/>
                      <a:gd name="T22" fmla="*/ 2147483647 w 89"/>
                      <a:gd name="T23" fmla="*/ 2147483647 h 28"/>
                      <a:gd name="T24" fmla="*/ 2147483647 w 89"/>
                      <a:gd name="T25" fmla="*/ 2147483647 h 28"/>
                      <a:gd name="T26" fmla="*/ 2147483647 w 89"/>
                      <a:gd name="T27" fmla="*/ 2147483647 h 28"/>
                      <a:gd name="T28" fmla="*/ 2147483647 w 89"/>
                      <a:gd name="T29" fmla="*/ 2147483647 h 28"/>
                      <a:gd name="T30" fmla="*/ 2147483647 w 89"/>
                      <a:gd name="T31" fmla="*/ 2147483647 h 28"/>
                      <a:gd name="T32" fmla="*/ 2147483647 w 89"/>
                      <a:gd name="T33" fmla="*/ 2147483647 h 28"/>
                      <a:gd name="T34" fmla="*/ 2147483647 w 89"/>
                      <a:gd name="T35" fmla="*/ 2147483647 h 28"/>
                      <a:gd name="T36" fmla="*/ 2147483647 w 89"/>
                      <a:gd name="T37" fmla="*/ 2147483647 h 28"/>
                      <a:gd name="T38" fmla="*/ 2147483647 w 89"/>
                      <a:gd name="T39" fmla="*/ 2147483647 h 28"/>
                      <a:gd name="T40" fmla="*/ 2147483647 w 89"/>
                      <a:gd name="T41" fmla="*/ 2147483647 h 28"/>
                      <a:gd name="T42" fmla="*/ 2147483647 w 89"/>
                      <a:gd name="T43" fmla="*/ 2147483647 h 28"/>
                      <a:gd name="T44" fmla="*/ 2147483647 w 89"/>
                      <a:gd name="T45" fmla="*/ 2147483647 h 28"/>
                      <a:gd name="T46" fmla="*/ 2147483647 w 89"/>
                      <a:gd name="T47" fmla="*/ 2147483647 h 28"/>
                      <a:gd name="T48" fmla="*/ 2147483647 w 89"/>
                      <a:gd name="T49" fmla="*/ 2147483647 h 28"/>
                      <a:gd name="T50" fmla="*/ 2147483647 w 89"/>
                      <a:gd name="T51" fmla="*/ 2147483647 h 28"/>
                      <a:gd name="T52" fmla="*/ 2147483647 w 89"/>
                      <a:gd name="T53" fmla="*/ 2147483647 h 28"/>
                      <a:gd name="T54" fmla="*/ 2147483647 w 89"/>
                      <a:gd name="T55" fmla="*/ 2147483647 h 28"/>
                      <a:gd name="T56" fmla="*/ 2147483647 w 89"/>
                      <a:gd name="T57" fmla="*/ 2147483647 h 28"/>
                      <a:gd name="T58" fmla="*/ 2147483647 w 89"/>
                      <a:gd name="T59" fmla="*/ 2147483647 h 28"/>
                      <a:gd name="T60" fmla="*/ 2147483647 w 89"/>
                      <a:gd name="T61" fmla="*/ 2147483647 h 28"/>
                      <a:gd name="T62" fmla="*/ 2147483647 w 89"/>
                      <a:gd name="T63" fmla="*/ 2147483647 h 28"/>
                      <a:gd name="T64" fmla="*/ 2147483647 w 89"/>
                      <a:gd name="T65" fmla="*/ 2147483647 h 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28"/>
                      <a:gd name="T101" fmla="*/ 89 w 89"/>
                      <a:gd name="T102" fmla="*/ 28 h 2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28">
                        <a:moveTo>
                          <a:pt x="20" y="4"/>
                        </a:moveTo>
                        <a:lnTo>
                          <a:pt x="19" y="1"/>
                        </a:lnTo>
                        <a:lnTo>
                          <a:pt x="22" y="1"/>
                        </a:lnTo>
                        <a:lnTo>
                          <a:pt x="25" y="2"/>
                        </a:lnTo>
                        <a:lnTo>
                          <a:pt x="25" y="5"/>
                        </a:lnTo>
                        <a:lnTo>
                          <a:pt x="35" y="5"/>
                        </a:lnTo>
                        <a:lnTo>
                          <a:pt x="36" y="6"/>
                        </a:lnTo>
                        <a:lnTo>
                          <a:pt x="35" y="9"/>
                        </a:lnTo>
                        <a:lnTo>
                          <a:pt x="38" y="12"/>
                        </a:lnTo>
                        <a:lnTo>
                          <a:pt x="40" y="12"/>
                        </a:lnTo>
                        <a:lnTo>
                          <a:pt x="42" y="10"/>
                        </a:lnTo>
                        <a:lnTo>
                          <a:pt x="42" y="6"/>
                        </a:lnTo>
                        <a:lnTo>
                          <a:pt x="41" y="3"/>
                        </a:lnTo>
                        <a:lnTo>
                          <a:pt x="46" y="0"/>
                        </a:lnTo>
                        <a:lnTo>
                          <a:pt x="49" y="1"/>
                        </a:lnTo>
                        <a:lnTo>
                          <a:pt x="49" y="4"/>
                        </a:lnTo>
                        <a:lnTo>
                          <a:pt x="46" y="5"/>
                        </a:lnTo>
                        <a:lnTo>
                          <a:pt x="48" y="6"/>
                        </a:lnTo>
                        <a:lnTo>
                          <a:pt x="49" y="8"/>
                        </a:lnTo>
                        <a:lnTo>
                          <a:pt x="54" y="9"/>
                        </a:lnTo>
                        <a:lnTo>
                          <a:pt x="58" y="7"/>
                        </a:lnTo>
                        <a:lnTo>
                          <a:pt x="59" y="4"/>
                        </a:lnTo>
                        <a:lnTo>
                          <a:pt x="70" y="5"/>
                        </a:lnTo>
                        <a:lnTo>
                          <a:pt x="75" y="7"/>
                        </a:lnTo>
                        <a:lnTo>
                          <a:pt x="82" y="8"/>
                        </a:lnTo>
                        <a:lnTo>
                          <a:pt x="89" y="9"/>
                        </a:lnTo>
                        <a:lnTo>
                          <a:pt x="85" y="10"/>
                        </a:lnTo>
                        <a:lnTo>
                          <a:pt x="84" y="16"/>
                        </a:lnTo>
                        <a:lnTo>
                          <a:pt x="81" y="18"/>
                        </a:lnTo>
                        <a:lnTo>
                          <a:pt x="81" y="19"/>
                        </a:lnTo>
                        <a:lnTo>
                          <a:pt x="75" y="22"/>
                        </a:lnTo>
                        <a:lnTo>
                          <a:pt x="74" y="25"/>
                        </a:lnTo>
                        <a:lnTo>
                          <a:pt x="67" y="28"/>
                        </a:lnTo>
                        <a:lnTo>
                          <a:pt x="58" y="27"/>
                        </a:lnTo>
                        <a:lnTo>
                          <a:pt x="50" y="27"/>
                        </a:lnTo>
                        <a:lnTo>
                          <a:pt x="39" y="27"/>
                        </a:lnTo>
                        <a:lnTo>
                          <a:pt x="26" y="27"/>
                        </a:lnTo>
                        <a:lnTo>
                          <a:pt x="22" y="25"/>
                        </a:lnTo>
                        <a:lnTo>
                          <a:pt x="20" y="24"/>
                        </a:lnTo>
                        <a:lnTo>
                          <a:pt x="14" y="22"/>
                        </a:lnTo>
                        <a:lnTo>
                          <a:pt x="16" y="21"/>
                        </a:lnTo>
                        <a:lnTo>
                          <a:pt x="24" y="22"/>
                        </a:lnTo>
                        <a:lnTo>
                          <a:pt x="25" y="22"/>
                        </a:lnTo>
                        <a:lnTo>
                          <a:pt x="28" y="22"/>
                        </a:lnTo>
                        <a:lnTo>
                          <a:pt x="27" y="20"/>
                        </a:lnTo>
                        <a:lnTo>
                          <a:pt x="30" y="19"/>
                        </a:lnTo>
                        <a:lnTo>
                          <a:pt x="34" y="19"/>
                        </a:lnTo>
                        <a:lnTo>
                          <a:pt x="37" y="18"/>
                        </a:lnTo>
                        <a:lnTo>
                          <a:pt x="32" y="16"/>
                        </a:lnTo>
                        <a:lnTo>
                          <a:pt x="21" y="16"/>
                        </a:lnTo>
                        <a:lnTo>
                          <a:pt x="12" y="18"/>
                        </a:lnTo>
                        <a:lnTo>
                          <a:pt x="6" y="17"/>
                        </a:lnTo>
                        <a:lnTo>
                          <a:pt x="2" y="15"/>
                        </a:lnTo>
                        <a:lnTo>
                          <a:pt x="11" y="11"/>
                        </a:lnTo>
                        <a:lnTo>
                          <a:pt x="9" y="10"/>
                        </a:lnTo>
                        <a:lnTo>
                          <a:pt x="3" y="10"/>
                        </a:lnTo>
                        <a:lnTo>
                          <a:pt x="0" y="6"/>
                        </a:lnTo>
                        <a:lnTo>
                          <a:pt x="6" y="6"/>
                        </a:lnTo>
                        <a:lnTo>
                          <a:pt x="9" y="7"/>
                        </a:lnTo>
                        <a:lnTo>
                          <a:pt x="14" y="9"/>
                        </a:lnTo>
                        <a:lnTo>
                          <a:pt x="15" y="7"/>
                        </a:lnTo>
                        <a:lnTo>
                          <a:pt x="11" y="5"/>
                        </a:lnTo>
                        <a:lnTo>
                          <a:pt x="10" y="2"/>
                        </a:lnTo>
                        <a:lnTo>
                          <a:pt x="14" y="2"/>
                        </a:lnTo>
                        <a:lnTo>
                          <a:pt x="14" y="4"/>
                        </a:lnTo>
                        <a:lnTo>
                          <a:pt x="18" y="5"/>
                        </a:lnTo>
                        <a:lnTo>
                          <a:pt x="20" y="4"/>
                        </a:lnTo>
                        <a:close/>
                      </a:path>
                    </a:pathLst>
                  </a:custGeom>
                  <a:solidFill>
                    <a:srgbClr val="004F7C"/>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grpSp>
            <p:grpSp>
              <p:nvGrpSpPr>
                <p:cNvPr id="2106" name="Group 238"/>
                <p:cNvGrpSpPr>
                  <a:grpSpLocks/>
                </p:cNvGrpSpPr>
                <p:nvPr/>
              </p:nvGrpSpPr>
              <p:grpSpPr bwMode="auto">
                <a:xfrm>
                  <a:off x="2512" y="1861"/>
                  <a:ext cx="303" cy="382"/>
                  <a:chOff x="2512" y="1861"/>
                  <a:chExt cx="303" cy="382"/>
                </a:xfrm>
              </p:grpSpPr>
              <p:sp>
                <p:nvSpPr>
                  <p:cNvPr id="2140" name="Freeform 349"/>
                  <p:cNvSpPr>
                    <a:spLocks/>
                  </p:cNvSpPr>
                  <p:nvPr/>
                </p:nvSpPr>
                <p:spPr bwMode="gray">
                  <a:xfrm>
                    <a:off x="2588" y="1906"/>
                    <a:ext cx="141" cy="337"/>
                  </a:xfrm>
                  <a:custGeom>
                    <a:avLst/>
                    <a:gdLst>
                      <a:gd name="T0" fmla="*/ 2147483647 w 115"/>
                      <a:gd name="T1" fmla="*/ 2147483647 h 274"/>
                      <a:gd name="T2" fmla="*/ 2147483647 w 115"/>
                      <a:gd name="T3" fmla="*/ 2147483647 h 274"/>
                      <a:gd name="T4" fmla="*/ 2147483647 w 115"/>
                      <a:gd name="T5" fmla="*/ 2147483647 h 274"/>
                      <a:gd name="T6" fmla="*/ 2147483647 w 115"/>
                      <a:gd name="T7" fmla="*/ 2147483647 h 274"/>
                      <a:gd name="T8" fmla="*/ 2147483647 w 115"/>
                      <a:gd name="T9" fmla="*/ 2147483647 h 274"/>
                      <a:gd name="T10" fmla="*/ 2147483647 w 115"/>
                      <a:gd name="T11" fmla="*/ 2147483647 h 274"/>
                      <a:gd name="T12" fmla="*/ 2147483647 w 115"/>
                      <a:gd name="T13" fmla="*/ 2147483647 h 274"/>
                      <a:gd name="T14" fmla="*/ 2147483647 w 115"/>
                      <a:gd name="T15" fmla="*/ 2147483647 h 274"/>
                      <a:gd name="T16" fmla="*/ 2147483647 w 115"/>
                      <a:gd name="T17" fmla="*/ 2147483647 h 274"/>
                      <a:gd name="T18" fmla="*/ 2147483647 w 115"/>
                      <a:gd name="T19" fmla="*/ 2147483647 h 274"/>
                      <a:gd name="T20" fmla="*/ 2147483647 w 115"/>
                      <a:gd name="T21" fmla="*/ 2147483647 h 274"/>
                      <a:gd name="T22" fmla="*/ 2147483647 w 115"/>
                      <a:gd name="T23" fmla="*/ 2147483647 h 274"/>
                      <a:gd name="T24" fmla="*/ 2147483647 w 115"/>
                      <a:gd name="T25" fmla="*/ 2147483647 h 274"/>
                      <a:gd name="T26" fmla="*/ 2147483647 w 115"/>
                      <a:gd name="T27" fmla="*/ 2147483647 h 274"/>
                      <a:gd name="T28" fmla="*/ 2147483647 w 115"/>
                      <a:gd name="T29" fmla="*/ 2147483647 h 274"/>
                      <a:gd name="T30" fmla="*/ 2147483647 w 115"/>
                      <a:gd name="T31" fmla="*/ 2147483647 h 274"/>
                      <a:gd name="T32" fmla="*/ 2147483647 w 115"/>
                      <a:gd name="T33" fmla="*/ 2147483647 h 274"/>
                      <a:gd name="T34" fmla="*/ 2147483647 w 115"/>
                      <a:gd name="T35" fmla="*/ 2147483647 h 274"/>
                      <a:gd name="T36" fmla="*/ 2147483647 w 115"/>
                      <a:gd name="T37" fmla="*/ 2147483647 h 274"/>
                      <a:gd name="T38" fmla="*/ 2147483647 w 115"/>
                      <a:gd name="T39" fmla="*/ 2147483647 h 274"/>
                      <a:gd name="T40" fmla="*/ 2147483647 w 115"/>
                      <a:gd name="T41" fmla="*/ 2147483647 h 274"/>
                      <a:gd name="T42" fmla="*/ 2147483647 w 115"/>
                      <a:gd name="T43" fmla="*/ 2147483647 h 274"/>
                      <a:gd name="T44" fmla="*/ 2147483647 w 115"/>
                      <a:gd name="T45" fmla="*/ 2147483647 h 274"/>
                      <a:gd name="T46" fmla="*/ 2147483647 w 115"/>
                      <a:gd name="T47" fmla="*/ 2147483647 h 274"/>
                      <a:gd name="T48" fmla="*/ 2147483647 w 115"/>
                      <a:gd name="T49" fmla="*/ 2147483647 h 274"/>
                      <a:gd name="T50" fmla="*/ 2147483647 w 115"/>
                      <a:gd name="T51" fmla="*/ 2147483647 h 274"/>
                      <a:gd name="T52" fmla="*/ 2147483647 w 115"/>
                      <a:gd name="T53" fmla="*/ 2147483647 h 274"/>
                      <a:gd name="T54" fmla="*/ 2147483647 w 115"/>
                      <a:gd name="T55" fmla="*/ 2147483647 h 274"/>
                      <a:gd name="T56" fmla="*/ 2147483647 w 115"/>
                      <a:gd name="T57" fmla="*/ 2147483647 h 274"/>
                      <a:gd name="T58" fmla="*/ 2147483647 w 115"/>
                      <a:gd name="T59" fmla="*/ 2147483647 h 274"/>
                      <a:gd name="T60" fmla="*/ 2147483647 w 115"/>
                      <a:gd name="T61" fmla="*/ 2147483647 h 274"/>
                      <a:gd name="T62" fmla="*/ 2147483647 w 115"/>
                      <a:gd name="T63" fmla="*/ 2147483647 h 274"/>
                      <a:gd name="T64" fmla="*/ 2147483647 w 115"/>
                      <a:gd name="T65" fmla="*/ 2147483647 h 274"/>
                      <a:gd name="T66" fmla="*/ 2147483647 w 115"/>
                      <a:gd name="T67" fmla="*/ 2147483647 h 274"/>
                      <a:gd name="T68" fmla="*/ 2147483647 w 115"/>
                      <a:gd name="T69" fmla="*/ 2147483647 h 274"/>
                      <a:gd name="T70" fmla="*/ 2147483647 w 115"/>
                      <a:gd name="T71" fmla="*/ 2147483647 h 274"/>
                      <a:gd name="T72" fmla="*/ 2147483647 w 115"/>
                      <a:gd name="T73" fmla="*/ 2147483647 h 274"/>
                      <a:gd name="T74" fmla="*/ 2147483647 w 115"/>
                      <a:gd name="T75" fmla="*/ 2147483647 h 274"/>
                      <a:gd name="T76" fmla="*/ 2147483647 w 115"/>
                      <a:gd name="T77" fmla="*/ 0 h 274"/>
                      <a:gd name="T78" fmla="*/ 2147483647 w 115"/>
                      <a:gd name="T79" fmla="*/ 2147483647 h 274"/>
                      <a:gd name="T80" fmla="*/ 2147483647 w 115"/>
                      <a:gd name="T81" fmla="*/ 2147483647 h 274"/>
                      <a:gd name="T82" fmla="*/ 2147483647 w 115"/>
                      <a:gd name="T83" fmla="*/ 2147483647 h 274"/>
                      <a:gd name="T84" fmla="*/ 2147483647 w 115"/>
                      <a:gd name="T85" fmla="*/ 2147483647 h 27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15"/>
                      <a:gd name="T130" fmla="*/ 0 h 274"/>
                      <a:gd name="T131" fmla="*/ 115 w 115"/>
                      <a:gd name="T132" fmla="*/ 274 h 27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15" h="274">
                        <a:moveTo>
                          <a:pt x="115" y="57"/>
                        </a:moveTo>
                        <a:lnTo>
                          <a:pt x="106" y="60"/>
                        </a:lnTo>
                        <a:lnTo>
                          <a:pt x="100" y="59"/>
                        </a:lnTo>
                        <a:lnTo>
                          <a:pt x="99" y="63"/>
                        </a:lnTo>
                        <a:lnTo>
                          <a:pt x="94" y="68"/>
                        </a:lnTo>
                        <a:lnTo>
                          <a:pt x="94" y="73"/>
                        </a:lnTo>
                        <a:lnTo>
                          <a:pt x="89" y="82"/>
                        </a:lnTo>
                        <a:lnTo>
                          <a:pt x="90" y="85"/>
                        </a:lnTo>
                        <a:lnTo>
                          <a:pt x="92" y="90"/>
                        </a:lnTo>
                        <a:lnTo>
                          <a:pt x="85" y="100"/>
                        </a:lnTo>
                        <a:lnTo>
                          <a:pt x="78" y="109"/>
                        </a:lnTo>
                        <a:lnTo>
                          <a:pt x="71" y="115"/>
                        </a:lnTo>
                        <a:lnTo>
                          <a:pt x="67" y="121"/>
                        </a:lnTo>
                        <a:lnTo>
                          <a:pt x="61" y="125"/>
                        </a:lnTo>
                        <a:lnTo>
                          <a:pt x="59" y="137"/>
                        </a:lnTo>
                        <a:lnTo>
                          <a:pt x="54" y="141"/>
                        </a:lnTo>
                        <a:lnTo>
                          <a:pt x="54" y="149"/>
                        </a:lnTo>
                        <a:lnTo>
                          <a:pt x="55" y="152"/>
                        </a:lnTo>
                        <a:lnTo>
                          <a:pt x="53" y="156"/>
                        </a:lnTo>
                        <a:lnTo>
                          <a:pt x="53" y="170"/>
                        </a:lnTo>
                        <a:lnTo>
                          <a:pt x="60" y="176"/>
                        </a:lnTo>
                        <a:lnTo>
                          <a:pt x="67" y="185"/>
                        </a:lnTo>
                        <a:lnTo>
                          <a:pt x="67" y="199"/>
                        </a:lnTo>
                        <a:lnTo>
                          <a:pt x="61" y="209"/>
                        </a:lnTo>
                        <a:lnTo>
                          <a:pt x="57" y="208"/>
                        </a:lnTo>
                        <a:lnTo>
                          <a:pt x="54" y="210"/>
                        </a:lnTo>
                        <a:lnTo>
                          <a:pt x="54" y="215"/>
                        </a:lnTo>
                        <a:lnTo>
                          <a:pt x="51" y="214"/>
                        </a:lnTo>
                        <a:lnTo>
                          <a:pt x="47" y="219"/>
                        </a:lnTo>
                        <a:lnTo>
                          <a:pt x="48" y="236"/>
                        </a:lnTo>
                        <a:lnTo>
                          <a:pt x="45" y="247"/>
                        </a:lnTo>
                        <a:lnTo>
                          <a:pt x="41" y="260"/>
                        </a:lnTo>
                        <a:lnTo>
                          <a:pt x="37" y="263"/>
                        </a:lnTo>
                        <a:lnTo>
                          <a:pt x="31" y="263"/>
                        </a:lnTo>
                        <a:lnTo>
                          <a:pt x="25" y="273"/>
                        </a:lnTo>
                        <a:lnTo>
                          <a:pt x="22" y="273"/>
                        </a:lnTo>
                        <a:lnTo>
                          <a:pt x="19" y="274"/>
                        </a:lnTo>
                        <a:lnTo>
                          <a:pt x="15" y="271"/>
                        </a:lnTo>
                        <a:lnTo>
                          <a:pt x="12" y="264"/>
                        </a:lnTo>
                        <a:lnTo>
                          <a:pt x="12" y="255"/>
                        </a:lnTo>
                        <a:lnTo>
                          <a:pt x="8" y="251"/>
                        </a:lnTo>
                        <a:lnTo>
                          <a:pt x="7" y="245"/>
                        </a:lnTo>
                        <a:lnTo>
                          <a:pt x="4" y="240"/>
                        </a:lnTo>
                        <a:lnTo>
                          <a:pt x="5" y="225"/>
                        </a:lnTo>
                        <a:lnTo>
                          <a:pt x="0" y="221"/>
                        </a:lnTo>
                        <a:lnTo>
                          <a:pt x="2" y="212"/>
                        </a:lnTo>
                        <a:lnTo>
                          <a:pt x="3" y="207"/>
                        </a:lnTo>
                        <a:lnTo>
                          <a:pt x="5" y="188"/>
                        </a:lnTo>
                        <a:lnTo>
                          <a:pt x="8" y="184"/>
                        </a:lnTo>
                        <a:lnTo>
                          <a:pt x="10" y="177"/>
                        </a:lnTo>
                        <a:lnTo>
                          <a:pt x="6" y="171"/>
                        </a:lnTo>
                        <a:lnTo>
                          <a:pt x="6" y="168"/>
                        </a:lnTo>
                        <a:lnTo>
                          <a:pt x="12" y="166"/>
                        </a:lnTo>
                        <a:lnTo>
                          <a:pt x="12" y="157"/>
                        </a:lnTo>
                        <a:lnTo>
                          <a:pt x="8" y="151"/>
                        </a:lnTo>
                        <a:lnTo>
                          <a:pt x="6" y="126"/>
                        </a:lnTo>
                        <a:lnTo>
                          <a:pt x="6" y="109"/>
                        </a:lnTo>
                        <a:lnTo>
                          <a:pt x="11" y="102"/>
                        </a:lnTo>
                        <a:lnTo>
                          <a:pt x="20" y="105"/>
                        </a:lnTo>
                        <a:lnTo>
                          <a:pt x="25" y="98"/>
                        </a:lnTo>
                        <a:lnTo>
                          <a:pt x="20" y="89"/>
                        </a:lnTo>
                        <a:lnTo>
                          <a:pt x="26" y="79"/>
                        </a:lnTo>
                        <a:lnTo>
                          <a:pt x="28" y="60"/>
                        </a:lnTo>
                        <a:lnTo>
                          <a:pt x="25" y="54"/>
                        </a:lnTo>
                        <a:lnTo>
                          <a:pt x="29" y="48"/>
                        </a:lnTo>
                        <a:lnTo>
                          <a:pt x="34" y="46"/>
                        </a:lnTo>
                        <a:lnTo>
                          <a:pt x="44" y="35"/>
                        </a:lnTo>
                        <a:lnTo>
                          <a:pt x="45" y="30"/>
                        </a:lnTo>
                        <a:lnTo>
                          <a:pt x="42" y="28"/>
                        </a:lnTo>
                        <a:lnTo>
                          <a:pt x="49" y="22"/>
                        </a:lnTo>
                        <a:lnTo>
                          <a:pt x="52" y="17"/>
                        </a:lnTo>
                        <a:lnTo>
                          <a:pt x="59" y="15"/>
                        </a:lnTo>
                        <a:lnTo>
                          <a:pt x="61" y="9"/>
                        </a:lnTo>
                        <a:lnTo>
                          <a:pt x="67" y="8"/>
                        </a:lnTo>
                        <a:lnTo>
                          <a:pt x="72" y="10"/>
                        </a:lnTo>
                        <a:lnTo>
                          <a:pt x="77" y="8"/>
                        </a:lnTo>
                        <a:lnTo>
                          <a:pt x="79" y="0"/>
                        </a:lnTo>
                        <a:lnTo>
                          <a:pt x="84" y="0"/>
                        </a:lnTo>
                        <a:lnTo>
                          <a:pt x="86" y="5"/>
                        </a:lnTo>
                        <a:lnTo>
                          <a:pt x="92" y="10"/>
                        </a:lnTo>
                        <a:lnTo>
                          <a:pt x="98" y="10"/>
                        </a:lnTo>
                        <a:lnTo>
                          <a:pt x="111" y="20"/>
                        </a:lnTo>
                        <a:lnTo>
                          <a:pt x="107" y="26"/>
                        </a:lnTo>
                        <a:lnTo>
                          <a:pt x="113" y="31"/>
                        </a:lnTo>
                        <a:lnTo>
                          <a:pt x="115" y="38"/>
                        </a:lnTo>
                        <a:lnTo>
                          <a:pt x="113" y="49"/>
                        </a:lnTo>
                        <a:lnTo>
                          <a:pt x="115" y="57"/>
                        </a:lnTo>
                        <a:close/>
                      </a:path>
                    </a:pathLst>
                  </a:custGeom>
                  <a:solidFill>
                    <a:srgbClr val="003F69"/>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41" name="Freeform 358"/>
                  <p:cNvSpPr>
                    <a:spLocks/>
                  </p:cNvSpPr>
                  <p:nvPr/>
                </p:nvSpPr>
                <p:spPr bwMode="gray">
                  <a:xfrm>
                    <a:off x="2691" y="1888"/>
                    <a:ext cx="124" cy="252"/>
                  </a:xfrm>
                  <a:custGeom>
                    <a:avLst/>
                    <a:gdLst>
                      <a:gd name="T0" fmla="*/ 2147483647 w 101"/>
                      <a:gd name="T1" fmla="*/ 2147483647 h 205"/>
                      <a:gd name="T2" fmla="*/ 2147483647 w 101"/>
                      <a:gd name="T3" fmla="*/ 2147483647 h 205"/>
                      <a:gd name="T4" fmla="*/ 2147483647 w 101"/>
                      <a:gd name="T5" fmla="*/ 2147483647 h 205"/>
                      <a:gd name="T6" fmla="*/ 2147483647 w 101"/>
                      <a:gd name="T7" fmla="*/ 2147483647 h 205"/>
                      <a:gd name="T8" fmla="*/ 2147483647 w 101"/>
                      <a:gd name="T9" fmla="*/ 2147483647 h 205"/>
                      <a:gd name="T10" fmla="*/ 2147483647 w 101"/>
                      <a:gd name="T11" fmla="*/ 2147483647 h 205"/>
                      <a:gd name="T12" fmla="*/ 2147483647 w 101"/>
                      <a:gd name="T13" fmla="*/ 2147483647 h 205"/>
                      <a:gd name="T14" fmla="*/ 2147483647 w 101"/>
                      <a:gd name="T15" fmla="*/ 2147483647 h 205"/>
                      <a:gd name="T16" fmla="*/ 2147483647 w 101"/>
                      <a:gd name="T17" fmla="*/ 2147483647 h 205"/>
                      <a:gd name="T18" fmla="*/ 2147483647 w 101"/>
                      <a:gd name="T19" fmla="*/ 2147483647 h 205"/>
                      <a:gd name="T20" fmla="*/ 2147483647 w 101"/>
                      <a:gd name="T21" fmla="*/ 2147483647 h 205"/>
                      <a:gd name="T22" fmla="*/ 2147483647 w 101"/>
                      <a:gd name="T23" fmla="*/ 2147483647 h 205"/>
                      <a:gd name="T24" fmla="*/ 2147483647 w 101"/>
                      <a:gd name="T25" fmla="*/ 2147483647 h 205"/>
                      <a:gd name="T26" fmla="*/ 2147483647 w 101"/>
                      <a:gd name="T27" fmla="*/ 2147483647 h 205"/>
                      <a:gd name="T28" fmla="*/ 2147483647 w 101"/>
                      <a:gd name="T29" fmla="*/ 2147483647 h 205"/>
                      <a:gd name="T30" fmla="*/ 2147483647 w 101"/>
                      <a:gd name="T31" fmla="*/ 2147483647 h 205"/>
                      <a:gd name="T32" fmla="*/ 2147483647 w 101"/>
                      <a:gd name="T33" fmla="*/ 2147483647 h 205"/>
                      <a:gd name="T34" fmla="*/ 2147483647 w 101"/>
                      <a:gd name="T35" fmla="*/ 2147483647 h 205"/>
                      <a:gd name="T36" fmla="*/ 2147483647 w 101"/>
                      <a:gd name="T37" fmla="*/ 2147483647 h 205"/>
                      <a:gd name="T38" fmla="*/ 2147483647 w 101"/>
                      <a:gd name="T39" fmla="*/ 2147483647 h 205"/>
                      <a:gd name="T40" fmla="*/ 2147483647 w 101"/>
                      <a:gd name="T41" fmla="*/ 2147483647 h 205"/>
                      <a:gd name="T42" fmla="*/ 2147483647 w 101"/>
                      <a:gd name="T43" fmla="*/ 2147483647 h 205"/>
                      <a:gd name="T44" fmla="*/ 2147483647 w 101"/>
                      <a:gd name="T45" fmla="*/ 2147483647 h 205"/>
                      <a:gd name="T46" fmla="*/ 0 w 101"/>
                      <a:gd name="T47" fmla="*/ 2147483647 h 205"/>
                      <a:gd name="T48" fmla="*/ 2147483647 w 101"/>
                      <a:gd name="T49" fmla="*/ 2147483647 h 205"/>
                      <a:gd name="T50" fmla="*/ 2147483647 w 101"/>
                      <a:gd name="T51" fmla="*/ 2147483647 h 205"/>
                      <a:gd name="T52" fmla="*/ 2147483647 w 101"/>
                      <a:gd name="T53" fmla="*/ 2147483647 h 205"/>
                      <a:gd name="T54" fmla="*/ 2147483647 w 101"/>
                      <a:gd name="T55" fmla="*/ 2147483647 h 205"/>
                      <a:gd name="T56" fmla="*/ 2147483647 w 101"/>
                      <a:gd name="T57" fmla="*/ 2147483647 h 205"/>
                      <a:gd name="T58" fmla="*/ 2147483647 w 101"/>
                      <a:gd name="T59" fmla="*/ 0 h 205"/>
                      <a:gd name="T60" fmla="*/ 2147483647 w 101"/>
                      <a:gd name="T61" fmla="*/ 2147483647 h 205"/>
                      <a:gd name="T62" fmla="*/ 2147483647 w 101"/>
                      <a:gd name="T63" fmla="*/ 2147483647 h 205"/>
                      <a:gd name="T64" fmla="*/ 2147483647 w 101"/>
                      <a:gd name="T65" fmla="*/ 2147483647 h 205"/>
                      <a:gd name="T66" fmla="*/ 2147483647 w 101"/>
                      <a:gd name="T67" fmla="*/ 2147483647 h 205"/>
                      <a:gd name="T68" fmla="*/ 2147483647 w 101"/>
                      <a:gd name="T69" fmla="*/ 2147483647 h 205"/>
                      <a:gd name="T70" fmla="*/ 2147483647 w 101"/>
                      <a:gd name="T71" fmla="*/ 2147483647 h 205"/>
                      <a:gd name="T72" fmla="*/ 2147483647 w 101"/>
                      <a:gd name="T73" fmla="*/ 2147483647 h 205"/>
                      <a:gd name="T74" fmla="*/ 2147483647 w 101"/>
                      <a:gd name="T75" fmla="*/ 2147483647 h 205"/>
                      <a:gd name="T76" fmla="*/ 2147483647 w 101"/>
                      <a:gd name="T77" fmla="*/ 2147483647 h 205"/>
                      <a:gd name="T78" fmla="*/ 2147483647 w 101"/>
                      <a:gd name="T79" fmla="*/ 2147483647 h 205"/>
                      <a:gd name="T80" fmla="*/ 2147483647 w 101"/>
                      <a:gd name="T81" fmla="*/ 2147483647 h 20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01"/>
                      <a:gd name="T124" fmla="*/ 0 h 205"/>
                      <a:gd name="T125" fmla="*/ 101 w 101"/>
                      <a:gd name="T126" fmla="*/ 205 h 20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01" h="205">
                        <a:moveTo>
                          <a:pt x="72" y="189"/>
                        </a:moveTo>
                        <a:lnTo>
                          <a:pt x="64" y="193"/>
                        </a:lnTo>
                        <a:lnTo>
                          <a:pt x="60" y="191"/>
                        </a:lnTo>
                        <a:lnTo>
                          <a:pt x="58" y="193"/>
                        </a:lnTo>
                        <a:lnTo>
                          <a:pt x="49" y="195"/>
                        </a:lnTo>
                        <a:lnTo>
                          <a:pt x="48" y="198"/>
                        </a:lnTo>
                        <a:lnTo>
                          <a:pt x="42" y="198"/>
                        </a:lnTo>
                        <a:lnTo>
                          <a:pt x="36" y="201"/>
                        </a:lnTo>
                        <a:lnTo>
                          <a:pt x="33" y="201"/>
                        </a:lnTo>
                        <a:lnTo>
                          <a:pt x="29" y="203"/>
                        </a:lnTo>
                        <a:lnTo>
                          <a:pt x="24" y="205"/>
                        </a:lnTo>
                        <a:lnTo>
                          <a:pt x="21" y="204"/>
                        </a:lnTo>
                        <a:lnTo>
                          <a:pt x="20" y="198"/>
                        </a:lnTo>
                        <a:lnTo>
                          <a:pt x="15" y="198"/>
                        </a:lnTo>
                        <a:lnTo>
                          <a:pt x="13" y="194"/>
                        </a:lnTo>
                        <a:lnTo>
                          <a:pt x="9" y="194"/>
                        </a:lnTo>
                        <a:lnTo>
                          <a:pt x="7" y="178"/>
                        </a:lnTo>
                        <a:lnTo>
                          <a:pt x="10" y="175"/>
                        </a:lnTo>
                        <a:lnTo>
                          <a:pt x="8" y="167"/>
                        </a:lnTo>
                        <a:lnTo>
                          <a:pt x="7" y="162"/>
                        </a:lnTo>
                        <a:lnTo>
                          <a:pt x="5" y="155"/>
                        </a:lnTo>
                        <a:lnTo>
                          <a:pt x="5" y="150"/>
                        </a:lnTo>
                        <a:lnTo>
                          <a:pt x="5" y="145"/>
                        </a:lnTo>
                        <a:lnTo>
                          <a:pt x="10" y="140"/>
                        </a:lnTo>
                        <a:lnTo>
                          <a:pt x="10" y="135"/>
                        </a:lnTo>
                        <a:lnTo>
                          <a:pt x="14" y="134"/>
                        </a:lnTo>
                        <a:lnTo>
                          <a:pt x="16" y="129"/>
                        </a:lnTo>
                        <a:lnTo>
                          <a:pt x="20" y="125"/>
                        </a:lnTo>
                        <a:lnTo>
                          <a:pt x="23" y="124"/>
                        </a:lnTo>
                        <a:lnTo>
                          <a:pt x="25" y="117"/>
                        </a:lnTo>
                        <a:lnTo>
                          <a:pt x="29" y="115"/>
                        </a:lnTo>
                        <a:lnTo>
                          <a:pt x="35" y="108"/>
                        </a:lnTo>
                        <a:lnTo>
                          <a:pt x="39" y="95"/>
                        </a:lnTo>
                        <a:lnTo>
                          <a:pt x="43" y="95"/>
                        </a:lnTo>
                        <a:lnTo>
                          <a:pt x="46" y="91"/>
                        </a:lnTo>
                        <a:lnTo>
                          <a:pt x="45" y="87"/>
                        </a:lnTo>
                        <a:lnTo>
                          <a:pt x="46" y="82"/>
                        </a:lnTo>
                        <a:lnTo>
                          <a:pt x="38" y="74"/>
                        </a:lnTo>
                        <a:lnTo>
                          <a:pt x="31" y="72"/>
                        </a:lnTo>
                        <a:lnTo>
                          <a:pt x="29" y="64"/>
                        </a:lnTo>
                        <a:lnTo>
                          <a:pt x="31" y="54"/>
                        </a:lnTo>
                        <a:lnTo>
                          <a:pt x="29" y="46"/>
                        </a:lnTo>
                        <a:lnTo>
                          <a:pt x="23" y="42"/>
                        </a:lnTo>
                        <a:lnTo>
                          <a:pt x="27" y="35"/>
                        </a:lnTo>
                        <a:lnTo>
                          <a:pt x="14" y="25"/>
                        </a:lnTo>
                        <a:lnTo>
                          <a:pt x="8" y="25"/>
                        </a:lnTo>
                        <a:lnTo>
                          <a:pt x="2" y="20"/>
                        </a:lnTo>
                        <a:lnTo>
                          <a:pt x="0" y="15"/>
                        </a:lnTo>
                        <a:lnTo>
                          <a:pt x="4" y="12"/>
                        </a:lnTo>
                        <a:lnTo>
                          <a:pt x="10" y="12"/>
                        </a:lnTo>
                        <a:lnTo>
                          <a:pt x="18" y="21"/>
                        </a:lnTo>
                        <a:lnTo>
                          <a:pt x="25" y="22"/>
                        </a:lnTo>
                        <a:lnTo>
                          <a:pt x="32" y="19"/>
                        </a:lnTo>
                        <a:lnTo>
                          <a:pt x="37" y="19"/>
                        </a:lnTo>
                        <a:lnTo>
                          <a:pt x="41" y="21"/>
                        </a:lnTo>
                        <a:lnTo>
                          <a:pt x="44" y="21"/>
                        </a:lnTo>
                        <a:lnTo>
                          <a:pt x="50" y="16"/>
                        </a:lnTo>
                        <a:lnTo>
                          <a:pt x="51" y="4"/>
                        </a:lnTo>
                        <a:lnTo>
                          <a:pt x="59" y="0"/>
                        </a:lnTo>
                        <a:lnTo>
                          <a:pt x="67" y="0"/>
                        </a:lnTo>
                        <a:lnTo>
                          <a:pt x="76" y="4"/>
                        </a:lnTo>
                        <a:lnTo>
                          <a:pt x="76" y="14"/>
                        </a:lnTo>
                        <a:lnTo>
                          <a:pt x="70" y="22"/>
                        </a:lnTo>
                        <a:lnTo>
                          <a:pt x="70" y="27"/>
                        </a:lnTo>
                        <a:lnTo>
                          <a:pt x="78" y="32"/>
                        </a:lnTo>
                        <a:lnTo>
                          <a:pt x="82" y="41"/>
                        </a:lnTo>
                        <a:lnTo>
                          <a:pt x="76" y="49"/>
                        </a:lnTo>
                        <a:lnTo>
                          <a:pt x="85" y="64"/>
                        </a:lnTo>
                        <a:lnTo>
                          <a:pt x="84" y="76"/>
                        </a:lnTo>
                        <a:lnTo>
                          <a:pt x="85" y="84"/>
                        </a:lnTo>
                        <a:lnTo>
                          <a:pt x="83" y="93"/>
                        </a:lnTo>
                        <a:lnTo>
                          <a:pt x="87" y="97"/>
                        </a:lnTo>
                        <a:lnTo>
                          <a:pt x="85" y="102"/>
                        </a:lnTo>
                        <a:lnTo>
                          <a:pt x="89" y="110"/>
                        </a:lnTo>
                        <a:lnTo>
                          <a:pt x="89" y="116"/>
                        </a:lnTo>
                        <a:lnTo>
                          <a:pt x="85" y="123"/>
                        </a:lnTo>
                        <a:lnTo>
                          <a:pt x="87" y="129"/>
                        </a:lnTo>
                        <a:lnTo>
                          <a:pt x="93" y="131"/>
                        </a:lnTo>
                        <a:lnTo>
                          <a:pt x="101" y="142"/>
                        </a:lnTo>
                        <a:lnTo>
                          <a:pt x="84" y="164"/>
                        </a:lnTo>
                        <a:lnTo>
                          <a:pt x="74" y="179"/>
                        </a:lnTo>
                        <a:lnTo>
                          <a:pt x="72" y="189"/>
                        </a:lnTo>
                        <a:close/>
                      </a:path>
                    </a:pathLst>
                  </a:custGeom>
                  <a:solidFill>
                    <a:srgbClr val="003F69"/>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42" name="Freeform 361"/>
                  <p:cNvSpPr>
                    <a:spLocks/>
                  </p:cNvSpPr>
                  <p:nvPr/>
                </p:nvSpPr>
                <p:spPr bwMode="gray">
                  <a:xfrm>
                    <a:off x="2512" y="1861"/>
                    <a:ext cx="293" cy="330"/>
                  </a:xfrm>
                  <a:custGeom>
                    <a:avLst/>
                    <a:gdLst>
                      <a:gd name="T0" fmla="*/ 2147483647 w 239"/>
                      <a:gd name="T1" fmla="*/ 2147483647 h 268"/>
                      <a:gd name="T2" fmla="*/ 2147483647 w 239"/>
                      <a:gd name="T3" fmla="*/ 2147483647 h 268"/>
                      <a:gd name="T4" fmla="*/ 2147483647 w 239"/>
                      <a:gd name="T5" fmla="*/ 2147483647 h 268"/>
                      <a:gd name="T6" fmla="*/ 2147483647 w 239"/>
                      <a:gd name="T7" fmla="*/ 2147483647 h 268"/>
                      <a:gd name="T8" fmla="*/ 2147483647 w 239"/>
                      <a:gd name="T9" fmla="*/ 2147483647 h 268"/>
                      <a:gd name="T10" fmla="*/ 2147483647 w 239"/>
                      <a:gd name="T11" fmla="*/ 2147483647 h 268"/>
                      <a:gd name="T12" fmla="*/ 2147483647 w 239"/>
                      <a:gd name="T13" fmla="*/ 2147483647 h 268"/>
                      <a:gd name="T14" fmla="*/ 2147483647 w 239"/>
                      <a:gd name="T15" fmla="*/ 2147483647 h 268"/>
                      <a:gd name="T16" fmla="*/ 2147483647 w 239"/>
                      <a:gd name="T17" fmla="*/ 2147483647 h 268"/>
                      <a:gd name="T18" fmla="*/ 2147483647 w 239"/>
                      <a:gd name="T19" fmla="*/ 2147483647 h 268"/>
                      <a:gd name="T20" fmla="*/ 2147483647 w 239"/>
                      <a:gd name="T21" fmla="*/ 2147483647 h 268"/>
                      <a:gd name="T22" fmla="*/ 2147483647 w 239"/>
                      <a:gd name="T23" fmla="*/ 2147483647 h 268"/>
                      <a:gd name="T24" fmla="*/ 2147483647 w 239"/>
                      <a:gd name="T25" fmla="*/ 2147483647 h 268"/>
                      <a:gd name="T26" fmla="*/ 2147483647 w 239"/>
                      <a:gd name="T27" fmla="*/ 2147483647 h 268"/>
                      <a:gd name="T28" fmla="*/ 2147483647 w 239"/>
                      <a:gd name="T29" fmla="*/ 2147483647 h 268"/>
                      <a:gd name="T30" fmla="*/ 2147483647 w 239"/>
                      <a:gd name="T31" fmla="*/ 2147483647 h 268"/>
                      <a:gd name="T32" fmla="*/ 2147483647 w 239"/>
                      <a:gd name="T33" fmla="*/ 2147483647 h 268"/>
                      <a:gd name="T34" fmla="*/ 2147483647 w 239"/>
                      <a:gd name="T35" fmla="*/ 2147483647 h 268"/>
                      <a:gd name="T36" fmla="*/ 2147483647 w 239"/>
                      <a:gd name="T37" fmla="*/ 2147483647 h 268"/>
                      <a:gd name="T38" fmla="*/ 2147483647 w 239"/>
                      <a:gd name="T39" fmla="*/ 2147483647 h 268"/>
                      <a:gd name="T40" fmla="*/ 2147483647 w 239"/>
                      <a:gd name="T41" fmla="*/ 2147483647 h 268"/>
                      <a:gd name="T42" fmla="*/ 2147483647 w 239"/>
                      <a:gd name="T43" fmla="*/ 2147483647 h 268"/>
                      <a:gd name="T44" fmla="*/ 2147483647 w 239"/>
                      <a:gd name="T45" fmla="*/ 2147483647 h 268"/>
                      <a:gd name="T46" fmla="*/ 2147483647 w 239"/>
                      <a:gd name="T47" fmla="*/ 2147483647 h 268"/>
                      <a:gd name="T48" fmla="*/ 2147483647 w 239"/>
                      <a:gd name="T49" fmla="*/ 2147483647 h 268"/>
                      <a:gd name="T50" fmla="*/ 0 w 239"/>
                      <a:gd name="T51" fmla="*/ 2147483647 h 268"/>
                      <a:gd name="T52" fmla="*/ 2147483647 w 239"/>
                      <a:gd name="T53" fmla="*/ 2147483647 h 268"/>
                      <a:gd name="T54" fmla="*/ 2147483647 w 239"/>
                      <a:gd name="T55" fmla="*/ 2147483647 h 268"/>
                      <a:gd name="T56" fmla="*/ 2147483647 w 239"/>
                      <a:gd name="T57" fmla="*/ 2147483647 h 268"/>
                      <a:gd name="T58" fmla="*/ 2147483647 w 239"/>
                      <a:gd name="T59" fmla="*/ 2147483647 h 268"/>
                      <a:gd name="T60" fmla="*/ 2147483647 w 239"/>
                      <a:gd name="T61" fmla="*/ 2147483647 h 268"/>
                      <a:gd name="T62" fmla="*/ 2147483647 w 239"/>
                      <a:gd name="T63" fmla="*/ 2147483647 h 268"/>
                      <a:gd name="T64" fmla="*/ 2147483647 w 239"/>
                      <a:gd name="T65" fmla="*/ 2147483647 h 268"/>
                      <a:gd name="T66" fmla="*/ 2147483647 w 239"/>
                      <a:gd name="T67" fmla="*/ 2147483647 h 268"/>
                      <a:gd name="T68" fmla="*/ 2147483647 w 239"/>
                      <a:gd name="T69" fmla="*/ 2147483647 h 268"/>
                      <a:gd name="T70" fmla="*/ 2147483647 w 239"/>
                      <a:gd name="T71" fmla="*/ 2147483647 h 268"/>
                      <a:gd name="T72" fmla="*/ 2147483647 w 239"/>
                      <a:gd name="T73" fmla="*/ 2147483647 h 268"/>
                      <a:gd name="T74" fmla="*/ 2147483647 w 239"/>
                      <a:gd name="T75" fmla="*/ 2147483647 h 268"/>
                      <a:gd name="T76" fmla="*/ 2147483647 w 239"/>
                      <a:gd name="T77" fmla="*/ 2147483647 h 268"/>
                      <a:gd name="T78" fmla="*/ 2147483647 w 239"/>
                      <a:gd name="T79" fmla="*/ 2147483647 h 268"/>
                      <a:gd name="T80" fmla="*/ 2147483647 w 239"/>
                      <a:gd name="T81" fmla="*/ 2147483647 h 268"/>
                      <a:gd name="T82" fmla="*/ 2147483647 w 239"/>
                      <a:gd name="T83" fmla="*/ 2147483647 h 268"/>
                      <a:gd name="T84" fmla="*/ 2147483647 w 239"/>
                      <a:gd name="T85" fmla="*/ 2147483647 h 268"/>
                      <a:gd name="T86" fmla="*/ 2147483647 w 239"/>
                      <a:gd name="T87" fmla="*/ 2147483647 h 268"/>
                      <a:gd name="T88" fmla="*/ 2147483647 w 239"/>
                      <a:gd name="T89" fmla="*/ 2147483647 h 268"/>
                      <a:gd name="T90" fmla="*/ 2147483647 w 239"/>
                      <a:gd name="T91" fmla="*/ 2147483647 h 268"/>
                      <a:gd name="T92" fmla="*/ 2147483647 w 239"/>
                      <a:gd name="T93" fmla="*/ 2147483647 h 268"/>
                      <a:gd name="T94" fmla="*/ 2147483647 w 239"/>
                      <a:gd name="T95" fmla="*/ 2147483647 h 268"/>
                      <a:gd name="T96" fmla="*/ 2147483647 w 239"/>
                      <a:gd name="T97" fmla="*/ 2147483647 h 268"/>
                      <a:gd name="T98" fmla="*/ 2147483647 w 239"/>
                      <a:gd name="T99" fmla="*/ 2147483647 h 268"/>
                      <a:gd name="T100" fmla="*/ 2147483647 w 239"/>
                      <a:gd name="T101" fmla="*/ 2147483647 h 268"/>
                      <a:gd name="T102" fmla="*/ 2147483647 w 239"/>
                      <a:gd name="T103" fmla="*/ 2147483647 h 268"/>
                      <a:gd name="T104" fmla="*/ 2147483647 w 239"/>
                      <a:gd name="T105" fmla="*/ 2147483647 h 268"/>
                      <a:gd name="T106" fmla="*/ 2147483647 w 239"/>
                      <a:gd name="T107" fmla="*/ 0 h 268"/>
                      <a:gd name="T108" fmla="*/ 2147483647 w 239"/>
                      <a:gd name="T109" fmla="*/ 2147483647 h 268"/>
                      <a:gd name="T110" fmla="*/ 2147483647 w 239"/>
                      <a:gd name="T111" fmla="*/ 2147483647 h 268"/>
                      <a:gd name="T112" fmla="*/ 2147483647 w 239"/>
                      <a:gd name="T113" fmla="*/ 2147483647 h 268"/>
                      <a:gd name="T114" fmla="*/ 2147483647 w 239"/>
                      <a:gd name="T115" fmla="*/ 2147483647 h 26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39"/>
                      <a:gd name="T175" fmla="*/ 0 h 268"/>
                      <a:gd name="T176" fmla="*/ 239 w 239"/>
                      <a:gd name="T177" fmla="*/ 268 h 26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39" h="268">
                        <a:moveTo>
                          <a:pt x="221" y="35"/>
                        </a:moveTo>
                        <a:lnTo>
                          <a:pt x="221" y="25"/>
                        </a:lnTo>
                        <a:lnTo>
                          <a:pt x="212" y="20"/>
                        </a:lnTo>
                        <a:lnTo>
                          <a:pt x="204" y="21"/>
                        </a:lnTo>
                        <a:lnTo>
                          <a:pt x="196" y="25"/>
                        </a:lnTo>
                        <a:lnTo>
                          <a:pt x="195" y="37"/>
                        </a:lnTo>
                        <a:lnTo>
                          <a:pt x="188" y="42"/>
                        </a:lnTo>
                        <a:lnTo>
                          <a:pt x="186" y="42"/>
                        </a:lnTo>
                        <a:lnTo>
                          <a:pt x="182" y="40"/>
                        </a:lnTo>
                        <a:lnTo>
                          <a:pt x="177" y="40"/>
                        </a:lnTo>
                        <a:lnTo>
                          <a:pt x="170" y="43"/>
                        </a:lnTo>
                        <a:lnTo>
                          <a:pt x="163" y="41"/>
                        </a:lnTo>
                        <a:lnTo>
                          <a:pt x="155" y="33"/>
                        </a:lnTo>
                        <a:lnTo>
                          <a:pt x="149" y="33"/>
                        </a:lnTo>
                        <a:lnTo>
                          <a:pt x="145" y="36"/>
                        </a:lnTo>
                        <a:lnTo>
                          <a:pt x="140" y="36"/>
                        </a:lnTo>
                        <a:lnTo>
                          <a:pt x="138" y="44"/>
                        </a:lnTo>
                        <a:lnTo>
                          <a:pt x="133" y="46"/>
                        </a:lnTo>
                        <a:lnTo>
                          <a:pt x="128" y="44"/>
                        </a:lnTo>
                        <a:lnTo>
                          <a:pt x="122" y="45"/>
                        </a:lnTo>
                        <a:lnTo>
                          <a:pt x="120" y="51"/>
                        </a:lnTo>
                        <a:lnTo>
                          <a:pt x="113" y="53"/>
                        </a:lnTo>
                        <a:lnTo>
                          <a:pt x="110" y="58"/>
                        </a:lnTo>
                        <a:lnTo>
                          <a:pt x="103" y="64"/>
                        </a:lnTo>
                        <a:lnTo>
                          <a:pt x="106" y="66"/>
                        </a:lnTo>
                        <a:lnTo>
                          <a:pt x="105" y="71"/>
                        </a:lnTo>
                        <a:lnTo>
                          <a:pt x="95" y="82"/>
                        </a:lnTo>
                        <a:lnTo>
                          <a:pt x="90" y="84"/>
                        </a:lnTo>
                        <a:lnTo>
                          <a:pt x="86" y="90"/>
                        </a:lnTo>
                        <a:lnTo>
                          <a:pt x="89" y="96"/>
                        </a:lnTo>
                        <a:lnTo>
                          <a:pt x="87" y="115"/>
                        </a:lnTo>
                        <a:lnTo>
                          <a:pt x="81" y="125"/>
                        </a:lnTo>
                        <a:lnTo>
                          <a:pt x="86" y="134"/>
                        </a:lnTo>
                        <a:lnTo>
                          <a:pt x="81" y="141"/>
                        </a:lnTo>
                        <a:lnTo>
                          <a:pt x="72" y="138"/>
                        </a:lnTo>
                        <a:lnTo>
                          <a:pt x="67" y="145"/>
                        </a:lnTo>
                        <a:lnTo>
                          <a:pt x="67" y="162"/>
                        </a:lnTo>
                        <a:lnTo>
                          <a:pt x="69" y="187"/>
                        </a:lnTo>
                        <a:lnTo>
                          <a:pt x="73" y="193"/>
                        </a:lnTo>
                        <a:lnTo>
                          <a:pt x="73" y="202"/>
                        </a:lnTo>
                        <a:lnTo>
                          <a:pt x="67" y="204"/>
                        </a:lnTo>
                        <a:lnTo>
                          <a:pt x="67" y="207"/>
                        </a:lnTo>
                        <a:lnTo>
                          <a:pt x="71" y="213"/>
                        </a:lnTo>
                        <a:lnTo>
                          <a:pt x="69" y="220"/>
                        </a:lnTo>
                        <a:lnTo>
                          <a:pt x="66" y="224"/>
                        </a:lnTo>
                        <a:lnTo>
                          <a:pt x="64" y="243"/>
                        </a:lnTo>
                        <a:lnTo>
                          <a:pt x="63" y="248"/>
                        </a:lnTo>
                        <a:lnTo>
                          <a:pt x="61" y="257"/>
                        </a:lnTo>
                        <a:lnTo>
                          <a:pt x="59" y="251"/>
                        </a:lnTo>
                        <a:lnTo>
                          <a:pt x="59" y="245"/>
                        </a:lnTo>
                        <a:lnTo>
                          <a:pt x="54" y="240"/>
                        </a:lnTo>
                        <a:lnTo>
                          <a:pt x="56" y="234"/>
                        </a:lnTo>
                        <a:lnTo>
                          <a:pt x="53" y="233"/>
                        </a:lnTo>
                        <a:lnTo>
                          <a:pt x="51" y="235"/>
                        </a:lnTo>
                        <a:lnTo>
                          <a:pt x="51" y="241"/>
                        </a:lnTo>
                        <a:lnTo>
                          <a:pt x="47" y="245"/>
                        </a:lnTo>
                        <a:lnTo>
                          <a:pt x="42" y="245"/>
                        </a:lnTo>
                        <a:lnTo>
                          <a:pt x="43" y="243"/>
                        </a:lnTo>
                        <a:lnTo>
                          <a:pt x="39" y="246"/>
                        </a:lnTo>
                        <a:lnTo>
                          <a:pt x="39" y="249"/>
                        </a:lnTo>
                        <a:lnTo>
                          <a:pt x="33" y="258"/>
                        </a:lnTo>
                        <a:lnTo>
                          <a:pt x="29" y="261"/>
                        </a:lnTo>
                        <a:lnTo>
                          <a:pt x="24" y="265"/>
                        </a:lnTo>
                        <a:lnTo>
                          <a:pt x="18" y="268"/>
                        </a:lnTo>
                        <a:lnTo>
                          <a:pt x="15" y="262"/>
                        </a:lnTo>
                        <a:lnTo>
                          <a:pt x="18" y="257"/>
                        </a:lnTo>
                        <a:lnTo>
                          <a:pt x="15" y="256"/>
                        </a:lnTo>
                        <a:lnTo>
                          <a:pt x="14" y="258"/>
                        </a:lnTo>
                        <a:lnTo>
                          <a:pt x="9" y="258"/>
                        </a:lnTo>
                        <a:lnTo>
                          <a:pt x="9" y="253"/>
                        </a:lnTo>
                        <a:lnTo>
                          <a:pt x="7" y="253"/>
                        </a:lnTo>
                        <a:lnTo>
                          <a:pt x="4" y="248"/>
                        </a:lnTo>
                        <a:lnTo>
                          <a:pt x="5" y="245"/>
                        </a:lnTo>
                        <a:lnTo>
                          <a:pt x="9" y="244"/>
                        </a:lnTo>
                        <a:lnTo>
                          <a:pt x="9" y="240"/>
                        </a:lnTo>
                        <a:lnTo>
                          <a:pt x="12" y="236"/>
                        </a:lnTo>
                        <a:lnTo>
                          <a:pt x="9" y="235"/>
                        </a:lnTo>
                        <a:lnTo>
                          <a:pt x="7" y="238"/>
                        </a:lnTo>
                        <a:lnTo>
                          <a:pt x="3" y="239"/>
                        </a:lnTo>
                        <a:lnTo>
                          <a:pt x="3" y="235"/>
                        </a:lnTo>
                        <a:lnTo>
                          <a:pt x="4" y="231"/>
                        </a:lnTo>
                        <a:lnTo>
                          <a:pt x="8" y="229"/>
                        </a:lnTo>
                        <a:lnTo>
                          <a:pt x="10" y="225"/>
                        </a:lnTo>
                        <a:lnTo>
                          <a:pt x="14" y="219"/>
                        </a:lnTo>
                        <a:lnTo>
                          <a:pt x="15" y="215"/>
                        </a:lnTo>
                        <a:lnTo>
                          <a:pt x="13" y="216"/>
                        </a:lnTo>
                        <a:lnTo>
                          <a:pt x="9" y="221"/>
                        </a:lnTo>
                        <a:lnTo>
                          <a:pt x="6" y="221"/>
                        </a:lnTo>
                        <a:lnTo>
                          <a:pt x="3" y="219"/>
                        </a:lnTo>
                        <a:lnTo>
                          <a:pt x="6" y="215"/>
                        </a:lnTo>
                        <a:lnTo>
                          <a:pt x="5" y="213"/>
                        </a:lnTo>
                        <a:lnTo>
                          <a:pt x="3" y="211"/>
                        </a:lnTo>
                        <a:lnTo>
                          <a:pt x="2" y="207"/>
                        </a:lnTo>
                        <a:lnTo>
                          <a:pt x="8" y="206"/>
                        </a:lnTo>
                        <a:lnTo>
                          <a:pt x="11" y="206"/>
                        </a:lnTo>
                        <a:lnTo>
                          <a:pt x="14" y="205"/>
                        </a:lnTo>
                        <a:lnTo>
                          <a:pt x="17" y="204"/>
                        </a:lnTo>
                        <a:lnTo>
                          <a:pt x="21" y="203"/>
                        </a:lnTo>
                        <a:lnTo>
                          <a:pt x="22" y="200"/>
                        </a:lnTo>
                        <a:lnTo>
                          <a:pt x="18" y="201"/>
                        </a:lnTo>
                        <a:lnTo>
                          <a:pt x="15" y="202"/>
                        </a:lnTo>
                        <a:lnTo>
                          <a:pt x="7" y="202"/>
                        </a:lnTo>
                        <a:lnTo>
                          <a:pt x="5" y="204"/>
                        </a:lnTo>
                        <a:lnTo>
                          <a:pt x="0" y="203"/>
                        </a:lnTo>
                        <a:lnTo>
                          <a:pt x="1" y="196"/>
                        </a:lnTo>
                        <a:lnTo>
                          <a:pt x="0" y="190"/>
                        </a:lnTo>
                        <a:lnTo>
                          <a:pt x="2" y="188"/>
                        </a:lnTo>
                        <a:lnTo>
                          <a:pt x="2" y="185"/>
                        </a:lnTo>
                        <a:lnTo>
                          <a:pt x="4" y="182"/>
                        </a:lnTo>
                        <a:lnTo>
                          <a:pt x="7" y="181"/>
                        </a:lnTo>
                        <a:lnTo>
                          <a:pt x="10" y="175"/>
                        </a:lnTo>
                        <a:lnTo>
                          <a:pt x="18" y="175"/>
                        </a:lnTo>
                        <a:lnTo>
                          <a:pt x="18" y="173"/>
                        </a:lnTo>
                        <a:lnTo>
                          <a:pt x="15" y="172"/>
                        </a:lnTo>
                        <a:lnTo>
                          <a:pt x="16" y="169"/>
                        </a:lnTo>
                        <a:lnTo>
                          <a:pt x="20" y="168"/>
                        </a:lnTo>
                        <a:lnTo>
                          <a:pt x="20" y="164"/>
                        </a:lnTo>
                        <a:lnTo>
                          <a:pt x="24" y="161"/>
                        </a:lnTo>
                        <a:lnTo>
                          <a:pt x="28" y="161"/>
                        </a:lnTo>
                        <a:lnTo>
                          <a:pt x="29" y="158"/>
                        </a:lnTo>
                        <a:lnTo>
                          <a:pt x="35" y="154"/>
                        </a:lnTo>
                        <a:lnTo>
                          <a:pt x="38" y="155"/>
                        </a:lnTo>
                        <a:lnTo>
                          <a:pt x="39" y="152"/>
                        </a:lnTo>
                        <a:lnTo>
                          <a:pt x="42" y="150"/>
                        </a:lnTo>
                        <a:lnTo>
                          <a:pt x="43" y="142"/>
                        </a:lnTo>
                        <a:lnTo>
                          <a:pt x="56" y="128"/>
                        </a:lnTo>
                        <a:lnTo>
                          <a:pt x="56" y="124"/>
                        </a:lnTo>
                        <a:lnTo>
                          <a:pt x="64" y="113"/>
                        </a:lnTo>
                        <a:lnTo>
                          <a:pt x="68" y="112"/>
                        </a:lnTo>
                        <a:lnTo>
                          <a:pt x="71" y="108"/>
                        </a:lnTo>
                        <a:lnTo>
                          <a:pt x="67" y="109"/>
                        </a:lnTo>
                        <a:lnTo>
                          <a:pt x="67" y="107"/>
                        </a:lnTo>
                        <a:lnTo>
                          <a:pt x="70" y="103"/>
                        </a:lnTo>
                        <a:lnTo>
                          <a:pt x="72" y="95"/>
                        </a:lnTo>
                        <a:lnTo>
                          <a:pt x="73" y="88"/>
                        </a:lnTo>
                        <a:lnTo>
                          <a:pt x="79" y="88"/>
                        </a:lnTo>
                        <a:lnTo>
                          <a:pt x="82" y="84"/>
                        </a:lnTo>
                        <a:lnTo>
                          <a:pt x="79" y="82"/>
                        </a:lnTo>
                        <a:lnTo>
                          <a:pt x="74" y="84"/>
                        </a:lnTo>
                        <a:lnTo>
                          <a:pt x="74" y="78"/>
                        </a:lnTo>
                        <a:lnTo>
                          <a:pt x="77" y="77"/>
                        </a:lnTo>
                        <a:lnTo>
                          <a:pt x="83" y="71"/>
                        </a:lnTo>
                        <a:lnTo>
                          <a:pt x="87" y="68"/>
                        </a:lnTo>
                        <a:lnTo>
                          <a:pt x="91" y="68"/>
                        </a:lnTo>
                        <a:lnTo>
                          <a:pt x="94" y="66"/>
                        </a:lnTo>
                        <a:lnTo>
                          <a:pt x="90" y="65"/>
                        </a:lnTo>
                        <a:lnTo>
                          <a:pt x="90" y="64"/>
                        </a:lnTo>
                        <a:lnTo>
                          <a:pt x="94" y="63"/>
                        </a:lnTo>
                        <a:lnTo>
                          <a:pt x="98" y="63"/>
                        </a:lnTo>
                        <a:lnTo>
                          <a:pt x="99" y="60"/>
                        </a:lnTo>
                        <a:lnTo>
                          <a:pt x="92" y="60"/>
                        </a:lnTo>
                        <a:lnTo>
                          <a:pt x="100" y="53"/>
                        </a:lnTo>
                        <a:lnTo>
                          <a:pt x="103" y="55"/>
                        </a:lnTo>
                        <a:lnTo>
                          <a:pt x="106" y="54"/>
                        </a:lnTo>
                        <a:lnTo>
                          <a:pt x="105" y="49"/>
                        </a:lnTo>
                        <a:lnTo>
                          <a:pt x="112" y="49"/>
                        </a:lnTo>
                        <a:lnTo>
                          <a:pt x="113" y="47"/>
                        </a:lnTo>
                        <a:lnTo>
                          <a:pt x="109" y="47"/>
                        </a:lnTo>
                        <a:lnTo>
                          <a:pt x="104" y="48"/>
                        </a:lnTo>
                        <a:lnTo>
                          <a:pt x="108" y="44"/>
                        </a:lnTo>
                        <a:lnTo>
                          <a:pt x="113" y="44"/>
                        </a:lnTo>
                        <a:lnTo>
                          <a:pt x="116" y="41"/>
                        </a:lnTo>
                        <a:lnTo>
                          <a:pt x="116" y="39"/>
                        </a:lnTo>
                        <a:lnTo>
                          <a:pt x="118" y="35"/>
                        </a:lnTo>
                        <a:lnTo>
                          <a:pt x="123" y="34"/>
                        </a:lnTo>
                        <a:lnTo>
                          <a:pt x="124" y="36"/>
                        </a:lnTo>
                        <a:lnTo>
                          <a:pt x="127" y="34"/>
                        </a:lnTo>
                        <a:lnTo>
                          <a:pt x="127" y="31"/>
                        </a:lnTo>
                        <a:lnTo>
                          <a:pt x="131" y="32"/>
                        </a:lnTo>
                        <a:lnTo>
                          <a:pt x="133" y="32"/>
                        </a:lnTo>
                        <a:lnTo>
                          <a:pt x="129" y="29"/>
                        </a:lnTo>
                        <a:lnTo>
                          <a:pt x="131" y="26"/>
                        </a:lnTo>
                        <a:lnTo>
                          <a:pt x="134" y="26"/>
                        </a:lnTo>
                        <a:lnTo>
                          <a:pt x="135" y="29"/>
                        </a:lnTo>
                        <a:lnTo>
                          <a:pt x="137" y="24"/>
                        </a:lnTo>
                        <a:lnTo>
                          <a:pt x="139" y="22"/>
                        </a:lnTo>
                        <a:lnTo>
                          <a:pt x="142" y="23"/>
                        </a:lnTo>
                        <a:lnTo>
                          <a:pt x="140" y="26"/>
                        </a:lnTo>
                        <a:lnTo>
                          <a:pt x="139" y="30"/>
                        </a:lnTo>
                        <a:lnTo>
                          <a:pt x="140" y="32"/>
                        </a:lnTo>
                        <a:lnTo>
                          <a:pt x="143" y="32"/>
                        </a:lnTo>
                        <a:lnTo>
                          <a:pt x="145" y="29"/>
                        </a:lnTo>
                        <a:lnTo>
                          <a:pt x="145" y="25"/>
                        </a:lnTo>
                        <a:lnTo>
                          <a:pt x="148" y="23"/>
                        </a:lnTo>
                        <a:lnTo>
                          <a:pt x="153" y="22"/>
                        </a:lnTo>
                        <a:lnTo>
                          <a:pt x="154" y="24"/>
                        </a:lnTo>
                        <a:lnTo>
                          <a:pt x="157" y="24"/>
                        </a:lnTo>
                        <a:lnTo>
                          <a:pt x="158" y="22"/>
                        </a:lnTo>
                        <a:lnTo>
                          <a:pt x="150" y="18"/>
                        </a:lnTo>
                        <a:lnTo>
                          <a:pt x="151" y="16"/>
                        </a:lnTo>
                        <a:lnTo>
                          <a:pt x="155" y="15"/>
                        </a:lnTo>
                        <a:lnTo>
                          <a:pt x="160" y="16"/>
                        </a:lnTo>
                        <a:lnTo>
                          <a:pt x="164" y="20"/>
                        </a:lnTo>
                        <a:lnTo>
                          <a:pt x="166" y="22"/>
                        </a:lnTo>
                        <a:lnTo>
                          <a:pt x="172" y="21"/>
                        </a:lnTo>
                        <a:lnTo>
                          <a:pt x="171" y="17"/>
                        </a:lnTo>
                        <a:lnTo>
                          <a:pt x="174" y="13"/>
                        </a:lnTo>
                        <a:lnTo>
                          <a:pt x="179" y="12"/>
                        </a:lnTo>
                        <a:lnTo>
                          <a:pt x="181" y="10"/>
                        </a:lnTo>
                        <a:lnTo>
                          <a:pt x="184" y="8"/>
                        </a:lnTo>
                        <a:lnTo>
                          <a:pt x="181" y="6"/>
                        </a:lnTo>
                        <a:lnTo>
                          <a:pt x="182" y="3"/>
                        </a:lnTo>
                        <a:lnTo>
                          <a:pt x="185" y="3"/>
                        </a:lnTo>
                        <a:lnTo>
                          <a:pt x="192" y="4"/>
                        </a:lnTo>
                        <a:lnTo>
                          <a:pt x="194" y="6"/>
                        </a:lnTo>
                        <a:lnTo>
                          <a:pt x="190" y="8"/>
                        </a:lnTo>
                        <a:lnTo>
                          <a:pt x="186" y="12"/>
                        </a:lnTo>
                        <a:lnTo>
                          <a:pt x="185" y="19"/>
                        </a:lnTo>
                        <a:lnTo>
                          <a:pt x="192" y="15"/>
                        </a:lnTo>
                        <a:lnTo>
                          <a:pt x="194" y="10"/>
                        </a:lnTo>
                        <a:lnTo>
                          <a:pt x="198" y="5"/>
                        </a:lnTo>
                        <a:lnTo>
                          <a:pt x="202" y="5"/>
                        </a:lnTo>
                        <a:lnTo>
                          <a:pt x="200" y="7"/>
                        </a:lnTo>
                        <a:lnTo>
                          <a:pt x="202" y="9"/>
                        </a:lnTo>
                        <a:lnTo>
                          <a:pt x="205" y="4"/>
                        </a:lnTo>
                        <a:lnTo>
                          <a:pt x="204" y="0"/>
                        </a:lnTo>
                        <a:lnTo>
                          <a:pt x="213" y="1"/>
                        </a:lnTo>
                        <a:lnTo>
                          <a:pt x="217" y="4"/>
                        </a:lnTo>
                        <a:lnTo>
                          <a:pt x="213" y="7"/>
                        </a:lnTo>
                        <a:lnTo>
                          <a:pt x="216" y="9"/>
                        </a:lnTo>
                        <a:lnTo>
                          <a:pt x="219" y="6"/>
                        </a:lnTo>
                        <a:lnTo>
                          <a:pt x="223" y="5"/>
                        </a:lnTo>
                        <a:lnTo>
                          <a:pt x="236" y="13"/>
                        </a:lnTo>
                        <a:lnTo>
                          <a:pt x="230" y="19"/>
                        </a:lnTo>
                        <a:lnTo>
                          <a:pt x="220" y="17"/>
                        </a:lnTo>
                        <a:lnTo>
                          <a:pt x="219" y="19"/>
                        </a:lnTo>
                        <a:lnTo>
                          <a:pt x="227" y="23"/>
                        </a:lnTo>
                        <a:lnTo>
                          <a:pt x="227" y="25"/>
                        </a:lnTo>
                        <a:lnTo>
                          <a:pt x="230" y="26"/>
                        </a:lnTo>
                        <a:lnTo>
                          <a:pt x="235" y="23"/>
                        </a:lnTo>
                        <a:lnTo>
                          <a:pt x="239" y="25"/>
                        </a:lnTo>
                        <a:lnTo>
                          <a:pt x="226" y="30"/>
                        </a:lnTo>
                        <a:lnTo>
                          <a:pt x="226" y="32"/>
                        </a:lnTo>
                        <a:lnTo>
                          <a:pt x="221" y="35"/>
                        </a:lnTo>
                        <a:close/>
                      </a:path>
                    </a:pathLst>
                  </a:custGeom>
                  <a:solidFill>
                    <a:srgbClr val="003F69"/>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grpSp>
            <p:grpSp>
              <p:nvGrpSpPr>
                <p:cNvPr id="2107" name="Group 242"/>
                <p:cNvGrpSpPr>
                  <a:grpSpLocks/>
                </p:cNvGrpSpPr>
                <p:nvPr/>
              </p:nvGrpSpPr>
              <p:grpSpPr bwMode="auto">
                <a:xfrm>
                  <a:off x="2340" y="2176"/>
                  <a:ext cx="420" cy="421"/>
                  <a:chOff x="2340" y="2176"/>
                  <a:chExt cx="420" cy="421"/>
                </a:xfrm>
              </p:grpSpPr>
              <p:grpSp>
                <p:nvGrpSpPr>
                  <p:cNvPr id="2108" name="Group 243"/>
                  <p:cNvGrpSpPr>
                    <a:grpSpLocks/>
                  </p:cNvGrpSpPr>
                  <p:nvPr/>
                </p:nvGrpSpPr>
                <p:grpSpPr bwMode="auto">
                  <a:xfrm>
                    <a:off x="2340" y="2176"/>
                    <a:ext cx="329" cy="421"/>
                    <a:chOff x="2340" y="2176"/>
                    <a:chExt cx="329" cy="421"/>
                  </a:xfrm>
                </p:grpSpPr>
                <p:sp>
                  <p:nvSpPr>
                    <p:cNvPr id="2110" name="Freeform 344"/>
                    <p:cNvSpPr>
                      <a:spLocks/>
                    </p:cNvSpPr>
                    <p:nvPr/>
                  </p:nvSpPr>
                  <p:spPr bwMode="gray">
                    <a:xfrm>
                      <a:off x="2565" y="2377"/>
                      <a:ext cx="85" cy="48"/>
                    </a:xfrm>
                    <a:custGeom>
                      <a:avLst/>
                      <a:gdLst>
                        <a:gd name="T0" fmla="*/ 2147483647 w 69"/>
                        <a:gd name="T1" fmla="*/ 2147483647 h 39"/>
                        <a:gd name="T2" fmla="*/ 2147483647 w 69"/>
                        <a:gd name="T3" fmla="*/ 2147483647 h 39"/>
                        <a:gd name="T4" fmla="*/ 2147483647 w 69"/>
                        <a:gd name="T5" fmla="*/ 2147483647 h 39"/>
                        <a:gd name="T6" fmla="*/ 2147483647 w 69"/>
                        <a:gd name="T7" fmla="*/ 2147483647 h 39"/>
                        <a:gd name="T8" fmla="*/ 2147483647 w 69"/>
                        <a:gd name="T9" fmla="*/ 2147483647 h 39"/>
                        <a:gd name="T10" fmla="*/ 2147483647 w 69"/>
                        <a:gd name="T11" fmla="*/ 2147483647 h 39"/>
                        <a:gd name="T12" fmla="*/ 2147483647 w 69"/>
                        <a:gd name="T13" fmla="*/ 2147483647 h 39"/>
                        <a:gd name="T14" fmla="*/ 2147483647 w 69"/>
                        <a:gd name="T15" fmla="*/ 2147483647 h 39"/>
                        <a:gd name="T16" fmla="*/ 2147483647 w 69"/>
                        <a:gd name="T17" fmla="*/ 2147483647 h 39"/>
                        <a:gd name="T18" fmla="*/ 2147483647 w 69"/>
                        <a:gd name="T19" fmla="*/ 2147483647 h 39"/>
                        <a:gd name="T20" fmla="*/ 2147483647 w 69"/>
                        <a:gd name="T21" fmla="*/ 2147483647 h 39"/>
                        <a:gd name="T22" fmla="*/ 0 w 69"/>
                        <a:gd name="T23" fmla="*/ 2147483647 h 39"/>
                        <a:gd name="T24" fmla="*/ 2147483647 w 69"/>
                        <a:gd name="T25" fmla="*/ 2147483647 h 39"/>
                        <a:gd name="T26" fmla="*/ 2147483647 w 69"/>
                        <a:gd name="T27" fmla="*/ 2147483647 h 39"/>
                        <a:gd name="T28" fmla="*/ 2147483647 w 69"/>
                        <a:gd name="T29" fmla="*/ 2147483647 h 39"/>
                        <a:gd name="T30" fmla="*/ 2147483647 w 69"/>
                        <a:gd name="T31" fmla="*/ 2147483647 h 39"/>
                        <a:gd name="T32" fmla="*/ 2147483647 w 69"/>
                        <a:gd name="T33" fmla="*/ 2147483647 h 39"/>
                        <a:gd name="T34" fmla="*/ 2147483647 w 69"/>
                        <a:gd name="T35" fmla="*/ 2147483647 h 39"/>
                        <a:gd name="T36" fmla="*/ 2147483647 w 69"/>
                        <a:gd name="T37" fmla="*/ 2147483647 h 39"/>
                        <a:gd name="T38" fmla="*/ 2147483647 w 69"/>
                        <a:gd name="T39" fmla="*/ 2147483647 h 39"/>
                        <a:gd name="T40" fmla="*/ 2147483647 w 69"/>
                        <a:gd name="T41" fmla="*/ 2147483647 h 39"/>
                        <a:gd name="T42" fmla="*/ 2147483647 w 69"/>
                        <a:gd name="T43" fmla="*/ 2147483647 h 39"/>
                        <a:gd name="T44" fmla="*/ 2147483647 w 69"/>
                        <a:gd name="T45" fmla="*/ 0 h 39"/>
                        <a:gd name="T46" fmla="*/ 2147483647 w 69"/>
                        <a:gd name="T47" fmla="*/ 2147483647 h 39"/>
                        <a:gd name="T48" fmla="*/ 2147483647 w 69"/>
                        <a:gd name="T49" fmla="*/ 2147483647 h 39"/>
                        <a:gd name="T50" fmla="*/ 2147483647 w 69"/>
                        <a:gd name="T51" fmla="*/ 2147483647 h 39"/>
                        <a:gd name="T52" fmla="*/ 2147483647 w 69"/>
                        <a:gd name="T53" fmla="*/ 2147483647 h 39"/>
                        <a:gd name="T54" fmla="*/ 2147483647 w 69"/>
                        <a:gd name="T55" fmla="*/ 2147483647 h 39"/>
                        <a:gd name="T56" fmla="*/ 2147483647 w 69"/>
                        <a:gd name="T57" fmla="*/ 2147483647 h 39"/>
                        <a:gd name="T58" fmla="*/ 2147483647 w 69"/>
                        <a:gd name="T59" fmla="*/ 2147483647 h 3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9"/>
                        <a:gd name="T91" fmla="*/ 0 h 39"/>
                        <a:gd name="T92" fmla="*/ 69 w 69"/>
                        <a:gd name="T93" fmla="*/ 39 h 39"/>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9" h="39">
                          <a:moveTo>
                            <a:pt x="63" y="30"/>
                          </a:moveTo>
                          <a:lnTo>
                            <a:pt x="55" y="32"/>
                          </a:lnTo>
                          <a:lnTo>
                            <a:pt x="46" y="39"/>
                          </a:lnTo>
                          <a:lnTo>
                            <a:pt x="39" y="36"/>
                          </a:lnTo>
                          <a:lnTo>
                            <a:pt x="31" y="33"/>
                          </a:lnTo>
                          <a:lnTo>
                            <a:pt x="27" y="33"/>
                          </a:lnTo>
                          <a:lnTo>
                            <a:pt x="25" y="31"/>
                          </a:lnTo>
                          <a:lnTo>
                            <a:pt x="20" y="31"/>
                          </a:lnTo>
                          <a:lnTo>
                            <a:pt x="17" y="34"/>
                          </a:lnTo>
                          <a:lnTo>
                            <a:pt x="8" y="34"/>
                          </a:lnTo>
                          <a:lnTo>
                            <a:pt x="2" y="31"/>
                          </a:lnTo>
                          <a:lnTo>
                            <a:pt x="0" y="28"/>
                          </a:lnTo>
                          <a:lnTo>
                            <a:pt x="2" y="26"/>
                          </a:lnTo>
                          <a:lnTo>
                            <a:pt x="3" y="24"/>
                          </a:lnTo>
                          <a:lnTo>
                            <a:pt x="11" y="25"/>
                          </a:lnTo>
                          <a:lnTo>
                            <a:pt x="21" y="23"/>
                          </a:lnTo>
                          <a:lnTo>
                            <a:pt x="27" y="19"/>
                          </a:lnTo>
                          <a:lnTo>
                            <a:pt x="33" y="21"/>
                          </a:lnTo>
                          <a:lnTo>
                            <a:pt x="36" y="17"/>
                          </a:lnTo>
                          <a:lnTo>
                            <a:pt x="35" y="11"/>
                          </a:lnTo>
                          <a:lnTo>
                            <a:pt x="40" y="6"/>
                          </a:lnTo>
                          <a:lnTo>
                            <a:pt x="41" y="2"/>
                          </a:lnTo>
                          <a:lnTo>
                            <a:pt x="54" y="0"/>
                          </a:lnTo>
                          <a:lnTo>
                            <a:pt x="63" y="4"/>
                          </a:lnTo>
                          <a:lnTo>
                            <a:pt x="65" y="10"/>
                          </a:lnTo>
                          <a:lnTo>
                            <a:pt x="68" y="10"/>
                          </a:lnTo>
                          <a:lnTo>
                            <a:pt x="69" y="17"/>
                          </a:lnTo>
                          <a:lnTo>
                            <a:pt x="65" y="20"/>
                          </a:lnTo>
                          <a:lnTo>
                            <a:pt x="65" y="26"/>
                          </a:lnTo>
                          <a:lnTo>
                            <a:pt x="63" y="30"/>
                          </a:lnTo>
                          <a:close/>
                        </a:path>
                      </a:pathLst>
                    </a:custGeom>
                    <a:solidFill>
                      <a:srgbClr val="003F69"/>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grpSp>
                  <p:nvGrpSpPr>
                    <p:cNvPr id="2111" name="Group 245"/>
                    <p:cNvGrpSpPr>
                      <a:grpSpLocks/>
                    </p:cNvGrpSpPr>
                    <p:nvPr/>
                  </p:nvGrpSpPr>
                  <p:grpSpPr bwMode="auto">
                    <a:xfrm>
                      <a:off x="2524" y="2195"/>
                      <a:ext cx="105" cy="213"/>
                      <a:chOff x="2524" y="2195"/>
                      <a:chExt cx="105" cy="213"/>
                    </a:xfrm>
                  </p:grpSpPr>
                  <p:sp>
                    <p:nvSpPr>
                      <p:cNvPr id="2133" name="Freeform 330"/>
                      <p:cNvSpPr>
                        <a:spLocks/>
                      </p:cNvSpPr>
                      <p:nvPr/>
                    </p:nvSpPr>
                    <p:spPr bwMode="gray">
                      <a:xfrm>
                        <a:off x="2568" y="2243"/>
                        <a:ext cx="13" cy="9"/>
                      </a:xfrm>
                      <a:custGeom>
                        <a:avLst/>
                        <a:gdLst>
                          <a:gd name="T0" fmla="*/ 0 w 10"/>
                          <a:gd name="T1" fmla="*/ 2147483647 h 8"/>
                          <a:gd name="T2" fmla="*/ 2147483647 w 10"/>
                          <a:gd name="T3" fmla="*/ 0 h 8"/>
                          <a:gd name="T4" fmla="*/ 2147483647 w 10"/>
                          <a:gd name="T5" fmla="*/ 2147483647 h 8"/>
                          <a:gd name="T6" fmla="*/ 2147483647 w 10"/>
                          <a:gd name="T7" fmla="*/ 2147483647 h 8"/>
                          <a:gd name="T8" fmla="*/ 2147483647 w 10"/>
                          <a:gd name="T9" fmla="*/ 2147483647 h 8"/>
                          <a:gd name="T10" fmla="*/ 2147483647 w 10"/>
                          <a:gd name="T11" fmla="*/ 2147483647 h 8"/>
                          <a:gd name="T12" fmla="*/ 0 w 10"/>
                          <a:gd name="T13" fmla="*/ 2147483647 h 8"/>
                          <a:gd name="T14" fmla="*/ 0 60000 65536"/>
                          <a:gd name="T15" fmla="*/ 0 60000 65536"/>
                          <a:gd name="T16" fmla="*/ 0 60000 65536"/>
                          <a:gd name="T17" fmla="*/ 0 60000 65536"/>
                          <a:gd name="T18" fmla="*/ 0 60000 65536"/>
                          <a:gd name="T19" fmla="*/ 0 60000 65536"/>
                          <a:gd name="T20" fmla="*/ 0 60000 65536"/>
                          <a:gd name="T21" fmla="*/ 0 w 10"/>
                          <a:gd name="T22" fmla="*/ 0 h 8"/>
                          <a:gd name="T23" fmla="*/ 10 w 10"/>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 h="8">
                            <a:moveTo>
                              <a:pt x="0" y="2"/>
                            </a:moveTo>
                            <a:lnTo>
                              <a:pt x="4" y="0"/>
                            </a:lnTo>
                            <a:lnTo>
                              <a:pt x="9" y="1"/>
                            </a:lnTo>
                            <a:lnTo>
                              <a:pt x="10" y="4"/>
                            </a:lnTo>
                            <a:lnTo>
                              <a:pt x="7" y="8"/>
                            </a:lnTo>
                            <a:lnTo>
                              <a:pt x="2" y="7"/>
                            </a:lnTo>
                            <a:lnTo>
                              <a:pt x="0" y="2"/>
                            </a:lnTo>
                            <a:close/>
                          </a:path>
                        </a:pathLst>
                      </a:custGeom>
                      <a:solidFill>
                        <a:srgbClr val="003F69"/>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34" name="Freeform 341"/>
                      <p:cNvSpPr>
                        <a:spLocks/>
                      </p:cNvSpPr>
                      <p:nvPr/>
                    </p:nvSpPr>
                    <p:spPr bwMode="gray">
                      <a:xfrm>
                        <a:off x="2582" y="2234"/>
                        <a:ext cx="18" cy="20"/>
                      </a:xfrm>
                      <a:custGeom>
                        <a:avLst/>
                        <a:gdLst>
                          <a:gd name="T0" fmla="*/ 2147483647 w 14"/>
                          <a:gd name="T1" fmla="*/ 2147483647 h 16"/>
                          <a:gd name="T2" fmla="*/ 0 w 14"/>
                          <a:gd name="T3" fmla="*/ 2147483647 h 16"/>
                          <a:gd name="T4" fmla="*/ 0 w 14"/>
                          <a:gd name="T5" fmla="*/ 2147483647 h 16"/>
                          <a:gd name="T6" fmla="*/ 2147483647 w 14"/>
                          <a:gd name="T7" fmla="*/ 2147483647 h 16"/>
                          <a:gd name="T8" fmla="*/ 2147483647 w 14"/>
                          <a:gd name="T9" fmla="*/ 2147483647 h 16"/>
                          <a:gd name="T10" fmla="*/ 2147483647 w 14"/>
                          <a:gd name="T11" fmla="*/ 2147483647 h 16"/>
                          <a:gd name="T12" fmla="*/ 2147483647 w 14"/>
                          <a:gd name="T13" fmla="*/ 2147483647 h 16"/>
                          <a:gd name="T14" fmla="*/ 2147483647 w 14"/>
                          <a:gd name="T15" fmla="*/ 2147483647 h 16"/>
                          <a:gd name="T16" fmla="*/ 2147483647 w 14"/>
                          <a:gd name="T17" fmla="*/ 2147483647 h 16"/>
                          <a:gd name="T18" fmla="*/ 2147483647 w 14"/>
                          <a:gd name="T19" fmla="*/ 2147483647 h 16"/>
                          <a:gd name="T20" fmla="*/ 2147483647 w 14"/>
                          <a:gd name="T21" fmla="*/ 2147483647 h 16"/>
                          <a:gd name="T22" fmla="*/ 2147483647 w 14"/>
                          <a:gd name="T23" fmla="*/ 0 h 16"/>
                          <a:gd name="T24" fmla="*/ 2147483647 w 14"/>
                          <a:gd name="T25" fmla="*/ 2147483647 h 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
                          <a:gd name="T40" fmla="*/ 0 h 16"/>
                          <a:gd name="T41" fmla="*/ 14 w 14"/>
                          <a:gd name="T42" fmla="*/ 16 h 1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 h="16">
                            <a:moveTo>
                              <a:pt x="5" y="3"/>
                            </a:moveTo>
                            <a:lnTo>
                              <a:pt x="0" y="4"/>
                            </a:lnTo>
                            <a:lnTo>
                              <a:pt x="0" y="6"/>
                            </a:lnTo>
                            <a:lnTo>
                              <a:pt x="3" y="11"/>
                            </a:lnTo>
                            <a:lnTo>
                              <a:pt x="5" y="13"/>
                            </a:lnTo>
                            <a:lnTo>
                              <a:pt x="8" y="13"/>
                            </a:lnTo>
                            <a:lnTo>
                              <a:pt x="9" y="16"/>
                            </a:lnTo>
                            <a:lnTo>
                              <a:pt x="13" y="13"/>
                            </a:lnTo>
                            <a:lnTo>
                              <a:pt x="14" y="10"/>
                            </a:lnTo>
                            <a:lnTo>
                              <a:pt x="12" y="6"/>
                            </a:lnTo>
                            <a:lnTo>
                              <a:pt x="13" y="2"/>
                            </a:lnTo>
                            <a:lnTo>
                              <a:pt x="9" y="0"/>
                            </a:lnTo>
                            <a:lnTo>
                              <a:pt x="5" y="3"/>
                            </a:lnTo>
                            <a:close/>
                          </a:path>
                        </a:pathLst>
                      </a:custGeom>
                      <a:solidFill>
                        <a:srgbClr val="003F69"/>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35" name="Freeform 342"/>
                      <p:cNvSpPr>
                        <a:spLocks/>
                      </p:cNvSpPr>
                      <p:nvPr/>
                    </p:nvSpPr>
                    <p:spPr bwMode="gray">
                      <a:xfrm>
                        <a:off x="2595" y="2254"/>
                        <a:ext cx="6" cy="5"/>
                      </a:xfrm>
                      <a:custGeom>
                        <a:avLst/>
                        <a:gdLst>
                          <a:gd name="T0" fmla="*/ 0 w 6"/>
                          <a:gd name="T1" fmla="*/ 2147483647 h 4"/>
                          <a:gd name="T2" fmla="*/ 2147483647 w 6"/>
                          <a:gd name="T3" fmla="*/ 0 h 4"/>
                          <a:gd name="T4" fmla="*/ 2147483647 w 6"/>
                          <a:gd name="T5" fmla="*/ 0 h 4"/>
                          <a:gd name="T6" fmla="*/ 2147483647 w 6"/>
                          <a:gd name="T7" fmla="*/ 2147483647 h 4"/>
                          <a:gd name="T8" fmla="*/ 2147483647 w 6"/>
                          <a:gd name="T9" fmla="*/ 2147483647 h 4"/>
                          <a:gd name="T10" fmla="*/ 0 w 6"/>
                          <a:gd name="T11" fmla="*/ 2147483647 h 4"/>
                          <a:gd name="T12" fmla="*/ 0 60000 65536"/>
                          <a:gd name="T13" fmla="*/ 0 60000 65536"/>
                          <a:gd name="T14" fmla="*/ 0 60000 65536"/>
                          <a:gd name="T15" fmla="*/ 0 60000 65536"/>
                          <a:gd name="T16" fmla="*/ 0 60000 65536"/>
                          <a:gd name="T17" fmla="*/ 0 60000 65536"/>
                          <a:gd name="T18" fmla="*/ 0 w 6"/>
                          <a:gd name="T19" fmla="*/ 0 h 4"/>
                          <a:gd name="T20" fmla="*/ 6 w 6"/>
                          <a:gd name="T21" fmla="*/ 4 h 4"/>
                        </a:gdLst>
                        <a:ahLst/>
                        <a:cxnLst>
                          <a:cxn ang="T12">
                            <a:pos x="T0" y="T1"/>
                          </a:cxn>
                          <a:cxn ang="T13">
                            <a:pos x="T2" y="T3"/>
                          </a:cxn>
                          <a:cxn ang="T14">
                            <a:pos x="T4" y="T5"/>
                          </a:cxn>
                          <a:cxn ang="T15">
                            <a:pos x="T6" y="T7"/>
                          </a:cxn>
                          <a:cxn ang="T16">
                            <a:pos x="T8" y="T9"/>
                          </a:cxn>
                          <a:cxn ang="T17">
                            <a:pos x="T10" y="T11"/>
                          </a:cxn>
                        </a:cxnLst>
                        <a:rect l="T18" t="T19" r="T20" b="T21"/>
                        <a:pathLst>
                          <a:path w="6" h="4">
                            <a:moveTo>
                              <a:pt x="0" y="3"/>
                            </a:moveTo>
                            <a:lnTo>
                              <a:pt x="4" y="0"/>
                            </a:lnTo>
                            <a:lnTo>
                              <a:pt x="6" y="0"/>
                            </a:lnTo>
                            <a:lnTo>
                              <a:pt x="5" y="1"/>
                            </a:lnTo>
                            <a:lnTo>
                              <a:pt x="1" y="4"/>
                            </a:lnTo>
                            <a:lnTo>
                              <a:pt x="0" y="3"/>
                            </a:lnTo>
                            <a:close/>
                          </a:path>
                        </a:pathLst>
                      </a:custGeom>
                      <a:solidFill>
                        <a:srgbClr val="003F69"/>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36" name="Freeform 343"/>
                      <p:cNvSpPr>
                        <a:spLocks/>
                      </p:cNvSpPr>
                      <p:nvPr/>
                    </p:nvSpPr>
                    <p:spPr bwMode="gray">
                      <a:xfrm>
                        <a:off x="2584" y="2255"/>
                        <a:ext cx="6" cy="7"/>
                      </a:xfrm>
                      <a:custGeom>
                        <a:avLst/>
                        <a:gdLst>
                          <a:gd name="T0" fmla="*/ 0 w 6"/>
                          <a:gd name="T1" fmla="*/ 2147483647 h 5"/>
                          <a:gd name="T2" fmla="*/ 2147483647 w 6"/>
                          <a:gd name="T3" fmla="*/ 0 h 5"/>
                          <a:gd name="T4" fmla="*/ 2147483647 w 6"/>
                          <a:gd name="T5" fmla="*/ 2147483647 h 5"/>
                          <a:gd name="T6" fmla="*/ 2147483647 w 6"/>
                          <a:gd name="T7" fmla="*/ 2147483647 h 5"/>
                          <a:gd name="T8" fmla="*/ 2147483647 w 6"/>
                          <a:gd name="T9" fmla="*/ 2147483647 h 5"/>
                          <a:gd name="T10" fmla="*/ 0 w 6"/>
                          <a:gd name="T11" fmla="*/ 2147483647 h 5"/>
                          <a:gd name="T12" fmla="*/ 0 60000 65536"/>
                          <a:gd name="T13" fmla="*/ 0 60000 65536"/>
                          <a:gd name="T14" fmla="*/ 0 60000 65536"/>
                          <a:gd name="T15" fmla="*/ 0 60000 65536"/>
                          <a:gd name="T16" fmla="*/ 0 60000 65536"/>
                          <a:gd name="T17" fmla="*/ 0 60000 65536"/>
                          <a:gd name="T18" fmla="*/ 0 w 6"/>
                          <a:gd name="T19" fmla="*/ 0 h 5"/>
                          <a:gd name="T20" fmla="*/ 6 w 6"/>
                          <a:gd name="T21" fmla="*/ 5 h 5"/>
                        </a:gdLst>
                        <a:ahLst/>
                        <a:cxnLst>
                          <a:cxn ang="T12">
                            <a:pos x="T0" y="T1"/>
                          </a:cxn>
                          <a:cxn ang="T13">
                            <a:pos x="T2" y="T3"/>
                          </a:cxn>
                          <a:cxn ang="T14">
                            <a:pos x="T4" y="T5"/>
                          </a:cxn>
                          <a:cxn ang="T15">
                            <a:pos x="T6" y="T7"/>
                          </a:cxn>
                          <a:cxn ang="T16">
                            <a:pos x="T8" y="T9"/>
                          </a:cxn>
                          <a:cxn ang="T17">
                            <a:pos x="T10" y="T11"/>
                          </a:cxn>
                        </a:cxnLst>
                        <a:rect l="T18" t="T19" r="T20" b="T21"/>
                        <a:pathLst>
                          <a:path w="6" h="5">
                            <a:moveTo>
                              <a:pt x="0" y="2"/>
                            </a:moveTo>
                            <a:lnTo>
                              <a:pt x="1" y="0"/>
                            </a:lnTo>
                            <a:lnTo>
                              <a:pt x="5" y="2"/>
                            </a:lnTo>
                            <a:lnTo>
                              <a:pt x="6" y="5"/>
                            </a:lnTo>
                            <a:lnTo>
                              <a:pt x="1" y="4"/>
                            </a:lnTo>
                            <a:lnTo>
                              <a:pt x="0" y="2"/>
                            </a:lnTo>
                            <a:close/>
                          </a:path>
                        </a:pathLst>
                      </a:custGeom>
                      <a:solidFill>
                        <a:srgbClr val="003F69"/>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37" name="Freeform 346"/>
                      <p:cNvSpPr>
                        <a:spLocks/>
                      </p:cNvSpPr>
                      <p:nvPr/>
                    </p:nvSpPr>
                    <p:spPr bwMode="gray">
                      <a:xfrm>
                        <a:off x="2524" y="2259"/>
                        <a:ext cx="105" cy="149"/>
                      </a:xfrm>
                      <a:custGeom>
                        <a:avLst/>
                        <a:gdLst>
                          <a:gd name="T0" fmla="*/ 2147483647 w 85"/>
                          <a:gd name="T1" fmla="*/ 2147483647 h 121"/>
                          <a:gd name="T2" fmla="*/ 2147483647 w 85"/>
                          <a:gd name="T3" fmla="*/ 2147483647 h 121"/>
                          <a:gd name="T4" fmla="*/ 2147483647 w 85"/>
                          <a:gd name="T5" fmla="*/ 2147483647 h 121"/>
                          <a:gd name="T6" fmla="*/ 2147483647 w 85"/>
                          <a:gd name="T7" fmla="*/ 2147483647 h 121"/>
                          <a:gd name="T8" fmla="*/ 0 w 85"/>
                          <a:gd name="T9" fmla="*/ 2147483647 h 121"/>
                          <a:gd name="T10" fmla="*/ 0 w 85"/>
                          <a:gd name="T11" fmla="*/ 2147483647 h 121"/>
                          <a:gd name="T12" fmla="*/ 2147483647 w 85"/>
                          <a:gd name="T13" fmla="*/ 2147483647 h 121"/>
                          <a:gd name="T14" fmla="*/ 2147483647 w 85"/>
                          <a:gd name="T15" fmla="*/ 2147483647 h 121"/>
                          <a:gd name="T16" fmla="*/ 2147483647 w 85"/>
                          <a:gd name="T17" fmla="*/ 2147483647 h 121"/>
                          <a:gd name="T18" fmla="*/ 2147483647 w 85"/>
                          <a:gd name="T19" fmla="*/ 2147483647 h 121"/>
                          <a:gd name="T20" fmla="*/ 2147483647 w 85"/>
                          <a:gd name="T21" fmla="*/ 2147483647 h 121"/>
                          <a:gd name="T22" fmla="*/ 2147483647 w 85"/>
                          <a:gd name="T23" fmla="*/ 2147483647 h 121"/>
                          <a:gd name="T24" fmla="*/ 2147483647 w 85"/>
                          <a:gd name="T25" fmla="*/ 2147483647 h 121"/>
                          <a:gd name="T26" fmla="*/ 2147483647 w 85"/>
                          <a:gd name="T27" fmla="*/ 2147483647 h 121"/>
                          <a:gd name="T28" fmla="*/ 2147483647 w 85"/>
                          <a:gd name="T29" fmla="*/ 2147483647 h 121"/>
                          <a:gd name="T30" fmla="*/ 2147483647 w 85"/>
                          <a:gd name="T31" fmla="*/ 2147483647 h 121"/>
                          <a:gd name="T32" fmla="*/ 2147483647 w 85"/>
                          <a:gd name="T33" fmla="*/ 2147483647 h 121"/>
                          <a:gd name="T34" fmla="*/ 2147483647 w 85"/>
                          <a:gd name="T35" fmla="*/ 2147483647 h 121"/>
                          <a:gd name="T36" fmla="*/ 2147483647 w 85"/>
                          <a:gd name="T37" fmla="*/ 2147483647 h 121"/>
                          <a:gd name="T38" fmla="*/ 2147483647 w 85"/>
                          <a:gd name="T39" fmla="*/ 2147483647 h 121"/>
                          <a:gd name="T40" fmla="*/ 2147483647 w 85"/>
                          <a:gd name="T41" fmla="*/ 2147483647 h 121"/>
                          <a:gd name="T42" fmla="*/ 2147483647 w 85"/>
                          <a:gd name="T43" fmla="*/ 2147483647 h 121"/>
                          <a:gd name="T44" fmla="*/ 2147483647 w 85"/>
                          <a:gd name="T45" fmla="*/ 0 h 121"/>
                          <a:gd name="T46" fmla="*/ 2147483647 w 85"/>
                          <a:gd name="T47" fmla="*/ 2147483647 h 121"/>
                          <a:gd name="T48" fmla="*/ 2147483647 w 85"/>
                          <a:gd name="T49" fmla="*/ 2147483647 h 121"/>
                          <a:gd name="T50" fmla="*/ 2147483647 w 85"/>
                          <a:gd name="T51" fmla="*/ 2147483647 h 121"/>
                          <a:gd name="T52" fmla="*/ 2147483647 w 85"/>
                          <a:gd name="T53" fmla="*/ 2147483647 h 121"/>
                          <a:gd name="T54" fmla="*/ 2147483647 w 85"/>
                          <a:gd name="T55" fmla="*/ 2147483647 h 121"/>
                          <a:gd name="T56" fmla="*/ 2147483647 w 85"/>
                          <a:gd name="T57" fmla="*/ 2147483647 h 121"/>
                          <a:gd name="T58" fmla="*/ 2147483647 w 85"/>
                          <a:gd name="T59" fmla="*/ 2147483647 h 121"/>
                          <a:gd name="T60" fmla="*/ 2147483647 w 85"/>
                          <a:gd name="T61" fmla="*/ 2147483647 h 121"/>
                          <a:gd name="T62" fmla="*/ 2147483647 w 85"/>
                          <a:gd name="T63" fmla="*/ 2147483647 h 121"/>
                          <a:gd name="T64" fmla="*/ 2147483647 w 85"/>
                          <a:gd name="T65" fmla="*/ 2147483647 h 121"/>
                          <a:gd name="T66" fmla="*/ 2147483647 w 85"/>
                          <a:gd name="T67" fmla="*/ 2147483647 h 121"/>
                          <a:gd name="T68" fmla="*/ 2147483647 w 85"/>
                          <a:gd name="T69" fmla="*/ 2147483647 h 121"/>
                          <a:gd name="T70" fmla="*/ 2147483647 w 85"/>
                          <a:gd name="T71" fmla="*/ 2147483647 h 121"/>
                          <a:gd name="T72" fmla="*/ 2147483647 w 85"/>
                          <a:gd name="T73" fmla="*/ 2147483647 h 121"/>
                          <a:gd name="T74" fmla="*/ 2147483647 w 85"/>
                          <a:gd name="T75" fmla="*/ 2147483647 h 121"/>
                          <a:gd name="T76" fmla="*/ 2147483647 w 85"/>
                          <a:gd name="T77" fmla="*/ 2147483647 h 121"/>
                          <a:gd name="T78" fmla="*/ 2147483647 w 85"/>
                          <a:gd name="T79" fmla="*/ 2147483647 h 121"/>
                          <a:gd name="T80" fmla="*/ 2147483647 w 85"/>
                          <a:gd name="T81" fmla="*/ 2147483647 h 121"/>
                          <a:gd name="T82" fmla="*/ 2147483647 w 85"/>
                          <a:gd name="T83" fmla="*/ 2147483647 h 121"/>
                          <a:gd name="T84" fmla="*/ 2147483647 w 85"/>
                          <a:gd name="T85" fmla="*/ 2147483647 h 121"/>
                          <a:gd name="T86" fmla="*/ 2147483647 w 85"/>
                          <a:gd name="T87" fmla="*/ 2147483647 h 121"/>
                          <a:gd name="T88" fmla="*/ 2147483647 w 85"/>
                          <a:gd name="T89" fmla="*/ 2147483647 h 121"/>
                          <a:gd name="T90" fmla="*/ 2147483647 w 85"/>
                          <a:gd name="T91" fmla="*/ 2147483647 h 121"/>
                          <a:gd name="T92" fmla="*/ 2147483647 w 85"/>
                          <a:gd name="T93" fmla="*/ 2147483647 h 121"/>
                          <a:gd name="T94" fmla="*/ 2147483647 w 85"/>
                          <a:gd name="T95" fmla="*/ 2147483647 h 121"/>
                          <a:gd name="T96" fmla="*/ 2147483647 w 85"/>
                          <a:gd name="T97" fmla="*/ 2147483647 h 121"/>
                          <a:gd name="T98" fmla="*/ 2147483647 w 85"/>
                          <a:gd name="T99" fmla="*/ 2147483647 h 121"/>
                          <a:gd name="T100" fmla="*/ 2147483647 w 85"/>
                          <a:gd name="T101" fmla="*/ 2147483647 h 121"/>
                          <a:gd name="T102" fmla="*/ 2147483647 w 85"/>
                          <a:gd name="T103" fmla="*/ 2147483647 h 121"/>
                          <a:gd name="T104" fmla="*/ 2147483647 w 85"/>
                          <a:gd name="T105" fmla="*/ 2147483647 h 121"/>
                          <a:gd name="T106" fmla="*/ 2147483647 w 85"/>
                          <a:gd name="T107" fmla="*/ 2147483647 h 121"/>
                          <a:gd name="T108" fmla="*/ 2147483647 w 85"/>
                          <a:gd name="T109" fmla="*/ 2147483647 h 121"/>
                          <a:gd name="T110" fmla="*/ 2147483647 w 85"/>
                          <a:gd name="T111" fmla="*/ 2147483647 h 121"/>
                          <a:gd name="T112" fmla="*/ 2147483647 w 85"/>
                          <a:gd name="T113" fmla="*/ 2147483647 h 12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85"/>
                          <a:gd name="T172" fmla="*/ 0 h 121"/>
                          <a:gd name="T173" fmla="*/ 85 w 85"/>
                          <a:gd name="T174" fmla="*/ 121 h 12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85" h="121">
                            <a:moveTo>
                              <a:pt x="7" y="90"/>
                            </a:moveTo>
                            <a:lnTo>
                              <a:pt x="6" y="80"/>
                            </a:lnTo>
                            <a:lnTo>
                              <a:pt x="3" y="75"/>
                            </a:lnTo>
                            <a:lnTo>
                              <a:pt x="2" y="68"/>
                            </a:lnTo>
                            <a:lnTo>
                              <a:pt x="0" y="64"/>
                            </a:lnTo>
                            <a:lnTo>
                              <a:pt x="0" y="61"/>
                            </a:lnTo>
                            <a:lnTo>
                              <a:pt x="3" y="55"/>
                            </a:lnTo>
                            <a:lnTo>
                              <a:pt x="1" y="52"/>
                            </a:lnTo>
                            <a:lnTo>
                              <a:pt x="3" y="49"/>
                            </a:lnTo>
                            <a:lnTo>
                              <a:pt x="10" y="43"/>
                            </a:lnTo>
                            <a:lnTo>
                              <a:pt x="11" y="37"/>
                            </a:lnTo>
                            <a:lnTo>
                              <a:pt x="9" y="33"/>
                            </a:lnTo>
                            <a:lnTo>
                              <a:pt x="12" y="27"/>
                            </a:lnTo>
                            <a:lnTo>
                              <a:pt x="10" y="24"/>
                            </a:lnTo>
                            <a:lnTo>
                              <a:pt x="13" y="19"/>
                            </a:lnTo>
                            <a:lnTo>
                              <a:pt x="18" y="19"/>
                            </a:lnTo>
                            <a:lnTo>
                              <a:pt x="21" y="21"/>
                            </a:lnTo>
                            <a:lnTo>
                              <a:pt x="24" y="19"/>
                            </a:lnTo>
                            <a:lnTo>
                              <a:pt x="27" y="16"/>
                            </a:lnTo>
                            <a:lnTo>
                              <a:pt x="28" y="9"/>
                            </a:lnTo>
                            <a:lnTo>
                              <a:pt x="26" y="2"/>
                            </a:lnTo>
                            <a:lnTo>
                              <a:pt x="26" y="1"/>
                            </a:lnTo>
                            <a:lnTo>
                              <a:pt x="29" y="0"/>
                            </a:lnTo>
                            <a:lnTo>
                              <a:pt x="36" y="1"/>
                            </a:lnTo>
                            <a:lnTo>
                              <a:pt x="40" y="7"/>
                            </a:lnTo>
                            <a:lnTo>
                              <a:pt x="46" y="8"/>
                            </a:lnTo>
                            <a:lnTo>
                              <a:pt x="48" y="10"/>
                            </a:lnTo>
                            <a:lnTo>
                              <a:pt x="55" y="11"/>
                            </a:lnTo>
                            <a:lnTo>
                              <a:pt x="60" y="6"/>
                            </a:lnTo>
                            <a:lnTo>
                              <a:pt x="70" y="3"/>
                            </a:lnTo>
                            <a:lnTo>
                              <a:pt x="71" y="9"/>
                            </a:lnTo>
                            <a:lnTo>
                              <a:pt x="73" y="10"/>
                            </a:lnTo>
                            <a:lnTo>
                              <a:pt x="77" y="15"/>
                            </a:lnTo>
                            <a:lnTo>
                              <a:pt x="79" y="23"/>
                            </a:lnTo>
                            <a:lnTo>
                              <a:pt x="77" y="35"/>
                            </a:lnTo>
                            <a:lnTo>
                              <a:pt x="85" y="61"/>
                            </a:lnTo>
                            <a:lnTo>
                              <a:pt x="76" y="62"/>
                            </a:lnTo>
                            <a:lnTo>
                              <a:pt x="73" y="67"/>
                            </a:lnTo>
                            <a:lnTo>
                              <a:pt x="59" y="76"/>
                            </a:lnTo>
                            <a:lnTo>
                              <a:pt x="61" y="87"/>
                            </a:lnTo>
                            <a:lnTo>
                              <a:pt x="74" y="98"/>
                            </a:lnTo>
                            <a:lnTo>
                              <a:pt x="73" y="102"/>
                            </a:lnTo>
                            <a:lnTo>
                              <a:pt x="68" y="107"/>
                            </a:lnTo>
                            <a:lnTo>
                              <a:pt x="69" y="113"/>
                            </a:lnTo>
                            <a:lnTo>
                              <a:pt x="66" y="117"/>
                            </a:lnTo>
                            <a:lnTo>
                              <a:pt x="60" y="115"/>
                            </a:lnTo>
                            <a:lnTo>
                              <a:pt x="54" y="119"/>
                            </a:lnTo>
                            <a:lnTo>
                              <a:pt x="44" y="121"/>
                            </a:lnTo>
                            <a:lnTo>
                              <a:pt x="36" y="120"/>
                            </a:lnTo>
                            <a:lnTo>
                              <a:pt x="31" y="119"/>
                            </a:lnTo>
                            <a:lnTo>
                              <a:pt x="25" y="114"/>
                            </a:lnTo>
                            <a:lnTo>
                              <a:pt x="19" y="115"/>
                            </a:lnTo>
                            <a:lnTo>
                              <a:pt x="15" y="118"/>
                            </a:lnTo>
                            <a:lnTo>
                              <a:pt x="18" y="105"/>
                            </a:lnTo>
                            <a:lnTo>
                              <a:pt x="23" y="92"/>
                            </a:lnTo>
                            <a:lnTo>
                              <a:pt x="16" y="90"/>
                            </a:lnTo>
                            <a:lnTo>
                              <a:pt x="7" y="90"/>
                            </a:lnTo>
                            <a:close/>
                          </a:path>
                        </a:pathLst>
                      </a:custGeom>
                      <a:solidFill>
                        <a:srgbClr val="003F69"/>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38" name="Freeform 347"/>
                      <p:cNvSpPr>
                        <a:spLocks/>
                      </p:cNvSpPr>
                      <p:nvPr/>
                    </p:nvSpPr>
                    <p:spPr bwMode="gray">
                      <a:xfrm>
                        <a:off x="2548" y="2213"/>
                        <a:ext cx="36" cy="49"/>
                      </a:xfrm>
                      <a:custGeom>
                        <a:avLst/>
                        <a:gdLst>
                          <a:gd name="T0" fmla="*/ 2147483647 w 29"/>
                          <a:gd name="T1" fmla="*/ 2147483647 h 40"/>
                          <a:gd name="T2" fmla="*/ 2147483647 w 29"/>
                          <a:gd name="T3" fmla="*/ 2147483647 h 40"/>
                          <a:gd name="T4" fmla="*/ 2147483647 w 29"/>
                          <a:gd name="T5" fmla="*/ 2147483647 h 40"/>
                          <a:gd name="T6" fmla="*/ 2147483647 w 29"/>
                          <a:gd name="T7" fmla="*/ 2147483647 h 40"/>
                          <a:gd name="T8" fmla="*/ 2147483647 w 29"/>
                          <a:gd name="T9" fmla="*/ 2147483647 h 40"/>
                          <a:gd name="T10" fmla="*/ 2147483647 w 29"/>
                          <a:gd name="T11" fmla="*/ 2147483647 h 40"/>
                          <a:gd name="T12" fmla="*/ 2147483647 w 29"/>
                          <a:gd name="T13" fmla="*/ 2147483647 h 40"/>
                          <a:gd name="T14" fmla="*/ 0 w 29"/>
                          <a:gd name="T15" fmla="*/ 2147483647 h 40"/>
                          <a:gd name="T16" fmla="*/ 2147483647 w 29"/>
                          <a:gd name="T17" fmla="*/ 2147483647 h 40"/>
                          <a:gd name="T18" fmla="*/ 2147483647 w 29"/>
                          <a:gd name="T19" fmla="*/ 2147483647 h 40"/>
                          <a:gd name="T20" fmla="*/ 2147483647 w 29"/>
                          <a:gd name="T21" fmla="*/ 2147483647 h 40"/>
                          <a:gd name="T22" fmla="*/ 2147483647 w 29"/>
                          <a:gd name="T23" fmla="*/ 2147483647 h 40"/>
                          <a:gd name="T24" fmla="*/ 2147483647 w 29"/>
                          <a:gd name="T25" fmla="*/ 0 h 40"/>
                          <a:gd name="T26" fmla="*/ 2147483647 w 29"/>
                          <a:gd name="T27" fmla="*/ 2147483647 h 40"/>
                          <a:gd name="T28" fmla="*/ 2147483647 w 29"/>
                          <a:gd name="T29" fmla="*/ 2147483647 h 40"/>
                          <a:gd name="T30" fmla="*/ 2147483647 w 29"/>
                          <a:gd name="T31" fmla="*/ 2147483647 h 40"/>
                          <a:gd name="T32" fmla="*/ 2147483647 w 29"/>
                          <a:gd name="T33" fmla="*/ 2147483647 h 40"/>
                          <a:gd name="T34" fmla="*/ 2147483647 w 29"/>
                          <a:gd name="T35" fmla="*/ 2147483647 h 40"/>
                          <a:gd name="T36" fmla="*/ 2147483647 w 29"/>
                          <a:gd name="T37" fmla="*/ 2147483647 h 40"/>
                          <a:gd name="T38" fmla="*/ 2147483647 w 29"/>
                          <a:gd name="T39" fmla="*/ 2147483647 h 40"/>
                          <a:gd name="T40" fmla="*/ 2147483647 w 29"/>
                          <a:gd name="T41" fmla="*/ 2147483647 h 40"/>
                          <a:gd name="T42" fmla="*/ 2147483647 w 29"/>
                          <a:gd name="T43" fmla="*/ 2147483647 h 40"/>
                          <a:gd name="T44" fmla="*/ 2147483647 w 29"/>
                          <a:gd name="T45" fmla="*/ 2147483647 h 4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9"/>
                          <a:gd name="T70" fmla="*/ 0 h 40"/>
                          <a:gd name="T71" fmla="*/ 29 w 29"/>
                          <a:gd name="T72" fmla="*/ 40 h 4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9" h="40">
                            <a:moveTo>
                              <a:pt x="17" y="39"/>
                            </a:moveTo>
                            <a:lnTo>
                              <a:pt x="10" y="38"/>
                            </a:lnTo>
                            <a:lnTo>
                              <a:pt x="7" y="39"/>
                            </a:lnTo>
                            <a:lnTo>
                              <a:pt x="7" y="40"/>
                            </a:lnTo>
                            <a:lnTo>
                              <a:pt x="6" y="38"/>
                            </a:lnTo>
                            <a:lnTo>
                              <a:pt x="6" y="31"/>
                            </a:lnTo>
                            <a:lnTo>
                              <a:pt x="2" y="26"/>
                            </a:lnTo>
                            <a:lnTo>
                              <a:pt x="0" y="18"/>
                            </a:lnTo>
                            <a:lnTo>
                              <a:pt x="1" y="10"/>
                            </a:lnTo>
                            <a:lnTo>
                              <a:pt x="8" y="5"/>
                            </a:lnTo>
                            <a:lnTo>
                              <a:pt x="11" y="6"/>
                            </a:lnTo>
                            <a:lnTo>
                              <a:pt x="15" y="1"/>
                            </a:lnTo>
                            <a:lnTo>
                              <a:pt x="19" y="0"/>
                            </a:lnTo>
                            <a:lnTo>
                              <a:pt x="23" y="8"/>
                            </a:lnTo>
                            <a:lnTo>
                              <a:pt x="27" y="8"/>
                            </a:lnTo>
                            <a:lnTo>
                              <a:pt x="29" y="10"/>
                            </a:lnTo>
                            <a:lnTo>
                              <a:pt x="28" y="13"/>
                            </a:lnTo>
                            <a:lnTo>
                              <a:pt x="21" y="15"/>
                            </a:lnTo>
                            <a:lnTo>
                              <a:pt x="21" y="19"/>
                            </a:lnTo>
                            <a:lnTo>
                              <a:pt x="14" y="24"/>
                            </a:lnTo>
                            <a:lnTo>
                              <a:pt x="14" y="31"/>
                            </a:lnTo>
                            <a:lnTo>
                              <a:pt x="17" y="38"/>
                            </a:lnTo>
                            <a:lnTo>
                              <a:pt x="17" y="39"/>
                            </a:lnTo>
                            <a:close/>
                          </a:path>
                        </a:pathLst>
                      </a:custGeom>
                      <a:solidFill>
                        <a:srgbClr val="003F69"/>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39" name="Freeform 348"/>
                      <p:cNvSpPr>
                        <a:spLocks/>
                      </p:cNvSpPr>
                      <p:nvPr/>
                    </p:nvSpPr>
                    <p:spPr bwMode="gray">
                      <a:xfrm>
                        <a:off x="2550" y="2195"/>
                        <a:ext cx="27" cy="26"/>
                      </a:xfrm>
                      <a:custGeom>
                        <a:avLst/>
                        <a:gdLst>
                          <a:gd name="T0" fmla="*/ 0 w 22"/>
                          <a:gd name="T1" fmla="*/ 2147483647 h 21"/>
                          <a:gd name="T2" fmla="*/ 2147483647 w 22"/>
                          <a:gd name="T3" fmla="*/ 2147483647 h 21"/>
                          <a:gd name="T4" fmla="*/ 2147483647 w 22"/>
                          <a:gd name="T5" fmla="*/ 2147483647 h 21"/>
                          <a:gd name="T6" fmla="*/ 2147483647 w 22"/>
                          <a:gd name="T7" fmla="*/ 2147483647 h 21"/>
                          <a:gd name="T8" fmla="*/ 2147483647 w 22"/>
                          <a:gd name="T9" fmla="*/ 2147483647 h 21"/>
                          <a:gd name="T10" fmla="*/ 2147483647 w 22"/>
                          <a:gd name="T11" fmla="*/ 2147483647 h 21"/>
                          <a:gd name="T12" fmla="*/ 2147483647 w 22"/>
                          <a:gd name="T13" fmla="*/ 0 h 21"/>
                          <a:gd name="T14" fmla="*/ 2147483647 w 22"/>
                          <a:gd name="T15" fmla="*/ 2147483647 h 21"/>
                          <a:gd name="T16" fmla="*/ 2147483647 w 22"/>
                          <a:gd name="T17" fmla="*/ 2147483647 h 21"/>
                          <a:gd name="T18" fmla="*/ 2147483647 w 22"/>
                          <a:gd name="T19" fmla="*/ 2147483647 h 21"/>
                          <a:gd name="T20" fmla="*/ 2147483647 w 22"/>
                          <a:gd name="T21" fmla="*/ 2147483647 h 21"/>
                          <a:gd name="T22" fmla="*/ 2147483647 w 22"/>
                          <a:gd name="T23" fmla="*/ 2147483647 h 21"/>
                          <a:gd name="T24" fmla="*/ 0 w 22"/>
                          <a:gd name="T25" fmla="*/ 2147483647 h 2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2"/>
                          <a:gd name="T40" fmla="*/ 0 h 21"/>
                          <a:gd name="T41" fmla="*/ 22 w 22"/>
                          <a:gd name="T42" fmla="*/ 21 h 2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2" h="21">
                            <a:moveTo>
                              <a:pt x="0" y="21"/>
                            </a:moveTo>
                            <a:lnTo>
                              <a:pt x="1" y="16"/>
                            </a:lnTo>
                            <a:lnTo>
                              <a:pt x="5" y="11"/>
                            </a:lnTo>
                            <a:lnTo>
                              <a:pt x="9" y="9"/>
                            </a:lnTo>
                            <a:lnTo>
                              <a:pt x="13" y="6"/>
                            </a:lnTo>
                            <a:lnTo>
                              <a:pt x="16" y="2"/>
                            </a:lnTo>
                            <a:lnTo>
                              <a:pt x="22" y="0"/>
                            </a:lnTo>
                            <a:lnTo>
                              <a:pt x="22" y="7"/>
                            </a:lnTo>
                            <a:lnTo>
                              <a:pt x="20" y="12"/>
                            </a:lnTo>
                            <a:lnTo>
                              <a:pt x="12" y="12"/>
                            </a:lnTo>
                            <a:lnTo>
                              <a:pt x="9" y="16"/>
                            </a:lnTo>
                            <a:lnTo>
                              <a:pt x="5" y="17"/>
                            </a:lnTo>
                            <a:lnTo>
                              <a:pt x="0" y="21"/>
                            </a:lnTo>
                            <a:close/>
                          </a:path>
                        </a:pathLst>
                      </a:custGeom>
                      <a:solidFill>
                        <a:srgbClr val="003F69"/>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grpSp>
                <p:grpSp>
                  <p:nvGrpSpPr>
                    <p:cNvPr id="2112" name="Group 253"/>
                    <p:cNvGrpSpPr>
                      <a:grpSpLocks/>
                    </p:cNvGrpSpPr>
                    <p:nvPr/>
                  </p:nvGrpSpPr>
                  <p:grpSpPr bwMode="auto">
                    <a:xfrm>
                      <a:off x="2340" y="2176"/>
                      <a:ext cx="329" cy="421"/>
                      <a:chOff x="2340" y="2176"/>
                      <a:chExt cx="329" cy="421"/>
                    </a:xfrm>
                  </p:grpSpPr>
                  <p:sp>
                    <p:nvSpPr>
                      <p:cNvPr id="2113" name="Freeform 268"/>
                      <p:cNvSpPr>
                        <a:spLocks/>
                      </p:cNvSpPr>
                      <p:nvPr/>
                    </p:nvSpPr>
                    <p:spPr bwMode="gray">
                      <a:xfrm>
                        <a:off x="2598" y="2561"/>
                        <a:ext cx="33" cy="23"/>
                      </a:xfrm>
                      <a:custGeom>
                        <a:avLst/>
                        <a:gdLst>
                          <a:gd name="T0" fmla="*/ 2147483647 w 27"/>
                          <a:gd name="T1" fmla="*/ 0 h 18"/>
                          <a:gd name="T2" fmla="*/ 2147483647 w 27"/>
                          <a:gd name="T3" fmla="*/ 2147483647 h 18"/>
                          <a:gd name="T4" fmla="*/ 2147483647 w 27"/>
                          <a:gd name="T5" fmla="*/ 2147483647 h 18"/>
                          <a:gd name="T6" fmla="*/ 2147483647 w 27"/>
                          <a:gd name="T7" fmla="*/ 2147483647 h 18"/>
                          <a:gd name="T8" fmla="*/ 2147483647 w 27"/>
                          <a:gd name="T9" fmla="*/ 2147483647 h 18"/>
                          <a:gd name="T10" fmla="*/ 0 w 27"/>
                          <a:gd name="T11" fmla="*/ 2147483647 h 18"/>
                          <a:gd name="T12" fmla="*/ 0 w 27"/>
                          <a:gd name="T13" fmla="*/ 2147483647 h 18"/>
                          <a:gd name="T14" fmla="*/ 2147483647 w 27"/>
                          <a:gd name="T15" fmla="*/ 2147483647 h 18"/>
                          <a:gd name="T16" fmla="*/ 2147483647 w 27"/>
                          <a:gd name="T17" fmla="*/ 2147483647 h 18"/>
                          <a:gd name="T18" fmla="*/ 2147483647 w 27"/>
                          <a:gd name="T19" fmla="*/ 2147483647 h 18"/>
                          <a:gd name="T20" fmla="*/ 2147483647 w 27"/>
                          <a:gd name="T21" fmla="*/ 2147483647 h 18"/>
                          <a:gd name="T22" fmla="*/ 2147483647 w 27"/>
                          <a:gd name="T23" fmla="*/ 0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7"/>
                          <a:gd name="T37" fmla="*/ 0 h 18"/>
                          <a:gd name="T38" fmla="*/ 27 w 27"/>
                          <a:gd name="T39" fmla="*/ 18 h 1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7" h="18">
                            <a:moveTo>
                              <a:pt x="27" y="0"/>
                            </a:moveTo>
                            <a:lnTo>
                              <a:pt x="24" y="7"/>
                            </a:lnTo>
                            <a:lnTo>
                              <a:pt x="24" y="18"/>
                            </a:lnTo>
                            <a:lnTo>
                              <a:pt x="12" y="12"/>
                            </a:lnTo>
                            <a:lnTo>
                              <a:pt x="7" y="8"/>
                            </a:lnTo>
                            <a:lnTo>
                              <a:pt x="0" y="6"/>
                            </a:lnTo>
                            <a:lnTo>
                              <a:pt x="0" y="4"/>
                            </a:lnTo>
                            <a:lnTo>
                              <a:pt x="3" y="1"/>
                            </a:lnTo>
                            <a:lnTo>
                              <a:pt x="7" y="1"/>
                            </a:lnTo>
                            <a:lnTo>
                              <a:pt x="11" y="2"/>
                            </a:lnTo>
                            <a:lnTo>
                              <a:pt x="21" y="2"/>
                            </a:lnTo>
                            <a:lnTo>
                              <a:pt x="27" y="0"/>
                            </a:lnTo>
                            <a:close/>
                          </a:path>
                        </a:pathLst>
                      </a:custGeom>
                      <a:solidFill>
                        <a:srgbClr val="003F69"/>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14" name="Freeform 269"/>
                      <p:cNvSpPr>
                        <a:spLocks/>
                      </p:cNvSpPr>
                      <p:nvPr/>
                    </p:nvSpPr>
                    <p:spPr bwMode="gray">
                      <a:xfrm>
                        <a:off x="2617" y="2589"/>
                        <a:ext cx="7" cy="5"/>
                      </a:xfrm>
                      <a:custGeom>
                        <a:avLst/>
                        <a:gdLst>
                          <a:gd name="T0" fmla="*/ 2147483647 w 5"/>
                          <a:gd name="T1" fmla="*/ 0 h 4"/>
                          <a:gd name="T2" fmla="*/ 2147483647 w 5"/>
                          <a:gd name="T3" fmla="*/ 2147483647 h 4"/>
                          <a:gd name="T4" fmla="*/ 2147483647 w 5"/>
                          <a:gd name="T5" fmla="*/ 2147483647 h 4"/>
                          <a:gd name="T6" fmla="*/ 0 w 5"/>
                          <a:gd name="T7" fmla="*/ 2147483647 h 4"/>
                          <a:gd name="T8" fmla="*/ 0 w 5"/>
                          <a:gd name="T9" fmla="*/ 2147483647 h 4"/>
                          <a:gd name="T10" fmla="*/ 2147483647 w 5"/>
                          <a:gd name="T11" fmla="*/ 0 h 4"/>
                          <a:gd name="T12" fmla="*/ 0 60000 65536"/>
                          <a:gd name="T13" fmla="*/ 0 60000 65536"/>
                          <a:gd name="T14" fmla="*/ 0 60000 65536"/>
                          <a:gd name="T15" fmla="*/ 0 60000 65536"/>
                          <a:gd name="T16" fmla="*/ 0 60000 65536"/>
                          <a:gd name="T17" fmla="*/ 0 60000 65536"/>
                          <a:gd name="T18" fmla="*/ 0 w 5"/>
                          <a:gd name="T19" fmla="*/ 0 h 4"/>
                          <a:gd name="T20" fmla="*/ 5 w 5"/>
                          <a:gd name="T21" fmla="*/ 4 h 4"/>
                        </a:gdLst>
                        <a:ahLst/>
                        <a:cxnLst>
                          <a:cxn ang="T12">
                            <a:pos x="T0" y="T1"/>
                          </a:cxn>
                          <a:cxn ang="T13">
                            <a:pos x="T2" y="T3"/>
                          </a:cxn>
                          <a:cxn ang="T14">
                            <a:pos x="T4" y="T5"/>
                          </a:cxn>
                          <a:cxn ang="T15">
                            <a:pos x="T6" y="T7"/>
                          </a:cxn>
                          <a:cxn ang="T16">
                            <a:pos x="T8" y="T9"/>
                          </a:cxn>
                          <a:cxn ang="T17">
                            <a:pos x="T10" y="T11"/>
                          </a:cxn>
                        </a:cxnLst>
                        <a:rect l="T18" t="T19" r="T20" b="T21"/>
                        <a:pathLst>
                          <a:path w="5" h="4">
                            <a:moveTo>
                              <a:pt x="3" y="0"/>
                            </a:moveTo>
                            <a:lnTo>
                              <a:pt x="5" y="1"/>
                            </a:lnTo>
                            <a:lnTo>
                              <a:pt x="5" y="4"/>
                            </a:lnTo>
                            <a:lnTo>
                              <a:pt x="0" y="4"/>
                            </a:lnTo>
                            <a:lnTo>
                              <a:pt x="0" y="2"/>
                            </a:lnTo>
                            <a:lnTo>
                              <a:pt x="3" y="0"/>
                            </a:lnTo>
                            <a:close/>
                          </a:path>
                        </a:pathLst>
                      </a:custGeom>
                      <a:solidFill>
                        <a:srgbClr val="003F69"/>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grpSp>
                    <p:nvGrpSpPr>
                      <p:cNvPr id="2115" name="Group 256"/>
                      <p:cNvGrpSpPr>
                        <a:grpSpLocks/>
                      </p:cNvGrpSpPr>
                      <p:nvPr/>
                    </p:nvGrpSpPr>
                    <p:grpSpPr bwMode="auto">
                      <a:xfrm>
                        <a:off x="2340" y="2176"/>
                        <a:ext cx="212" cy="421"/>
                        <a:chOff x="2340" y="2176"/>
                        <a:chExt cx="212" cy="421"/>
                      </a:xfrm>
                    </p:grpSpPr>
                    <p:sp>
                      <p:nvSpPr>
                        <p:cNvPr id="2117" name="Freeform 274"/>
                        <p:cNvSpPr>
                          <a:spLocks/>
                        </p:cNvSpPr>
                        <p:nvPr/>
                      </p:nvSpPr>
                      <p:spPr bwMode="gray">
                        <a:xfrm>
                          <a:off x="2471" y="2484"/>
                          <a:ext cx="5" cy="4"/>
                        </a:xfrm>
                        <a:custGeom>
                          <a:avLst/>
                          <a:gdLst>
                            <a:gd name="T0" fmla="*/ 0 w 4"/>
                            <a:gd name="T1" fmla="*/ 2147483647 h 3"/>
                            <a:gd name="T2" fmla="*/ 2147483647 w 4"/>
                            <a:gd name="T3" fmla="*/ 2147483647 h 3"/>
                            <a:gd name="T4" fmla="*/ 2147483647 w 4"/>
                            <a:gd name="T5" fmla="*/ 0 h 3"/>
                            <a:gd name="T6" fmla="*/ 2147483647 w 4"/>
                            <a:gd name="T7" fmla="*/ 2147483647 h 3"/>
                            <a:gd name="T8" fmla="*/ 2147483647 w 4"/>
                            <a:gd name="T9" fmla="*/ 2147483647 h 3"/>
                            <a:gd name="T10" fmla="*/ 0 w 4"/>
                            <a:gd name="T11" fmla="*/ 2147483647 h 3"/>
                            <a:gd name="T12" fmla="*/ 0 60000 65536"/>
                            <a:gd name="T13" fmla="*/ 0 60000 65536"/>
                            <a:gd name="T14" fmla="*/ 0 60000 65536"/>
                            <a:gd name="T15" fmla="*/ 0 60000 65536"/>
                            <a:gd name="T16" fmla="*/ 0 60000 65536"/>
                            <a:gd name="T17" fmla="*/ 0 60000 65536"/>
                            <a:gd name="T18" fmla="*/ 0 w 4"/>
                            <a:gd name="T19" fmla="*/ 0 h 3"/>
                            <a:gd name="T20" fmla="*/ 4 w 4"/>
                            <a:gd name="T21" fmla="*/ 3 h 3"/>
                          </a:gdLst>
                          <a:ahLst/>
                          <a:cxnLst>
                            <a:cxn ang="T12">
                              <a:pos x="T0" y="T1"/>
                            </a:cxn>
                            <a:cxn ang="T13">
                              <a:pos x="T2" y="T3"/>
                            </a:cxn>
                            <a:cxn ang="T14">
                              <a:pos x="T4" y="T5"/>
                            </a:cxn>
                            <a:cxn ang="T15">
                              <a:pos x="T6" y="T7"/>
                            </a:cxn>
                            <a:cxn ang="T16">
                              <a:pos x="T8" y="T9"/>
                            </a:cxn>
                            <a:cxn ang="T17">
                              <a:pos x="T10" y="T11"/>
                            </a:cxn>
                          </a:cxnLst>
                          <a:rect l="T18" t="T19" r="T20" b="T21"/>
                          <a:pathLst>
                            <a:path w="4" h="3">
                              <a:moveTo>
                                <a:pt x="0" y="2"/>
                              </a:moveTo>
                              <a:lnTo>
                                <a:pt x="1" y="1"/>
                              </a:lnTo>
                              <a:lnTo>
                                <a:pt x="3" y="0"/>
                              </a:lnTo>
                              <a:lnTo>
                                <a:pt x="4" y="1"/>
                              </a:lnTo>
                              <a:lnTo>
                                <a:pt x="3" y="3"/>
                              </a:lnTo>
                              <a:lnTo>
                                <a:pt x="0" y="2"/>
                              </a:lnTo>
                              <a:close/>
                            </a:path>
                          </a:pathLst>
                        </a:custGeom>
                        <a:solidFill>
                          <a:srgbClr val="003F69"/>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18" name="Freeform 280"/>
                        <p:cNvSpPr>
                          <a:spLocks/>
                        </p:cNvSpPr>
                        <p:nvPr/>
                      </p:nvSpPr>
                      <p:spPr bwMode="gray">
                        <a:xfrm>
                          <a:off x="2474" y="2548"/>
                          <a:ext cx="6" cy="5"/>
                        </a:xfrm>
                        <a:custGeom>
                          <a:avLst/>
                          <a:gdLst>
                            <a:gd name="T0" fmla="*/ 0 w 5"/>
                            <a:gd name="T1" fmla="*/ 2147483647 h 4"/>
                            <a:gd name="T2" fmla="*/ 0 w 5"/>
                            <a:gd name="T3" fmla="*/ 2147483647 h 4"/>
                            <a:gd name="T4" fmla="*/ 2147483647 w 5"/>
                            <a:gd name="T5" fmla="*/ 0 h 4"/>
                            <a:gd name="T6" fmla="*/ 2147483647 w 5"/>
                            <a:gd name="T7" fmla="*/ 0 h 4"/>
                            <a:gd name="T8" fmla="*/ 2147483647 w 5"/>
                            <a:gd name="T9" fmla="*/ 2147483647 h 4"/>
                            <a:gd name="T10" fmla="*/ 0 w 5"/>
                            <a:gd name="T11" fmla="*/ 2147483647 h 4"/>
                            <a:gd name="T12" fmla="*/ 0 60000 65536"/>
                            <a:gd name="T13" fmla="*/ 0 60000 65536"/>
                            <a:gd name="T14" fmla="*/ 0 60000 65536"/>
                            <a:gd name="T15" fmla="*/ 0 60000 65536"/>
                            <a:gd name="T16" fmla="*/ 0 60000 65536"/>
                            <a:gd name="T17" fmla="*/ 0 60000 65536"/>
                            <a:gd name="T18" fmla="*/ 0 w 5"/>
                            <a:gd name="T19" fmla="*/ 0 h 4"/>
                            <a:gd name="T20" fmla="*/ 5 w 5"/>
                            <a:gd name="T21" fmla="*/ 4 h 4"/>
                          </a:gdLst>
                          <a:ahLst/>
                          <a:cxnLst>
                            <a:cxn ang="T12">
                              <a:pos x="T0" y="T1"/>
                            </a:cxn>
                            <a:cxn ang="T13">
                              <a:pos x="T2" y="T3"/>
                            </a:cxn>
                            <a:cxn ang="T14">
                              <a:pos x="T4" y="T5"/>
                            </a:cxn>
                            <a:cxn ang="T15">
                              <a:pos x="T6" y="T7"/>
                            </a:cxn>
                            <a:cxn ang="T16">
                              <a:pos x="T8" y="T9"/>
                            </a:cxn>
                            <a:cxn ang="T17">
                              <a:pos x="T10" y="T11"/>
                            </a:cxn>
                          </a:cxnLst>
                          <a:rect l="T18" t="T19" r="T20" b="T21"/>
                          <a:pathLst>
                            <a:path w="5" h="4">
                              <a:moveTo>
                                <a:pt x="0" y="4"/>
                              </a:moveTo>
                              <a:lnTo>
                                <a:pt x="0" y="3"/>
                              </a:lnTo>
                              <a:lnTo>
                                <a:pt x="3" y="0"/>
                              </a:lnTo>
                              <a:lnTo>
                                <a:pt x="5" y="0"/>
                              </a:lnTo>
                              <a:lnTo>
                                <a:pt x="3" y="3"/>
                              </a:lnTo>
                              <a:lnTo>
                                <a:pt x="0" y="4"/>
                              </a:lnTo>
                              <a:close/>
                            </a:path>
                          </a:pathLst>
                        </a:custGeom>
                        <a:solidFill>
                          <a:srgbClr val="003F69"/>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19" name="Freeform 281"/>
                        <p:cNvSpPr>
                          <a:spLocks/>
                        </p:cNvSpPr>
                        <p:nvPr/>
                      </p:nvSpPr>
                      <p:spPr bwMode="gray">
                        <a:xfrm>
                          <a:off x="2485" y="2540"/>
                          <a:ext cx="11" cy="8"/>
                        </a:xfrm>
                        <a:custGeom>
                          <a:avLst/>
                          <a:gdLst>
                            <a:gd name="T0" fmla="*/ 0 w 8"/>
                            <a:gd name="T1" fmla="*/ 2147483647 h 7"/>
                            <a:gd name="T2" fmla="*/ 0 w 8"/>
                            <a:gd name="T3" fmla="*/ 0 h 7"/>
                            <a:gd name="T4" fmla="*/ 2147483647 w 8"/>
                            <a:gd name="T5" fmla="*/ 0 h 7"/>
                            <a:gd name="T6" fmla="*/ 2147483647 w 8"/>
                            <a:gd name="T7" fmla="*/ 2147483647 h 7"/>
                            <a:gd name="T8" fmla="*/ 2147483647 w 8"/>
                            <a:gd name="T9" fmla="*/ 2147483647 h 7"/>
                            <a:gd name="T10" fmla="*/ 2147483647 w 8"/>
                            <a:gd name="T11" fmla="*/ 2147483647 h 7"/>
                            <a:gd name="T12" fmla="*/ 0 w 8"/>
                            <a:gd name="T13" fmla="*/ 2147483647 h 7"/>
                            <a:gd name="T14" fmla="*/ 0 60000 65536"/>
                            <a:gd name="T15" fmla="*/ 0 60000 65536"/>
                            <a:gd name="T16" fmla="*/ 0 60000 65536"/>
                            <a:gd name="T17" fmla="*/ 0 60000 65536"/>
                            <a:gd name="T18" fmla="*/ 0 60000 65536"/>
                            <a:gd name="T19" fmla="*/ 0 60000 65536"/>
                            <a:gd name="T20" fmla="*/ 0 60000 65536"/>
                            <a:gd name="T21" fmla="*/ 0 w 8"/>
                            <a:gd name="T22" fmla="*/ 0 h 7"/>
                            <a:gd name="T23" fmla="*/ 8 w 8"/>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 h="7">
                              <a:moveTo>
                                <a:pt x="0" y="5"/>
                              </a:moveTo>
                              <a:lnTo>
                                <a:pt x="0" y="0"/>
                              </a:lnTo>
                              <a:lnTo>
                                <a:pt x="6" y="0"/>
                              </a:lnTo>
                              <a:lnTo>
                                <a:pt x="8" y="2"/>
                              </a:lnTo>
                              <a:lnTo>
                                <a:pt x="7" y="5"/>
                              </a:lnTo>
                              <a:lnTo>
                                <a:pt x="2" y="7"/>
                              </a:lnTo>
                              <a:lnTo>
                                <a:pt x="0" y="5"/>
                              </a:lnTo>
                              <a:close/>
                            </a:path>
                          </a:pathLst>
                        </a:custGeom>
                        <a:solidFill>
                          <a:srgbClr val="003F69"/>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20" name="Freeform 282"/>
                        <p:cNvSpPr>
                          <a:spLocks/>
                        </p:cNvSpPr>
                        <p:nvPr/>
                      </p:nvSpPr>
                      <p:spPr bwMode="gray">
                        <a:xfrm>
                          <a:off x="2500" y="2532"/>
                          <a:ext cx="5" cy="5"/>
                        </a:xfrm>
                        <a:custGeom>
                          <a:avLst/>
                          <a:gdLst>
                            <a:gd name="T0" fmla="*/ 0 w 5"/>
                            <a:gd name="T1" fmla="*/ 2147483647 h 4"/>
                            <a:gd name="T2" fmla="*/ 0 w 5"/>
                            <a:gd name="T3" fmla="*/ 2147483647 h 4"/>
                            <a:gd name="T4" fmla="*/ 2147483647 w 5"/>
                            <a:gd name="T5" fmla="*/ 0 h 4"/>
                            <a:gd name="T6" fmla="*/ 2147483647 w 5"/>
                            <a:gd name="T7" fmla="*/ 2147483647 h 4"/>
                            <a:gd name="T8" fmla="*/ 2147483647 w 5"/>
                            <a:gd name="T9" fmla="*/ 2147483647 h 4"/>
                            <a:gd name="T10" fmla="*/ 0 w 5"/>
                            <a:gd name="T11" fmla="*/ 2147483647 h 4"/>
                            <a:gd name="T12" fmla="*/ 0 60000 65536"/>
                            <a:gd name="T13" fmla="*/ 0 60000 65536"/>
                            <a:gd name="T14" fmla="*/ 0 60000 65536"/>
                            <a:gd name="T15" fmla="*/ 0 60000 65536"/>
                            <a:gd name="T16" fmla="*/ 0 60000 65536"/>
                            <a:gd name="T17" fmla="*/ 0 60000 65536"/>
                            <a:gd name="T18" fmla="*/ 0 w 5"/>
                            <a:gd name="T19" fmla="*/ 0 h 4"/>
                            <a:gd name="T20" fmla="*/ 5 w 5"/>
                            <a:gd name="T21" fmla="*/ 4 h 4"/>
                          </a:gdLst>
                          <a:ahLst/>
                          <a:cxnLst>
                            <a:cxn ang="T12">
                              <a:pos x="T0" y="T1"/>
                            </a:cxn>
                            <a:cxn ang="T13">
                              <a:pos x="T2" y="T3"/>
                            </a:cxn>
                            <a:cxn ang="T14">
                              <a:pos x="T4" y="T5"/>
                            </a:cxn>
                            <a:cxn ang="T15">
                              <a:pos x="T6" y="T7"/>
                            </a:cxn>
                            <a:cxn ang="T16">
                              <a:pos x="T8" y="T9"/>
                            </a:cxn>
                            <a:cxn ang="T17">
                              <a:pos x="T10" y="T11"/>
                            </a:cxn>
                          </a:cxnLst>
                          <a:rect l="T18" t="T19" r="T20" b="T21"/>
                          <a:pathLst>
                            <a:path w="5" h="4">
                              <a:moveTo>
                                <a:pt x="0" y="4"/>
                              </a:moveTo>
                              <a:lnTo>
                                <a:pt x="0" y="2"/>
                              </a:lnTo>
                              <a:lnTo>
                                <a:pt x="3" y="0"/>
                              </a:lnTo>
                              <a:lnTo>
                                <a:pt x="5" y="1"/>
                              </a:lnTo>
                              <a:lnTo>
                                <a:pt x="5" y="4"/>
                              </a:lnTo>
                              <a:lnTo>
                                <a:pt x="0" y="4"/>
                              </a:lnTo>
                              <a:close/>
                            </a:path>
                          </a:pathLst>
                        </a:custGeom>
                        <a:solidFill>
                          <a:srgbClr val="003F69"/>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21" name="Freeform 283"/>
                        <p:cNvSpPr>
                          <a:spLocks/>
                        </p:cNvSpPr>
                        <p:nvPr/>
                      </p:nvSpPr>
                      <p:spPr bwMode="gray">
                        <a:xfrm>
                          <a:off x="2405" y="2337"/>
                          <a:ext cx="147" cy="154"/>
                        </a:xfrm>
                        <a:custGeom>
                          <a:avLst/>
                          <a:gdLst>
                            <a:gd name="T0" fmla="*/ 2147483647 w 119"/>
                            <a:gd name="T1" fmla="*/ 2147483647 h 125"/>
                            <a:gd name="T2" fmla="*/ 2147483647 w 119"/>
                            <a:gd name="T3" fmla="*/ 2147483647 h 125"/>
                            <a:gd name="T4" fmla="*/ 2147483647 w 119"/>
                            <a:gd name="T5" fmla="*/ 2147483647 h 125"/>
                            <a:gd name="T6" fmla="*/ 2147483647 w 119"/>
                            <a:gd name="T7" fmla="*/ 2147483647 h 125"/>
                            <a:gd name="T8" fmla="*/ 2147483647 w 119"/>
                            <a:gd name="T9" fmla="*/ 2147483647 h 125"/>
                            <a:gd name="T10" fmla="*/ 2147483647 w 119"/>
                            <a:gd name="T11" fmla="*/ 2147483647 h 125"/>
                            <a:gd name="T12" fmla="*/ 2147483647 w 119"/>
                            <a:gd name="T13" fmla="*/ 2147483647 h 125"/>
                            <a:gd name="T14" fmla="*/ 2147483647 w 119"/>
                            <a:gd name="T15" fmla="*/ 2147483647 h 125"/>
                            <a:gd name="T16" fmla="*/ 2147483647 w 119"/>
                            <a:gd name="T17" fmla="*/ 2147483647 h 125"/>
                            <a:gd name="T18" fmla="*/ 2147483647 w 119"/>
                            <a:gd name="T19" fmla="*/ 2147483647 h 125"/>
                            <a:gd name="T20" fmla="*/ 2147483647 w 119"/>
                            <a:gd name="T21" fmla="*/ 2147483647 h 125"/>
                            <a:gd name="T22" fmla="*/ 2147483647 w 119"/>
                            <a:gd name="T23" fmla="*/ 2147483647 h 125"/>
                            <a:gd name="T24" fmla="*/ 2147483647 w 119"/>
                            <a:gd name="T25" fmla="*/ 2147483647 h 125"/>
                            <a:gd name="T26" fmla="*/ 2147483647 w 119"/>
                            <a:gd name="T27" fmla="*/ 2147483647 h 125"/>
                            <a:gd name="T28" fmla="*/ 2147483647 w 119"/>
                            <a:gd name="T29" fmla="*/ 2147483647 h 125"/>
                            <a:gd name="T30" fmla="*/ 2147483647 w 119"/>
                            <a:gd name="T31" fmla="*/ 2147483647 h 125"/>
                            <a:gd name="T32" fmla="*/ 2147483647 w 119"/>
                            <a:gd name="T33" fmla="*/ 2147483647 h 125"/>
                            <a:gd name="T34" fmla="*/ 2147483647 w 119"/>
                            <a:gd name="T35" fmla="*/ 2147483647 h 125"/>
                            <a:gd name="T36" fmla="*/ 2147483647 w 119"/>
                            <a:gd name="T37" fmla="*/ 2147483647 h 125"/>
                            <a:gd name="T38" fmla="*/ 2147483647 w 119"/>
                            <a:gd name="T39" fmla="*/ 2147483647 h 125"/>
                            <a:gd name="T40" fmla="*/ 2147483647 w 119"/>
                            <a:gd name="T41" fmla="*/ 2147483647 h 125"/>
                            <a:gd name="T42" fmla="*/ 2147483647 w 119"/>
                            <a:gd name="T43" fmla="*/ 2147483647 h 125"/>
                            <a:gd name="T44" fmla="*/ 2147483647 w 119"/>
                            <a:gd name="T45" fmla="*/ 2147483647 h 125"/>
                            <a:gd name="T46" fmla="*/ 2147483647 w 119"/>
                            <a:gd name="T47" fmla="*/ 2147483647 h 125"/>
                            <a:gd name="T48" fmla="*/ 2147483647 w 119"/>
                            <a:gd name="T49" fmla="*/ 0 h 125"/>
                            <a:gd name="T50" fmla="*/ 2147483647 w 119"/>
                            <a:gd name="T51" fmla="*/ 2147483647 h 125"/>
                            <a:gd name="T52" fmla="*/ 2147483647 w 119"/>
                            <a:gd name="T53" fmla="*/ 2147483647 h 125"/>
                            <a:gd name="T54" fmla="*/ 2147483647 w 119"/>
                            <a:gd name="T55" fmla="*/ 2147483647 h 125"/>
                            <a:gd name="T56" fmla="*/ 2147483647 w 119"/>
                            <a:gd name="T57" fmla="*/ 2147483647 h 125"/>
                            <a:gd name="T58" fmla="*/ 2147483647 w 119"/>
                            <a:gd name="T59" fmla="*/ 2147483647 h 125"/>
                            <a:gd name="T60" fmla="*/ 2147483647 w 119"/>
                            <a:gd name="T61" fmla="*/ 2147483647 h 125"/>
                            <a:gd name="T62" fmla="*/ 2147483647 w 119"/>
                            <a:gd name="T63" fmla="*/ 2147483647 h 125"/>
                            <a:gd name="T64" fmla="*/ 2147483647 w 119"/>
                            <a:gd name="T65" fmla="*/ 2147483647 h 125"/>
                            <a:gd name="T66" fmla="*/ 2147483647 w 119"/>
                            <a:gd name="T67" fmla="*/ 2147483647 h 125"/>
                            <a:gd name="T68" fmla="*/ 2147483647 w 119"/>
                            <a:gd name="T69" fmla="*/ 2147483647 h 125"/>
                            <a:gd name="T70" fmla="*/ 2147483647 w 119"/>
                            <a:gd name="T71" fmla="*/ 2147483647 h 125"/>
                            <a:gd name="T72" fmla="*/ 2147483647 w 119"/>
                            <a:gd name="T73" fmla="*/ 2147483647 h 125"/>
                            <a:gd name="T74" fmla="*/ 2147483647 w 119"/>
                            <a:gd name="T75" fmla="*/ 2147483647 h 125"/>
                            <a:gd name="T76" fmla="*/ 2147483647 w 119"/>
                            <a:gd name="T77" fmla="*/ 2147483647 h 125"/>
                            <a:gd name="T78" fmla="*/ 2147483647 w 119"/>
                            <a:gd name="T79" fmla="*/ 2147483647 h 125"/>
                            <a:gd name="T80" fmla="*/ 2147483647 w 119"/>
                            <a:gd name="T81" fmla="*/ 2147483647 h 12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9"/>
                            <a:gd name="T124" fmla="*/ 0 h 125"/>
                            <a:gd name="T125" fmla="*/ 119 w 119"/>
                            <a:gd name="T126" fmla="*/ 125 h 12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9" h="125">
                              <a:moveTo>
                                <a:pt x="70" y="125"/>
                              </a:moveTo>
                              <a:lnTo>
                                <a:pt x="60" y="125"/>
                              </a:lnTo>
                              <a:lnTo>
                                <a:pt x="56" y="123"/>
                              </a:lnTo>
                              <a:lnTo>
                                <a:pt x="57" y="121"/>
                              </a:lnTo>
                              <a:lnTo>
                                <a:pt x="56" y="120"/>
                              </a:lnTo>
                              <a:lnTo>
                                <a:pt x="54" y="121"/>
                              </a:lnTo>
                              <a:lnTo>
                                <a:pt x="53" y="122"/>
                              </a:lnTo>
                              <a:lnTo>
                                <a:pt x="41" y="123"/>
                              </a:lnTo>
                              <a:lnTo>
                                <a:pt x="38" y="120"/>
                              </a:lnTo>
                              <a:lnTo>
                                <a:pt x="35" y="120"/>
                              </a:lnTo>
                              <a:lnTo>
                                <a:pt x="28" y="115"/>
                              </a:lnTo>
                              <a:lnTo>
                                <a:pt x="31" y="107"/>
                              </a:lnTo>
                              <a:lnTo>
                                <a:pt x="33" y="99"/>
                              </a:lnTo>
                              <a:lnTo>
                                <a:pt x="33" y="92"/>
                              </a:lnTo>
                              <a:lnTo>
                                <a:pt x="36" y="95"/>
                              </a:lnTo>
                              <a:lnTo>
                                <a:pt x="35" y="91"/>
                              </a:lnTo>
                              <a:lnTo>
                                <a:pt x="32" y="90"/>
                              </a:lnTo>
                              <a:lnTo>
                                <a:pt x="31" y="85"/>
                              </a:lnTo>
                              <a:lnTo>
                                <a:pt x="30" y="78"/>
                              </a:lnTo>
                              <a:lnTo>
                                <a:pt x="32" y="77"/>
                              </a:lnTo>
                              <a:lnTo>
                                <a:pt x="32" y="73"/>
                              </a:lnTo>
                              <a:lnTo>
                                <a:pt x="23" y="66"/>
                              </a:lnTo>
                              <a:lnTo>
                                <a:pt x="25" y="61"/>
                              </a:lnTo>
                              <a:lnTo>
                                <a:pt x="21" y="57"/>
                              </a:lnTo>
                              <a:lnTo>
                                <a:pt x="17" y="57"/>
                              </a:lnTo>
                              <a:lnTo>
                                <a:pt x="16" y="54"/>
                              </a:lnTo>
                              <a:lnTo>
                                <a:pt x="11" y="53"/>
                              </a:lnTo>
                              <a:lnTo>
                                <a:pt x="6" y="52"/>
                              </a:lnTo>
                              <a:lnTo>
                                <a:pt x="2" y="49"/>
                              </a:lnTo>
                              <a:lnTo>
                                <a:pt x="2" y="46"/>
                              </a:lnTo>
                              <a:lnTo>
                                <a:pt x="0" y="43"/>
                              </a:lnTo>
                              <a:lnTo>
                                <a:pt x="2" y="39"/>
                              </a:lnTo>
                              <a:lnTo>
                                <a:pt x="7" y="40"/>
                              </a:lnTo>
                              <a:lnTo>
                                <a:pt x="11" y="36"/>
                              </a:lnTo>
                              <a:lnTo>
                                <a:pt x="14" y="37"/>
                              </a:lnTo>
                              <a:lnTo>
                                <a:pt x="20" y="40"/>
                              </a:lnTo>
                              <a:lnTo>
                                <a:pt x="23" y="38"/>
                              </a:lnTo>
                              <a:lnTo>
                                <a:pt x="27" y="40"/>
                              </a:lnTo>
                              <a:lnTo>
                                <a:pt x="30" y="36"/>
                              </a:lnTo>
                              <a:lnTo>
                                <a:pt x="28" y="32"/>
                              </a:lnTo>
                              <a:lnTo>
                                <a:pt x="24" y="26"/>
                              </a:lnTo>
                              <a:lnTo>
                                <a:pt x="24" y="23"/>
                              </a:lnTo>
                              <a:lnTo>
                                <a:pt x="30" y="23"/>
                              </a:lnTo>
                              <a:lnTo>
                                <a:pt x="33" y="27"/>
                              </a:lnTo>
                              <a:lnTo>
                                <a:pt x="41" y="27"/>
                              </a:lnTo>
                              <a:lnTo>
                                <a:pt x="41" y="24"/>
                              </a:lnTo>
                              <a:lnTo>
                                <a:pt x="47" y="21"/>
                              </a:lnTo>
                              <a:lnTo>
                                <a:pt x="55" y="15"/>
                              </a:lnTo>
                              <a:lnTo>
                                <a:pt x="58" y="2"/>
                              </a:lnTo>
                              <a:lnTo>
                                <a:pt x="65" y="0"/>
                              </a:lnTo>
                              <a:lnTo>
                                <a:pt x="72" y="9"/>
                              </a:lnTo>
                              <a:lnTo>
                                <a:pt x="80" y="15"/>
                              </a:lnTo>
                              <a:lnTo>
                                <a:pt x="84" y="17"/>
                              </a:lnTo>
                              <a:lnTo>
                                <a:pt x="90" y="19"/>
                              </a:lnTo>
                              <a:lnTo>
                                <a:pt x="97" y="25"/>
                              </a:lnTo>
                              <a:lnTo>
                                <a:pt x="103" y="27"/>
                              </a:lnTo>
                              <a:lnTo>
                                <a:pt x="112" y="27"/>
                              </a:lnTo>
                              <a:lnTo>
                                <a:pt x="119" y="29"/>
                              </a:lnTo>
                              <a:lnTo>
                                <a:pt x="114" y="42"/>
                              </a:lnTo>
                              <a:lnTo>
                                <a:pt x="111" y="55"/>
                              </a:lnTo>
                              <a:lnTo>
                                <a:pt x="106" y="54"/>
                              </a:lnTo>
                              <a:lnTo>
                                <a:pt x="104" y="59"/>
                              </a:lnTo>
                              <a:lnTo>
                                <a:pt x="104" y="63"/>
                              </a:lnTo>
                              <a:lnTo>
                                <a:pt x="101" y="64"/>
                              </a:lnTo>
                              <a:lnTo>
                                <a:pt x="99" y="69"/>
                              </a:lnTo>
                              <a:lnTo>
                                <a:pt x="95" y="74"/>
                              </a:lnTo>
                              <a:lnTo>
                                <a:pt x="97" y="77"/>
                              </a:lnTo>
                              <a:lnTo>
                                <a:pt x="101" y="74"/>
                              </a:lnTo>
                              <a:lnTo>
                                <a:pt x="104" y="75"/>
                              </a:lnTo>
                              <a:lnTo>
                                <a:pt x="103" y="80"/>
                              </a:lnTo>
                              <a:lnTo>
                                <a:pt x="104" y="91"/>
                              </a:lnTo>
                              <a:lnTo>
                                <a:pt x="106" y="101"/>
                              </a:lnTo>
                              <a:lnTo>
                                <a:pt x="111" y="102"/>
                              </a:lnTo>
                              <a:lnTo>
                                <a:pt x="115" y="107"/>
                              </a:lnTo>
                              <a:lnTo>
                                <a:pt x="110" y="111"/>
                              </a:lnTo>
                              <a:lnTo>
                                <a:pt x="105" y="112"/>
                              </a:lnTo>
                              <a:lnTo>
                                <a:pt x="101" y="115"/>
                              </a:lnTo>
                              <a:lnTo>
                                <a:pt x="96" y="117"/>
                              </a:lnTo>
                              <a:lnTo>
                                <a:pt x="91" y="115"/>
                              </a:lnTo>
                              <a:lnTo>
                                <a:pt x="86" y="116"/>
                              </a:lnTo>
                              <a:lnTo>
                                <a:pt x="79" y="112"/>
                              </a:lnTo>
                              <a:lnTo>
                                <a:pt x="72" y="117"/>
                              </a:lnTo>
                              <a:lnTo>
                                <a:pt x="70" y="125"/>
                              </a:lnTo>
                              <a:close/>
                            </a:path>
                          </a:pathLst>
                        </a:custGeom>
                        <a:solidFill>
                          <a:srgbClr val="003F69"/>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22" name="Freeform 287"/>
                        <p:cNvSpPr>
                          <a:spLocks/>
                        </p:cNvSpPr>
                        <p:nvPr/>
                      </p:nvSpPr>
                      <p:spPr bwMode="gray">
                        <a:xfrm>
                          <a:off x="2387" y="2176"/>
                          <a:ext cx="89" cy="184"/>
                        </a:xfrm>
                        <a:custGeom>
                          <a:avLst/>
                          <a:gdLst>
                            <a:gd name="T0" fmla="*/ 2147483647 w 72"/>
                            <a:gd name="T1" fmla="*/ 2147483647 h 150"/>
                            <a:gd name="T2" fmla="*/ 2147483647 w 72"/>
                            <a:gd name="T3" fmla="*/ 2147483647 h 150"/>
                            <a:gd name="T4" fmla="*/ 2147483647 w 72"/>
                            <a:gd name="T5" fmla="*/ 2147483647 h 150"/>
                            <a:gd name="T6" fmla="*/ 2147483647 w 72"/>
                            <a:gd name="T7" fmla="*/ 2147483647 h 150"/>
                            <a:gd name="T8" fmla="*/ 2147483647 w 72"/>
                            <a:gd name="T9" fmla="*/ 2147483647 h 150"/>
                            <a:gd name="T10" fmla="*/ 2147483647 w 72"/>
                            <a:gd name="T11" fmla="*/ 2147483647 h 150"/>
                            <a:gd name="T12" fmla="*/ 2147483647 w 72"/>
                            <a:gd name="T13" fmla="*/ 2147483647 h 150"/>
                            <a:gd name="T14" fmla="*/ 2147483647 w 72"/>
                            <a:gd name="T15" fmla="*/ 2147483647 h 150"/>
                            <a:gd name="T16" fmla="*/ 2147483647 w 72"/>
                            <a:gd name="T17" fmla="*/ 2147483647 h 150"/>
                            <a:gd name="T18" fmla="*/ 2147483647 w 72"/>
                            <a:gd name="T19" fmla="*/ 2147483647 h 150"/>
                            <a:gd name="T20" fmla="*/ 2147483647 w 72"/>
                            <a:gd name="T21" fmla="*/ 2147483647 h 150"/>
                            <a:gd name="T22" fmla="*/ 2147483647 w 72"/>
                            <a:gd name="T23" fmla="*/ 2147483647 h 150"/>
                            <a:gd name="T24" fmla="*/ 2147483647 w 72"/>
                            <a:gd name="T25" fmla="*/ 2147483647 h 150"/>
                            <a:gd name="T26" fmla="*/ 2147483647 w 72"/>
                            <a:gd name="T27" fmla="*/ 2147483647 h 150"/>
                            <a:gd name="T28" fmla="*/ 2147483647 w 72"/>
                            <a:gd name="T29" fmla="*/ 2147483647 h 150"/>
                            <a:gd name="T30" fmla="*/ 2147483647 w 72"/>
                            <a:gd name="T31" fmla="*/ 2147483647 h 150"/>
                            <a:gd name="T32" fmla="*/ 2147483647 w 72"/>
                            <a:gd name="T33" fmla="*/ 2147483647 h 150"/>
                            <a:gd name="T34" fmla="*/ 2147483647 w 72"/>
                            <a:gd name="T35" fmla="*/ 2147483647 h 150"/>
                            <a:gd name="T36" fmla="*/ 2147483647 w 72"/>
                            <a:gd name="T37" fmla="*/ 2147483647 h 150"/>
                            <a:gd name="T38" fmla="*/ 2147483647 w 72"/>
                            <a:gd name="T39" fmla="*/ 2147483647 h 150"/>
                            <a:gd name="T40" fmla="*/ 2147483647 w 72"/>
                            <a:gd name="T41" fmla="*/ 2147483647 h 150"/>
                            <a:gd name="T42" fmla="*/ 2147483647 w 72"/>
                            <a:gd name="T43" fmla="*/ 2147483647 h 150"/>
                            <a:gd name="T44" fmla="*/ 2147483647 w 72"/>
                            <a:gd name="T45" fmla="*/ 2147483647 h 150"/>
                            <a:gd name="T46" fmla="*/ 2147483647 w 72"/>
                            <a:gd name="T47" fmla="*/ 2147483647 h 150"/>
                            <a:gd name="T48" fmla="*/ 2147483647 w 72"/>
                            <a:gd name="T49" fmla="*/ 2147483647 h 150"/>
                            <a:gd name="T50" fmla="*/ 2147483647 w 72"/>
                            <a:gd name="T51" fmla="*/ 2147483647 h 150"/>
                            <a:gd name="T52" fmla="*/ 2147483647 w 72"/>
                            <a:gd name="T53" fmla="*/ 2147483647 h 150"/>
                            <a:gd name="T54" fmla="*/ 2147483647 w 72"/>
                            <a:gd name="T55" fmla="*/ 2147483647 h 150"/>
                            <a:gd name="T56" fmla="*/ 2147483647 w 72"/>
                            <a:gd name="T57" fmla="*/ 2147483647 h 150"/>
                            <a:gd name="T58" fmla="*/ 2147483647 w 72"/>
                            <a:gd name="T59" fmla="*/ 2147483647 h 150"/>
                            <a:gd name="T60" fmla="*/ 2147483647 w 72"/>
                            <a:gd name="T61" fmla="*/ 2147483647 h 150"/>
                            <a:gd name="T62" fmla="*/ 2147483647 w 72"/>
                            <a:gd name="T63" fmla="*/ 2147483647 h 150"/>
                            <a:gd name="T64" fmla="*/ 2147483647 w 72"/>
                            <a:gd name="T65" fmla="*/ 2147483647 h 150"/>
                            <a:gd name="T66" fmla="*/ 2147483647 w 72"/>
                            <a:gd name="T67" fmla="*/ 2147483647 h 150"/>
                            <a:gd name="T68" fmla="*/ 2147483647 w 72"/>
                            <a:gd name="T69" fmla="*/ 2147483647 h 150"/>
                            <a:gd name="T70" fmla="*/ 2147483647 w 72"/>
                            <a:gd name="T71" fmla="*/ 2147483647 h 150"/>
                            <a:gd name="T72" fmla="*/ 2147483647 w 72"/>
                            <a:gd name="T73" fmla="*/ 2147483647 h 150"/>
                            <a:gd name="T74" fmla="*/ 2147483647 w 72"/>
                            <a:gd name="T75" fmla="*/ 2147483647 h 150"/>
                            <a:gd name="T76" fmla="*/ 2147483647 w 72"/>
                            <a:gd name="T77" fmla="*/ 2147483647 h 150"/>
                            <a:gd name="T78" fmla="*/ 2147483647 w 72"/>
                            <a:gd name="T79" fmla="*/ 2147483647 h 150"/>
                            <a:gd name="T80" fmla="*/ 2147483647 w 72"/>
                            <a:gd name="T81" fmla="*/ 2147483647 h 150"/>
                            <a:gd name="T82" fmla="*/ 2147483647 w 72"/>
                            <a:gd name="T83" fmla="*/ 2147483647 h 150"/>
                            <a:gd name="T84" fmla="*/ 2147483647 w 72"/>
                            <a:gd name="T85" fmla="*/ 2147483647 h 150"/>
                            <a:gd name="T86" fmla="*/ 2147483647 w 72"/>
                            <a:gd name="T87" fmla="*/ 2147483647 h 150"/>
                            <a:gd name="T88" fmla="*/ 0 w 72"/>
                            <a:gd name="T89" fmla="*/ 2147483647 h 150"/>
                            <a:gd name="T90" fmla="*/ 2147483647 w 72"/>
                            <a:gd name="T91" fmla="*/ 2147483647 h 150"/>
                            <a:gd name="T92" fmla="*/ 2147483647 w 72"/>
                            <a:gd name="T93" fmla="*/ 2147483647 h 150"/>
                            <a:gd name="T94" fmla="*/ 2147483647 w 72"/>
                            <a:gd name="T95" fmla="*/ 2147483647 h 150"/>
                            <a:gd name="T96" fmla="*/ 2147483647 w 72"/>
                            <a:gd name="T97" fmla="*/ 2147483647 h 150"/>
                            <a:gd name="T98" fmla="*/ 2147483647 w 72"/>
                            <a:gd name="T99" fmla="*/ 0 h 15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72"/>
                            <a:gd name="T151" fmla="*/ 0 h 150"/>
                            <a:gd name="T152" fmla="*/ 72 w 72"/>
                            <a:gd name="T153" fmla="*/ 150 h 150"/>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72" h="150">
                              <a:moveTo>
                                <a:pt x="30" y="0"/>
                              </a:moveTo>
                              <a:lnTo>
                                <a:pt x="29" y="4"/>
                              </a:lnTo>
                              <a:lnTo>
                                <a:pt x="23" y="10"/>
                              </a:lnTo>
                              <a:lnTo>
                                <a:pt x="21" y="18"/>
                              </a:lnTo>
                              <a:lnTo>
                                <a:pt x="30" y="17"/>
                              </a:lnTo>
                              <a:lnTo>
                                <a:pt x="39" y="18"/>
                              </a:lnTo>
                              <a:lnTo>
                                <a:pt x="40" y="23"/>
                              </a:lnTo>
                              <a:lnTo>
                                <a:pt x="33" y="37"/>
                              </a:lnTo>
                              <a:lnTo>
                                <a:pt x="33" y="45"/>
                              </a:lnTo>
                              <a:lnTo>
                                <a:pt x="29" y="49"/>
                              </a:lnTo>
                              <a:lnTo>
                                <a:pt x="30" y="51"/>
                              </a:lnTo>
                              <a:lnTo>
                                <a:pt x="35" y="49"/>
                              </a:lnTo>
                              <a:lnTo>
                                <a:pt x="40" y="51"/>
                              </a:lnTo>
                              <a:lnTo>
                                <a:pt x="44" y="60"/>
                              </a:lnTo>
                              <a:lnTo>
                                <a:pt x="46" y="72"/>
                              </a:lnTo>
                              <a:lnTo>
                                <a:pt x="49" y="74"/>
                              </a:lnTo>
                              <a:lnTo>
                                <a:pt x="55" y="82"/>
                              </a:lnTo>
                              <a:lnTo>
                                <a:pt x="57" y="86"/>
                              </a:lnTo>
                              <a:lnTo>
                                <a:pt x="58" y="103"/>
                              </a:lnTo>
                              <a:lnTo>
                                <a:pt x="63" y="105"/>
                              </a:lnTo>
                              <a:lnTo>
                                <a:pt x="71" y="104"/>
                              </a:lnTo>
                              <a:lnTo>
                                <a:pt x="72" y="114"/>
                              </a:lnTo>
                              <a:lnTo>
                                <a:pt x="70" y="119"/>
                              </a:lnTo>
                              <a:lnTo>
                                <a:pt x="65" y="125"/>
                              </a:lnTo>
                              <a:lnTo>
                                <a:pt x="61" y="125"/>
                              </a:lnTo>
                              <a:lnTo>
                                <a:pt x="59" y="127"/>
                              </a:lnTo>
                              <a:lnTo>
                                <a:pt x="64" y="128"/>
                              </a:lnTo>
                              <a:lnTo>
                                <a:pt x="69" y="128"/>
                              </a:lnTo>
                              <a:lnTo>
                                <a:pt x="69" y="131"/>
                              </a:lnTo>
                              <a:lnTo>
                                <a:pt x="61" y="138"/>
                              </a:lnTo>
                              <a:lnTo>
                                <a:pt x="53" y="138"/>
                              </a:lnTo>
                              <a:lnTo>
                                <a:pt x="48" y="137"/>
                              </a:lnTo>
                              <a:lnTo>
                                <a:pt x="35" y="141"/>
                              </a:lnTo>
                              <a:lnTo>
                                <a:pt x="34" y="139"/>
                              </a:lnTo>
                              <a:lnTo>
                                <a:pt x="27" y="142"/>
                              </a:lnTo>
                              <a:lnTo>
                                <a:pt x="26" y="145"/>
                              </a:lnTo>
                              <a:lnTo>
                                <a:pt x="16" y="145"/>
                              </a:lnTo>
                              <a:lnTo>
                                <a:pt x="13" y="149"/>
                              </a:lnTo>
                              <a:lnTo>
                                <a:pt x="10" y="150"/>
                              </a:lnTo>
                              <a:lnTo>
                                <a:pt x="9" y="148"/>
                              </a:lnTo>
                              <a:lnTo>
                                <a:pt x="14" y="143"/>
                              </a:lnTo>
                              <a:lnTo>
                                <a:pt x="16" y="138"/>
                              </a:lnTo>
                              <a:lnTo>
                                <a:pt x="19" y="136"/>
                              </a:lnTo>
                              <a:lnTo>
                                <a:pt x="20" y="132"/>
                              </a:lnTo>
                              <a:lnTo>
                                <a:pt x="26" y="130"/>
                              </a:lnTo>
                              <a:lnTo>
                                <a:pt x="30" y="129"/>
                              </a:lnTo>
                              <a:lnTo>
                                <a:pt x="32" y="126"/>
                              </a:lnTo>
                              <a:lnTo>
                                <a:pt x="29" y="126"/>
                              </a:lnTo>
                              <a:lnTo>
                                <a:pt x="28" y="127"/>
                              </a:lnTo>
                              <a:lnTo>
                                <a:pt x="24" y="126"/>
                              </a:lnTo>
                              <a:lnTo>
                                <a:pt x="21" y="124"/>
                              </a:lnTo>
                              <a:lnTo>
                                <a:pt x="11" y="123"/>
                              </a:lnTo>
                              <a:lnTo>
                                <a:pt x="10" y="121"/>
                              </a:lnTo>
                              <a:lnTo>
                                <a:pt x="11" y="118"/>
                              </a:lnTo>
                              <a:lnTo>
                                <a:pt x="14" y="116"/>
                              </a:lnTo>
                              <a:lnTo>
                                <a:pt x="18" y="116"/>
                              </a:lnTo>
                              <a:lnTo>
                                <a:pt x="19" y="104"/>
                              </a:lnTo>
                              <a:lnTo>
                                <a:pt x="17" y="103"/>
                              </a:lnTo>
                              <a:lnTo>
                                <a:pt x="18" y="98"/>
                              </a:lnTo>
                              <a:lnTo>
                                <a:pt x="24" y="97"/>
                              </a:lnTo>
                              <a:lnTo>
                                <a:pt x="29" y="94"/>
                              </a:lnTo>
                              <a:lnTo>
                                <a:pt x="31" y="91"/>
                              </a:lnTo>
                              <a:lnTo>
                                <a:pt x="31" y="86"/>
                              </a:lnTo>
                              <a:lnTo>
                                <a:pt x="29" y="85"/>
                              </a:lnTo>
                              <a:lnTo>
                                <a:pt x="27" y="81"/>
                              </a:lnTo>
                              <a:lnTo>
                                <a:pt x="26" y="76"/>
                              </a:lnTo>
                              <a:lnTo>
                                <a:pt x="26" y="70"/>
                              </a:lnTo>
                              <a:lnTo>
                                <a:pt x="22" y="72"/>
                              </a:lnTo>
                              <a:lnTo>
                                <a:pt x="12" y="72"/>
                              </a:lnTo>
                              <a:lnTo>
                                <a:pt x="11" y="71"/>
                              </a:lnTo>
                              <a:lnTo>
                                <a:pt x="11" y="66"/>
                              </a:lnTo>
                              <a:lnTo>
                                <a:pt x="14" y="63"/>
                              </a:lnTo>
                              <a:lnTo>
                                <a:pt x="14" y="60"/>
                              </a:lnTo>
                              <a:lnTo>
                                <a:pt x="13" y="57"/>
                              </a:lnTo>
                              <a:lnTo>
                                <a:pt x="13" y="53"/>
                              </a:lnTo>
                              <a:lnTo>
                                <a:pt x="12" y="51"/>
                              </a:lnTo>
                              <a:lnTo>
                                <a:pt x="8" y="53"/>
                              </a:lnTo>
                              <a:lnTo>
                                <a:pt x="8" y="58"/>
                              </a:lnTo>
                              <a:lnTo>
                                <a:pt x="6" y="61"/>
                              </a:lnTo>
                              <a:lnTo>
                                <a:pt x="5" y="57"/>
                              </a:lnTo>
                              <a:lnTo>
                                <a:pt x="5" y="51"/>
                              </a:lnTo>
                              <a:lnTo>
                                <a:pt x="6" y="46"/>
                              </a:lnTo>
                              <a:lnTo>
                                <a:pt x="8" y="41"/>
                              </a:lnTo>
                              <a:lnTo>
                                <a:pt x="9" y="38"/>
                              </a:lnTo>
                              <a:lnTo>
                                <a:pt x="8" y="37"/>
                              </a:lnTo>
                              <a:lnTo>
                                <a:pt x="5" y="40"/>
                              </a:lnTo>
                              <a:lnTo>
                                <a:pt x="4" y="43"/>
                              </a:lnTo>
                              <a:lnTo>
                                <a:pt x="2" y="46"/>
                              </a:lnTo>
                              <a:lnTo>
                                <a:pt x="1" y="44"/>
                              </a:lnTo>
                              <a:lnTo>
                                <a:pt x="0" y="39"/>
                              </a:lnTo>
                              <a:lnTo>
                                <a:pt x="2" y="35"/>
                              </a:lnTo>
                              <a:lnTo>
                                <a:pt x="6" y="30"/>
                              </a:lnTo>
                              <a:lnTo>
                                <a:pt x="6" y="25"/>
                              </a:lnTo>
                              <a:lnTo>
                                <a:pt x="4" y="23"/>
                              </a:lnTo>
                              <a:lnTo>
                                <a:pt x="4" y="18"/>
                              </a:lnTo>
                              <a:lnTo>
                                <a:pt x="9" y="14"/>
                              </a:lnTo>
                              <a:lnTo>
                                <a:pt x="10" y="5"/>
                              </a:lnTo>
                              <a:lnTo>
                                <a:pt x="13" y="1"/>
                              </a:lnTo>
                              <a:lnTo>
                                <a:pt x="25" y="1"/>
                              </a:lnTo>
                              <a:lnTo>
                                <a:pt x="30" y="0"/>
                              </a:lnTo>
                              <a:close/>
                            </a:path>
                          </a:pathLst>
                        </a:custGeom>
                        <a:solidFill>
                          <a:srgbClr val="003F69"/>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23" name="Freeform 288"/>
                        <p:cNvSpPr>
                          <a:spLocks/>
                        </p:cNvSpPr>
                        <p:nvPr/>
                      </p:nvSpPr>
                      <p:spPr bwMode="gray">
                        <a:xfrm>
                          <a:off x="2367" y="2252"/>
                          <a:ext cx="31" cy="27"/>
                        </a:xfrm>
                        <a:custGeom>
                          <a:avLst/>
                          <a:gdLst>
                            <a:gd name="T0" fmla="*/ 2147483647 w 25"/>
                            <a:gd name="T1" fmla="*/ 2147483647 h 22"/>
                            <a:gd name="T2" fmla="*/ 2147483647 w 25"/>
                            <a:gd name="T3" fmla="*/ 0 h 22"/>
                            <a:gd name="T4" fmla="*/ 2147483647 w 25"/>
                            <a:gd name="T5" fmla="*/ 2147483647 h 22"/>
                            <a:gd name="T6" fmla="*/ 2147483647 w 25"/>
                            <a:gd name="T7" fmla="*/ 2147483647 h 22"/>
                            <a:gd name="T8" fmla="*/ 2147483647 w 25"/>
                            <a:gd name="T9" fmla="*/ 2147483647 h 22"/>
                            <a:gd name="T10" fmla="*/ 2147483647 w 25"/>
                            <a:gd name="T11" fmla="*/ 2147483647 h 22"/>
                            <a:gd name="T12" fmla="*/ 2147483647 w 25"/>
                            <a:gd name="T13" fmla="*/ 2147483647 h 22"/>
                            <a:gd name="T14" fmla="*/ 2147483647 w 25"/>
                            <a:gd name="T15" fmla="*/ 2147483647 h 22"/>
                            <a:gd name="T16" fmla="*/ 2147483647 w 25"/>
                            <a:gd name="T17" fmla="*/ 2147483647 h 22"/>
                            <a:gd name="T18" fmla="*/ 2147483647 w 25"/>
                            <a:gd name="T19" fmla="*/ 2147483647 h 22"/>
                            <a:gd name="T20" fmla="*/ 2147483647 w 25"/>
                            <a:gd name="T21" fmla="*/ 2147483647 h 22"/>
                            <a:gd name="T22" fmla="*/ 0 w 25"/>
                            <a:gd name="T23" fmla="*/ 2147483647 h 22"/>
                            <a:gd name="T24" fmla="*/ 0 w 25"/>
                            <a:gd name="T25" fmla="*/ 2147483647 h 22"/>
                            <a:gd name="T26" fmla="*/ 2147483647 w 25"/>
                            <a:gd name="T27" fmla="*/ 2147483647 h 22"/>
                            <a:gd name="T28" fmla="*/ 2147483647 w 25"/>
                            <a:gd name="T29" fmla="*/ 2147483647 h 2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5"/>
                            <a:gd name="T46" fmla="*/ 0 h 22"/>
                            <a:gd name="T47" fmla="*/ 25 w 25"/>
                            <a:gd name="T48" fmla="*/ 22 h 2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5" h="22">
                              <a:moveTo>
                                <a:pt x="6" y="1"/>
                              </a:moveTo>
                              <a:lnTo>
                                <a:pt x="11" y="0"/>
                              </a:lnTo>
                              <a:lnTo>
                                <a:pt x="12" y="2"/>
                              </a:lnTo>
                              <a:lnTo>
                                <a:pt x="18" y="3"/>
                              </a:lnTo>
                              <a:lnTo>
                                <a:pt x="22" y="11"/>
                              </a:lnTo>
                              <a:lnTo>
                                <a:pt x="25" y="12"/>
                              </a:lnTo>
                              <a:lnTo>
                                <a:pt x="23" y="19"/>
                              </a:lnTo>
                              <a:lnTo>
                                <a:pt x="17" y="22"/>
                              </a:lnTo>
                              <a:lnTo>
                                <a:pt x="14" y="20"/>
                              </a:lnTo>
                              <a:lnTo>
                                <a:pt x="9" y="18"/>
                              </a:lnTo>
                              <a:lnTo>
                                <a:pt x="5" y="21"/>
                              </a:lnTo>
                              <a:lnTo>
                                <a:pt x="0" y="17"/>
                              </a:lnTo>
                              <a:lnTo>
                                <a:pt x="0" y="14"/>
                              </a:lnTo>
                              <a:lnTo>
                                <a:pt x="6" y="8"/>
                              </a:lnTo>
                              <a:lnTo>
                                <a:pt x="6" y="1"/>
                              </a:lnTo>
                              <a:close/>
                            </a:path>
                          </a:pathLst>
                        </a:custGeom>
                        <a:solidFill>
                          <a:srgbClr val="003F69"/>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24" name="Freeform 289"/>
                        <p:cNvSpPr>
                          <a:spLocks/>
                        </p:cNvSpPr>
                        <p:nvPr/>
                      </p:nvSpPr>
                      <p:spPr bwMode="gray">
                        <a:xfrm>
                          <a:off x="2494" y="2288"/>
                          <a:ext cx="45" cy="54"/>
                        </a:xfrm>
                        <a:custGeom>
                          <a:avLst/>
                          <a:gdLst>
                            <a:gd name="T0" fmla="*/ 2147483647 w 37"/>
                            <a:gd name="T1" fmla="*/ 2147483647 h 43"/>
                            <a:gd name="T2" fmla="*/ 2147483647 w 37"/>
                            <a:gd name="T3" fmla="*/ 2147483647 h 43"/>
                            <a:gd name="T4" fmla="*/ 2147483647 w 37"/>
                            <a:gd name="T5" fmla="*/ 2147483647 h 43"/>
                            <a:gd name="T6" fmla="*/ 2147483647 w 37"/>
                            <a:gd name="T7" fmla="*/ 2147483647 h 43"/>
                            <a:gd name="T8" fmla="*/ 2147483647 w 37"/>
                            <a:gd name="T9" fmla="*/ 2147483647 h 43"/>
                            <a:gd name="T10" fmla="*/ 2147483647 w 37"/>
                            <a:gd name="T11" fmla="*/ 2147483647 h 43"/>
                            <a:gd name="T12" fmla="*/ 2147483647 w 37"/>
                            <a:gd name="T13" fmla="*/ 2147483647 h 43"/>
                            <a:gd name="T14" fmla="*/ 2147483647 w 37"/>
                            <a:gd name="T15" fmla="*/ 2147483647 h 43"/>
                            <a:gd name="T16" fmla="*/ 2147483647 w 37"/>
                            <a:gd name="T17" fmla="*/ 2147483647 h 43"/>
                            <a:gd name="T18" fmla="*/ 2147483647 w 37"/>
                            <a:gd name="T19" fmla="*/ 2147483647 h 43"/>
                            <a:gd name="T20" fmla="*/ 2147483647 w 37"/>
                            <a:gd name="T21" fmla="*/ 2147483647 h 43"/>
                            <a:gd name="T22" fmla="*/ 0 w 37"/>
                            <a:gd name="T23" fmla="*/ 2147483647 h 43"/>
                            <a:gd name="T24" fmla="*/ 2147483647 w 37"/>
                            <a:gd name="T25" fmla="*/ 2147483647 h 43"/>
                            <a:gd name="T26" fmla="*/ 2147483647 w 37"/>
                            <a:gd name="T27" fmla="*/ 2147483647 h 43"/>
                            <a:gd name="T28" fmla="*/ 2147483647 w 37"/>
                            <a:gd name="T29" fmla="*/ 2147483647 h 43"/>
                            <a:gd name="T30" fmla="*/ 2147483647 w 37"/>
                            <a:gd name="T31" fmla="*/ 2147483647 h 43"/>
                            <a:gd name="T32" fmla="*/ 2147483647 w 37"/>
                            <a:gd name="T33" fmla="*/ 2147483647 h 43"/>
                            <a:gd name="T34" fmla="*/ 2147483647 w 37"/>
                            <a:gd name="T35" fmla="*/ 2147483647 h 43"/>
                            <a:gd name="T36" fmla="*/ 2147483647 w 37"/>
                            <a:gd name="T37" fmla="*/ 2147483647 h 43"/>
                            <a:gd name="T38" fmla="*/ 2147483647 w 37"/>
                            <a:gd name="T39" fmla="*/ 2147483647 h 43"/>
                            <a:gd name="T40" fmla="*/ 2147483647 w 37"/>
                            <a:gd name="T41" fmla="*/ 2147483647 h 43"/>
                            <a:gd name="T42" fmla="*/ 2147483647 w 37"/>
                            <a:gd name="T43" fmla="*/ 2147483647 h 43"/>
                            <a:gd name="T44" fmla="*/ 2147483647 w 37"/>
                            <a:gd name="T45" fmla="*/ 2147483647 h 43"/>
                            <a:gd name="T46" fmla="*/ 2147483647 w 37"/>
                            <a:gd name="T47" fmla="*/ 2147483647 h 43"/>
                            <a:gd name="T48" fmla="*/ 2147483647 w 37"/>
                            <a:gd name="T49" fmla="*/ 2147483647 h 43"/>
                            <a:gd name="T50" fmla="*/ 2147483647 w 37"/>
                            <a:gd name="T51" fmla="*/ 2147483647 h 43"/>
                            <a:gd name="T52" fmla="*/ 2147483647 w 37"/>
                            <a:gd name="T53" fmla="*/ 2147483647 h 43"/>
                            <a:gd name="T54" fmla="*/ 2147483647 w 37"/>
                            <a:gd name="T55" fmla="*/ 2147483647 h 43"/>
                            <a:gd name="T56" fmla="*/ 2147483647 w 37"/>
                            <a:gd name="T57" fmla="*/ 0 h 43"/>
                            <a:gd name="T58" fmla="*/ 2147483647 w 37"/>
                            <a:gd name="T59" fmla="*/ 2147483647 h 43"/>
                            <a:gd name="T60" fmla="*/ 2147483647 w 37"/>
                            <a:gd name="T61" fmla="*/ 2147483647 h 43"/>
                            <a:gd name="T62" fmla="*/ 2147483647 w 37"/>
                            <a:gd name="T63" fmla="*/ 2147483647 h 43"/>
                            <a:gd name="T64" fmla="*/ 2147483647 w 37"/>
                            <a:gd name="T65" fmla="*/ 2147483647 h 43"/>
                            <a:gd name="T66" fmla="*/ 2147483647 w 37"/>
                            <a:gd name="T67" fmla="*/ 2147483647 h 43"/>
                            <a:gd name="T68" fmla="*/ 2147483647 w 37"/>
                            <a:gd name="T69" fmla="*/ 2147483647 h 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7"/>
                            <a:gd name="T106" fmla="*/ 0 h 43"/>
                            <a:gd name="T107" fmla="*/ 37 w 37"/>
                            <a:gd name="T108" fmla="*/ 43 h 4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7" h="43">
                              <a:moveTo>
                                <a:pt x="26" y="28"/>
                              </a:moveTo>
                              <a:lnTo>
                                <a:pt x="28" y="31"/>
                              </a:lnTo>
                              <a:lnTo>
                                <a:pt x="25" y="37"/>
                              </a:lnTo>
                              <a:lnTo>
                                <a:pt x="25" y="40"/>
                              </a:lnTo>
                              <a:lnTo>
                                <a:pt x="24" y="43"/>
                              </a:lnTo>
                              <a:lnTo>
                                <a:pt x="22" y="39"/>
                              </a:lnTo>
                              <a:lnTo>
                                <a:pt x="21" y="33"/>
                              </a:lnTo>
                              <a:lnTo>
                                <a:pt x="16" y="33"/>
                              </a:lnTo>
                              <a:lnTo>
                                <a:pt x="13" y="32"/>
                              </a:lnTo>
                              <a:lnTo>
                                <a:pt x="9" y="34"/>
                              </a:lnTo>
                              <a:lnTo>
                                <a:pt x="4" y="36"/>
                              </a:lnTo>
                              <a:lnTo>
                                <a:pt x="0" y="34"/>
                              </a:lnTo>
                              <a:lnTo>
                                <a:pt x="4" y="33"/>
                              </a:lnTo>
                              <a:lnTo>
                                <a:pt x="6" y="33"/>
                              </a:lnTo>
                              <a:lnTo>
                                <a:pt x="8" y="31"/>
                              </a:lnTo>
                              <a:lnTo>
                                <a:pt x="7" y="29"/>
                              </a:lnTo>
                              <a:lnTo>
                                <a:pt x="8" y="24"/>
                              </a:lnTo>
                              <a:lnTo>
                                <a:pt x="12" y="19"/>
                              </a:lnTo>
                              <a:lnTo>
                                <a:pt x="15" y="10"/>
                              </a:lnTo>
                              <a:lnTo>
                                <a:pt x="19" y="9"/>
                              </a:lnTo>
                              <a:lnTo>
                                <a:pt x="20" y="11"/>
                              </a:lnTo>
                              <a:lnTo>
                                <a:pt x="18" y="14"/>
                              </a:lnTo>
                              <a:lnTo>
                                <a:pt x="19" y="18"/>
                              </a:lnTo>
                              <a:lnTo>
                                <a:pt x="23" y="14"/>
                              </a:lnTo>
                              <a:lnTo>
                                <a:pt x="24" y="11"/>
                              </a:lnTo>
                              <a:lnTo>
                                <a:pt x="20" y="8"/>
                              </a:lnTo>
                              <a:lnTo>
                                <a:pt x="21" y="4"/>
                              </a:lnTo>
                              <a:lnTo>
                                <a:pt x="26" y="1"/>
                              </a:lnTo>
                              <a:lnTo>
                                <a:pt x="35" y="0"/>
                              </a:lnTo>
                              <a:lnTo>
                                <a:pt x="37" y="3"/>
                              </a:lnTo>
                              <a:lnTo>
                                <a:pt x="34" y="9"/>
                              </a:lnTo>
                              <a:lnTo>
                                <a:pt x="36" y="13"/>
                              </a:lnTo>
                              <a:lnTo>
                                <a:pt x="35" y="19"/>
                              </a:lnTo>
                              <a:lnTo>
                                <a:pt x="28" y="25"/>
                              </a:lnTo>
                              <a:lnTo>
                                <a:pt x="26" y="28"/>
                              </a:lnTo>
                              <a:close/>
                            </a:path>
                          </a:pathLst>
                        </a:custGeom>
                        <a:solidFill>
                          <a:srgbClr val="003F69"/>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25" name="Freeform 290"/>
                        <p:cNvSpPr>
                          <a:spLocks/>
                        </p:cNvSpPr>
                        <p:nvPr/>
                      </p:nvSpPr>
                      <p:spPr bwMode="gray">
                        <a:xfrm>
                          <a:off x="2525" y="2351"/>
                          <a:ext cx="8" cy="19"/>
                        </a:xfrm>
                        <a:custGeom>
                          <a:avLst/>
                          <a:gdLst>
                            <a:gd name="T0" fmla="*/ 2147483647 w 6"/>
                            <a:gd name="T1" fmla="*/ 2147483647 h 15"/>
                            <a:gd name="T2" fmla="*/ 0 w 6"/>
                            <a:gd name="T3" fmla="*/ 2147483647 h 15"/>
                            <a:gd name="T4" fmla="*/ 0 w 6"/>
                            <a:gd name="T5" fmla="*/ 2147483647 h 15"/>
                            <a:gd name="T6" fmla="*/ 0 w 6"/>
                            <a:gd name="T7" fmla="*/ 2147483647 h 15"/>
                            <a:gd name="T8" fmla="*/ 2147483647 w 6"/>
                            <a:gd name="T9" fmla="*/ 0 h 15"/>
                            <a:gd name="T10" fmla="*/ 2147483647 w 6"/>
                            <a:gd name="T11" fmla="*/ 2147483647 h 15"/>
                            <a:gd name="T12" fmla="*/ 2147483647 w 6"/>
                            <a:gd name="T13" fmla="*/ 2147483647 h 15"/>
                            <a:gd name="T14" fmla="*/ 0 60000 65536"/>
                            <a:gd name="T15" fmla="*/ 0 60000 65536"/>
                            <a:gd name="T16" fmla="*/ 0 60000 65536"/>
                            <a:gd name="T17" fmla="*/ 0 60000 65536"/>
                            <a:gd name="T18" fmla="*/ 0 60000 65536"/>
                            <a:gd name="T19" fmla="*/ 0 60000 65536"/>
                            <a:gd name="T20" fmla="*/ 0 60000 65536"/>
                            <a:gd name="T21" fmla="*/ 0 w 6"/>
                            <a:gd name="T22" fmla="*/ 0 h 15"/>
                            <a:gd name="T23" fmla="*/ 6 w 6"/>
                            <a:gd name="T24" fmla="*/ 15 h 1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15">
                              <a:moveTo>
                                <a:pt x="6" y="15"/>
                              </a:moveTo>
                              <a:lnTo>
                                <a:pt x="0" y="13"/>
                              </a:lnTo>
                              <a:lnTo>
                                <a:pt x="0" y="7"/>
                              </a:lnTo>
                              <a:lnTo>
                                <a:pt x="0" y="3"/>
                              </a:lnTo>
                              <a:lnTo>
                                <a:pt x="2" y="0"/>
                              </a:lnTo>
                              <a:lnTo>
                                <a:pt x="5" y="5"/>
                              </a:lnTo>
                              <a:lnTo>
                                <a:pt x="6" y="15"/>
                              </a:lnTo>
                              <a:close/>
                            </a:path>
                          </a:pathLst>
                        </a:custGeom>
                        <a:solidFill>
                          <a:srgbClr val="003F69"/>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26" name="Freeform 291"/>
                        <p:cNvSpPr>
                          <a:spLocks/>
                        </p:cNvSpPr>
                        <p:nvPr/>
                      </p:nvSpPr>
                      <p:spPr bwMode="gray">
                        <a:xfrm>
                          <a:off x="2485" y="2328"/>
                          <a:ext cx="43" cy="39"/>
                        </a:xfrm>
                        <a:custGeom>
                          <a:avLst/>
                          <a:gdLst>
                            <a:gd name="T0" fmla="*/ 2147483647 w 34"/>
                            <a:gd name="T1" fmla="*/ 2147483647 h 32"/>
                            <a:gd name="T2" fmla="*/ 2147483647 w 34"/>
                            <a:gd name="T3" fmla="*/ 2147483647 h 32"/>
                            <a:gd name="T4" fmla="*/ 2147483647 w 34"/>
                            <a:gd name="T5" fmla="*/ 2147483647 h 32"/>
                            <a:gd name="T6" fmla="*/ 2147483647 w 34"/>
                            <a:gd name="T7" fmla="*/ 2147483647 h 32"/>
                            <a:gd name="T8" fmla="*/ 2147483647 w 34"/>
                            <a:gd name="T9" fmla="*/ 2147483647 h 32"/>
                            <a:gd name="T10" fmla="*/ 2147483647 w 34"/>
                            <a:gd name="T11" fmla="*/ 2147483647 h 32"/>
                            <a:gd name="T12" fmla="*/ 2147483647 w 34"/>
                            <a:gd name="T13" fmla="*/ 2147483647 h 32"/>
                            <a:gd name="T14" fmla="*/ 2147483647 w 34"/>
                            <a:gd name="T15" fmla="*/ 2147483647 h 32"/>
                            <a:gd name="T16" fmla="*/ 0 w 34"/>
                            <a:gd name="T17" fmla="*/ 2147483647 h 32"/>
                            <a:gd name="T18" fmla="*/ 2147483647 w 34"/>
                            <a:gd name="T19" fmla="*/ 2147483647 h 32"/>
                            <a:gd name="T20" fmla="*/ 2147483647 w 34"/>
                            <a:gd name="T21" fmla="*/ 2147483647 h 32"/>
                            <a:gd name="T22" fmla="*/ 2147483647 w 34"/>
                            <a:gd name="T23" fmla="*/ 2147483647 h 32"/>
                            <a:gd name="T24" fmla="*/ 2147483647 w 34"/>
                            <a:gd name="T25" fmla="*/ 2147483647 h 32"/>
                            <a:gd name="T26" fmla="*/ 2147483647 w 34"/>
                            <a:gd name="T27" fmla="*/ 0 h 32"/>
                            <a:gd name="T28" fmla="*/ 2147483647 w 34"/>
                            <a:gd name="T29" fmla="*/ 2147483647 h 32"/>
                            <a:gd name="T30" fmla="*/ 2147483647 w 34"/>
                            <a:gd name="T31" fmla="*/ 2147483647 h 32"/>
                            <a:gd name="T32" fmla="*/ 2147483647 w 34"/>
                            <a:gd name="T33" fmla="*/ 2147483647 h 32"/>
                            <a:gd name="T34" fmla="*/ 2147483647 w 34"/>
                            <a:gd name="T35" fmla="*/ 2147483647 h 32"/>
                            <a:gd name="T36" fmla="*/ 2147483647 w 34"/>
                            <a:gd name="T37" fmla="*/ 2147483647 h 32"/>
                            <a:gd name="T38" fmla="*/ 2147483647 w 34"/>
                            <a:gd name="T39" fmla="*/ 2147483647 h 32"/>
                            <a:gd name="T40" fmla="*/ 2147483647 w 34"/>
                            <a:gd name="T41" fmla="*/ 2147483647 h 3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4"/>
                            <a:gd name="T64" fmla="*/ 0 h 32"/>
                            <a:gd name="T65" fmla="*/ 34 w 34"/>
                            <a:gd name="T66" fmla="*/ 32 h 3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4" h="32">
                              <a:moveTo>
                                <a:pt x="34" y="19"/>
                              </a:moveTo>
                              <a:lnTo>
                                <a:pt x="32" y="22"/>
                              </a:lnTo>
                              <a:lnTo>
                                <a:pt x="32" y="26"/>
                              </a:lnTo>
                              <a:lnTo>
                                <a:pt x="32" y="32"/>
                              </a:lnTo>
                              <a:lnTo>
                                <a:pt x="25" y="26"/>
                              </a:lnTo>
                              <a:lnTo>
                                <a:pt x="19" y="24"/>
                              </a:lnTo>
                              <a:lnTo>
                                <a:pt x="15" y="22"/>
                              </a:lnTo>
                              <a:lnTo>
                                <a:pt x="7" y="16"/>
                              </a:lnTo>
                              <a:lnTo>
                                <a:pt x="0" y="7"/>
                              </a:lnTo>
                              <a:lnTo>
                                <a:pt x="4" y="4"/>
                              </a:lnTo>
                              <a:lnTo>
                                <a:pt x="6" y="2"/>
                              </a:lnTo>
                              <a:lnTo>
                                <a:pt x="10" y="4"/>
                              </a:lnTo>
                              <a:lnTo>
                                <a:pt x="15" y="2"/>
                              </a:lnTo>
                              <a:lnTo>
                                <a:pt x="19" y="0"/>
                              </a:lnTo>
                              <a:lnTo>
                                <a:pt x="22" y="1"/>
                              </a:lnTo>
                              <a:lnTo>
                                <a:pt x="27" y="1"/>
                              </a:lnTo>
                              <a:lnTo>
                                <a:pt x="28" y="7"/>
                              </a:lnTo>
                              <a:lnTo>
                                <a:pt x="30" y="11"/>
                              </a:lnTo>
                              <a:lnTo>
                                <a:pt x="31" y="8"/>
                              </a:lnTo>
                              <a:lnTo>
                                <a:pt x="33" y="12"/>
                              </a:lnTo>
                              <a:lnTo>
                                <a:pt x="34" y="19"/>
                              </a:lnTo>
                              <a:close/>
                            </a:path>
                          </a:pathLst>
                        </a:custGeom>
                        <a:solidFill>
                          <a:srgbClr val="003F69"/>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27" name="Freeform 292"/>
                        <p:cNvSpPr>
                          <a:spLocks/>
                        </p:cNvSpPr>
                        <p:nvPr/>
                      </p:nvSpPr>
                      <p:spPr bwMode="gray">
                        <a:xfrm>
                          <a:off x="2407" y="2274"/>
                          <a:ext cx="4" cy="7"/>
                        </a:xfrm>
                        <a:custGeom>
                          <a:avLst/>
                          <a:gdLst>
                            <a:gd name="T0" fmla="*/ 2147483647 w 3"/>
                            <a:gd name="T1" fmla="*/ 2147483647 h 6"/>
                            <a:gd name="T2" fmla="*/ 0 w 3"/>
                            <a:gd name="T3" fmla="*/ 2147483647 h 6"/>
                            <a:gd name="T4" fmla="*/ 0 w 3"/>
                            <a:gd name="T5" fmla="*/ 2147483647 h 6"/>
                            <a:gd name="T6" fmla="*/ 2147483647 w 3"/>
                            <a:gd name="T7" fmla="*/ 0 h 6"/>
                            <a:gd name="T8" fmla="*/ 2147483647 w 3"/>
                            <a:gd name="T9" fmla="*/ 2147483647 h 6"/>
                            <a:gd name="T10" fmla="*/ 2147483647 w 3"/>
                            <a:gd name="T11" fmla="*/ 2147483647 h 6"/>
                            <a:gd name="T12" fmla="*/ 0 60000 65536"/>
                            <a:gd name="T13" fmla="*/ 0 60000 65536"/>
                            <a:gd name="T14" fmla="*/ 0 60000 65536"/>
                            <a:gd name="T15" fmla="*/ 0 60000 65536"/>
                            <a:gd name="T16" fmla="*/ 0 60000 65536"/>
                            <a:gd name="T17" fmla="*/ 0 60000 65536"/>
                            <a:gd name="T18" fmla="*/ 0 w 3"/>
                            <a:gd name="T19" fmla="*/ 0 h 6"/>
                            <a:gd name="T20" fmla="*/ 3 w 3"/>
                            <a:gd name="T21" fmla="*/ 6 h 6"/>
                          </a:gdLst>
                          <a:ahLst/>
                          <a:cxnLst>
                            <a:cxn ang="T12">
                              <a:pos x="T0" y="T1"/>
                            </a:cxn>
                            <a:cxn ang="T13">
                              <a:pos x="T2" y="T3"/>
                            </a:cxn>
                            <a:cxn ang="T14">
                              <a:pos x="T4" y="T5"/>
                            </a:cxn>
                            <a:cxn ang="T15">
                              <a:pos x="T6" y="T7"/>
                            </a:cxn>
                            <a:cxn ang="T16">
                              <a:pos x="T8" y="T9"/>
                            </a:cxn>
                            <a:cxn ang="T17">
                              <a:pos x="T10" y="T11"/>
                            </a:cxn>
                          </a:cxnLst>
                          <a:rect l="T18" t="T19" r="T20" b="T21"/>
                          <a:pathLst>
                            <a:path w="3" h="6">
                              <a:moveTo>
                                <a:pt x="1" y="6"/>
                              </a:moveTo>
                              <a:lnTo>
                                <a:pt x="0" y="4"/>
                              </a:lnTo>
                              <a:lnTo>
                                <a:pt x="0" y="2"/>
                              </a:lnTo>
                              <a:lnTo>
                                <a:pt x="3" y="0"/>
                              </a:lnTo>
                              <a:lnTo>
                                <a:pt x="3" y="2"/>
                              </a:lnTo>
                              <a:lnTo>
                                <a:pt x="1" y="6"/>
                              </a:lnTo>
                              <a:close/>
                            </a:path>
                          </a:pathLst>
                        </a:custGeom>
                        <a:solidFill>
                          <a:srgbClr val="003F69"/>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28" name="Freeform 293"/>
                        <p:cNvSpPr>
                          <a:spLocks/>
                        </p:cNvSpPr>
                        <p:nvPr/>
                      </p:nvSpPr>
                      <p:spPr bwMode="gray">
                        <a:xfrm>
                          <a:off x="2386" y="2239"/>
                          <a:ext cx="4" cy="7"/>
                        </a:xfrm>
                        <a:custGeom>
                          <a:avLst/>
                          <a:gdLst>
                            <a:gd name="T0" fmla="*/ 2147483647 w 3"/>
                            <a:gd name="T1" fmla="*/ 0 h 5"/>
                            <a:gd name="T2" fmla="*/ 2147483647 w 3"/>
                            <a:gd name="T3" fmla="*/ 2147483647 h 5"/>
                            <a:gd name="T4" fmla="*/ 0 w 3"/>
                            <a:gd name="T5" fmla="*/ 2147483647 h 5"/>
                            <a:gd name="T6" fmla="*/ 2147483647 w 3"/>
                            <a:gd name="T7" fmla="*/ 0 h 5"/>
                            <a:gd name="T8" fmla="*/ 2147483647 w 3"/>
                            <a:gd name="T9" fmla="*/ 0 h 5"/>
                            <a:gd name="T10" fmla="*/ 0 60000 65536"/>
                            <a:gd name="T11" fmla="*/ 0 60000 65536"/>
                            <a:gd name="T12" fmla="*/ 0 60000 65536"/>
                            <a:gd name="T13" fmla="*/ 0 60000 65536"/>
                            <a:gd name="T14" fmla="*/ 0 60000 65536"/>
                            <a:gd name="T15" fmla="*/ 0 w 3"/>
                            <a:gd name="T16" fmla="*/ 0 h 5"/>
                            <a:gd name="T17" fmla="*/ 3 w 3"/>
                            <a:gd name="T18" fmla="*/ 5 h 5"/>
                          </a:gdLst>
                          <a:ahLst/>
                          <a:cxnLst>
                            <a:cxn ang="T10">
                              <a:pos x="T0" y="T1"/>
                            </a:cxn>
                            <a:cxn ang="T11">
                              <a:pos x="T2" y="T3"/>
                            </a:cxn>
                            <a:cxn ang="T12">
                              <a:pos x="T4" y="T5"/>
                            </a:cxn>
                            <a:cxn ang="T13">
                              <a:pos x="T6" y="T7"/>
                            </a:cxn>
                            <a:cxn ang="T14">
                              <a:pos x="T8" y="T9"/>
                            </a:cxn>
                          </a:cxnLst>
                          <a:rect l="T15" t="T16" r="T17" b="T18"/>
                          <a:pathLst>
                            <a:path w="3" h="5">
                              <a:moveTo>
                                <a:pt x="3" y="0"/>
                              </a:moveTo>
                              <a:lnTo>
                                <a:pt x="3" y="4"/>
                              </a:lnTo>
                              <a:lnTo>
                                <a:pt x="0" y="5"/>
                              </a:lnTo>
                              <a:lnTo>
                                <a:pt x="1" y="0"/>
                              </a:lnTo>
                              <a:lnTo>
                                <a:pt x="3" y="0"/>
                              </a:lnTo>
                              <a:close/>
                            </a:path>
                          </a:pathLst>
                        </a:custGeom>
                        <a:solidFill>
                          <a:srgbClr val="003F69"/>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29" name="Freeform 296"/>
                        <p:cNvSpPr>
                          <a:spLocks/>
                        </p:cNvSpPr>
                        <p:nvPr/>
                      </p:nvSpPr>
                      <p:spPr bwMode="gray">
                        <a:xfrm>
                          <a:off x="2445" y="2346"/>
                          <a:ext cx="5" cy="1"/>
                        </a:xfrm>
                        <a:custGeom>
                          <a:avLst/>
                          <a:gdLst>
                            <a:gd name="T0" fmla="*/ 0 w 4"/>
                            <a:gd name="T1" fmla="*/ 1073741824 h 2"/>
                            <a:gd name="T2" fmla="*/ 2147483647 w 4"/>
                            <a:gd name="T3" fmla="*/ 0 h 2"/>
                            <a:gd name="T4" fmla="*/ 2147483647 w 4"/>
                            <a:gd name="T5" fmla="*/ 1073741824 h 2"/>
                            <a:gd name="T6" fmla="*/ 2147483647 w 4"/>
                            <a:gd name="T7" fmla="*/ 1073741824 h 2"/>
                            <a:gd name="T8" fmla="*/ 0 w 4"/>
                            <a:gd name="T9" fmla="*/ 1073741824 h 2"/>
                            <a:gd name="T10" fmla="*/ 0 60000 65536"/>
                            <a:gd name="T11" fmla="*/ 0 60000 65536"/>
                            <a:gd name="T12" fmla="*/ 0 60000 65536"/>
                            <a:gd name="T13" fmla="*/ 0 60000 65536"/>
                            <a:gd name="T14" fmla="*/ 0 60000 65536"/>
                            <a:gd name="T15" fmla="*/ 0 w 4"/>
                            <a:gd name="T16" fmla="*/ 0 h 2"/>
                            <a:gd name="T17" fmla="*/ 4 w 4"/>
                            <a:gd name="T18" fmla="*/ 2 h 2"/>
                          </a:gdLst>
                          <a:ahLst/>
                          <a:cxnLst>
                            <a:cxn ang="T10">
                              <a:pos x="T0" y="T1"/>
                            </a:cxn>
                            <a:cxn ang="T11">
                              <a:pos x="T2" y="T3"/>
                            </a:cxn>
                            <a:cxn ang="T12">
                              <a:pos x="T4" y="T5"/>
                            </a:cxn>
                            <a:cxn ang="T13">
                              <a:pos x="T6" y="T7"/>
                            </a:cxn>
                            <a:cxn ang="T14">
                              <a:pos x="T8" y="T9"/>
                            </a:cxn>
                          </a:cxnLst>
                          <a:rect l="T15" t="T16" r="T17" b="T18"/>
                          <a:pathLst>
                            <a:path w="4" h="2">
                              <a:moveTo>
                                <a:pt x="0" y="1"/>
                              </a:moveTo>
                              <a:lnTo>
                                <a:pt x="3" y="0"/>
                              </a:lnTo>
                              <a:lnTo>
                                <a:pt x="4" y="2"/>
                              </a:lnTo>
                              <a:lnTo>
                                <a:pt x="2" y="2"/>
                              </a:lnTo>
                              <a:lnTo>
                                <a:pt x="0" y="1"/>
                              </a:lnTo>
                              <a:close/>
                            </a:path>
                          </a:pathLst>
                        </a:custGeom>
                        <a:solidFill>
                          <a:srgbClr val="003F69"/>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30" name="Freeform 297"/>
                        <p:cNvSpPr>
                          <a:spLocks/>
                        </p:cNvSpPr>
                        <p:nvPr/>
                      </p:nvSpPr>
                      <p:spPr bwMode="gray">
                        <a:xfrm>
                          <a:off x="2340" y="2252"/>
                          <a:ext cx="49" cy="80"/>
                        </a:xfrm>
                        <a:custGeom>
                          <a:avLst/>
                          <a:gdLst>
                            <a:gd name="T0" fmla="*/ 2147483647 w 40"/>
                            <a:gd name="T1" fmla="*/ 2147483647 h 64"/>
                            <a:gd name="T2" fmla="*/ 2147483647 w 40"/>
                            <a:gd name="T3" fmla="*/ 2147483647 h 64"/>
                            <a:gd name="T4" fmla="*/ 2147483647 w 40"/>
                            <a:gd name="T5" fmla="*/ 2147483647 h 64"/>
                            <a:gd name="T6" fmla="*/ 2147483647 w 40"/>
                            <a:gd name="T7" fmla="*/ 2147483647 h 64"/>
                            <a:gd name="T8" fmla="*/ 2147483647 w 40"/>
                            <a:gd name="T9" fmla="*/ 2147483647 h 64"/>
                            <a:gd name="T10" fmla="*/ 2147483647 w 40"/>
                            <a:gd name="T11" fmla="*/ 2147483647 h 64"/>
                            <a:gd name="T12" fmla="*/ 2147483647 w 40"/>
                            <a:gd name="T13" fmla="*/ 2147483647 h 64"/>
                            <a:gd name="T14" fmla="*/ 2147483647 w 40"/>
                            <a:gd name="T15" fmla="*/ 2147483647 h 64"/>
                            <a:gd name="T16" fmla="*/ 2147483647 w 40"/>
                            <a:gd name="T17" fmla="*/ 2147483647 h 64"/>
                            <a:gd name="T18" fmla="*/ 2147483647 w 40"/>
                            <a:gd name="T19" fmla="*/ 2147483647 h 64"/>
                            <a:gd name="T20" fmla="*/ 2147483647 w 40"/>
                            <a:gd name="T21" fmla="*/ 2147483647 h 64"/>
                            <a:gd name="T22" fmla="*/ 2147483647 w 40"/>
                            <a:gd name="T23" fmla="*/ 2147483647 h 64"/>
                            <a:gd name="T24" fmla="*/ 0 w 40"/>
                            <a:gd name="T25" fmla="*/ 2147483647 h 64"/>
                            <a:gd name="T26" fmla="*/ 2147483647 w 40"/>
                            <a:gd name="T27" fmla="*/ 2147483647 h 64"/>
                            <a:gd name="T28" fmla="*/ 2147483647 w 40"/>
                            <a:gd name="T29" fmla="*/ 2147483647 h 64"/>
                            <a:gd name="T30" fmla="*/ 2147483647 w 40"/>
                            <a:gd name="T31" fmla="*/ 2147483647 h 64"/>
                            <a:gd name="T32" fmla="*/ 2147483647 w 40"/>
                            <a:gd name="T33" fmla="*/ 2147483647 h 64"/>
                            <a:gd name="T34" fmla="*/ 2147483647 w 40"/>
                            <a:gd name="T35" fmla="*/ 2147483647 h 64"/>
                            <a:gd name="T36" fmla="*/ 2147483647 w 40"/>
                            <a:gd name="T37" fmla="*/ 2147483647 h 64"/>
                            <a:gd name="T38" fmla="*/ 2147483647 w 40"/>
                            <a:gd name="T39" fmla="*/ 2147483647 h 64"/>
                            <a:gd name="T40" fmla="*/ 2147483647 w 40"/>
                            <a:gd name="T41" fmla="*/ 2147483647 h 64"/>
                            <a:gd name="T42" fmla="*/ 2147483647 w 40"/>
                            <a:gd name="T43" fmla="*/ 2147483647 h 64"/>
                            <a:gd name="T44" fmla="*/ 2147483647 w 40"/>
                            <a:gd name="T45" fmla="*/ 2147483647 h 64"/>
                            <a:gd name="T46" fmla="*/ 2147483647 w 40"/>
                            <a:gd name="T47" fmla="*/ 2147483647 h 64"/>
                            <a:gd name="T48" fmla="*/ 2147483647 w 40"/>
                            <a:gd name="T49" fmla="*/ 2147483647 h 64"/>
                            <a:gd name="T50" fmla="*/ 2147483647 w 40"/>
                            <a:gd name="T51" fmla="*/ 2147483647 h 64"/>
                            <a:gd name="T52" fmla="*/ 2147483647 w 40"/>
                            <a:gd name="T53" fmla="*/ 2147483647 h 64"/>
                            <a:gd name="T54" fmla="*/ 2147483647 w 40"/>
                            <a:gd name="T55" fmla="*/ 2147483647 h 64"/>
                            <a:gd name="T56" fmla="*/ 2147483647 w 40"/>
                            <a:gd name="T57" fmla="*/ 2147483647 h 64"/>
                            <a:gd name="T58" fmla="*/ 2147483647 w 40"/>
                            <a:gd name="T59" fmla="*/ 2147483647 h 64"/>
                            <a:gd name="T60" fmla="*/ 2147483647 w 40"/>
                            <a:gd name="T61" fmla="*/ 2147483647 h 64"/>
                            <a:gd name="T62" fmla="*/ 2147483647 w 40"/>
                            <a:gd name="T63" fmla="*/ 2147483647 h 64"/>
                            <a:gd name="T64" fmla="*/ 2147483647 w 40"/>
                            <a:gd name="T65" fmla="*/ 0 h 64"/>
                            <a:gd name="T66" fmla="*/ 2147483647 w 40"/>
                            <a:gd name="T67" fmla="*/ 2147483647 h 64"/>
                            <a:gd name="T68" fmla="*/ 2147483647 w 40"/>
                            <a:gd name="T69" fmla="*/ 2147483647 h 64"/>
                            <a:gd name="T70" fmla="*/ 2147483647 w 40"/>
                            <a:gd name="T71" fmla="*/ 2147483647 h 64"/>
                            <a:gd name="T72" fmla="*/ 2147483647 w 40"/>
                            <a:gd name="T73" fmla="*/ 2147483647 h 64"/>
                            <a:gd name="T74" fmla="*/ 2147483647 w 40"/>
                            <a:gd name="T75" fmla="*/ 2147483647 h 64"/>
                            <a:gd name="T76" fmla="*/ 2147483647 w 40"/>
                            <a:gd name="T77" fmla="*/ 2147483647 h 64"/>
                            <a:gd name="T78" fmla="*/ 2147483647 w 40"/>
                            <a:gd name="T79" fmla="*/ 2147483647 h 6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40"/>
                            <a:gd name="T121" fmla="*/ 0 h 64"/>
                            <a:gd name="T122" fmla="*/ 40 w 40"/>
                            <a:gd name="T123" fmla="*/ 64 h 6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40" h="64">
                              <a:moveTo>
                                <a:pt x="39" y="21"/>
                              </a:moveTo>
                              <a:lnTo>
                                <a:pt x="39" y="30"/>
                              </a:lnTo>
                              <a:lnTo>
                                <a:pt x="40" y="34"/>
                              </a:lnTo>
                              <a:lnTo>
                                <a:pt x="39" y="40"/>
                              </a:lnTo>
                              <a:lnTo>
                                <a:pt x="36" y="52"/>
                              </a:lnTo>
                              <a:lnTo>
                                <a:pt x="31" y="53"/>
                              </a:lnTo>
                              <a:lnTo>
                                <a:pt x="22" y="57"/>
                              </a:lnTo>
                              <a:lnTo>
                                <a:pt x="14" y="61"/>
                              </a:lnTo>
                              <a:lnTo>
                                <a:pt x="9" y="64"/>
                              </a:lnTo>
                              <a:lnTo>
                                <a:pt x="5" y="63"/>
                              </a:lnTo>
                              <a:lnTo>
                                <a:pt x="4" y="60"/>
                              </a:lnTo>
                              <a:lnTo>
                                <a:pt x="1" y="58"/>
                              </a:lnTo>
                              <a:lnTo>
                                <a:pt x="0" y="52"/>
                              </a:lnTo>
                              <a:lnTo>
                                <a:pt x="3" y="50"/>
                              </a:lnTo>
                              <a:lnTo>
                                <a:pt x="12" y="46"/>
                              </a:lnTo>
                              <a:lnTo>
                                <a:pt x="11" y="45"/>
                              </a:lnTo>
                              <a:lnTo>
                                <a:pt x="9" y="44"/>
                              </a:lnTo>
                              <a:lnTo>
                                <a:pt x="9" y="39"/>
                              </a:lnTo>
                              <a:lnTo>
                                <a:pt x="12" y="33"/>
                              </a:lnTo>
                              <a:lnTo>
                                <a:pt x="9" y="32"/>
                              </a:lnTo>
                              <a:lnTo>
                                <a:pt x="5" y="34"/>
                              </a:lnTo>
                              <a:lnTo>
                                <a:pt x="3" y="32"/>
                              </a:lnTo>
                              <a:lnTo>
                                <a:pt x="6" y="30"/>
                              </a:lnTo>
                              <a:lnTo>
                                <a:pt x="6" y="27"/>
                              </a:lnTo>
                              <a:lnTo>
                                <a:pt x="3" y="22"/>
                              </a:lnTo>
                              <a:lnTo>
                                <a:pt x="5" y="17"/>
                              </a:lnTo>
                              <a:lnTo>
                                <a:pt x="9" y="16"/>
                              </a:lnTo>
                              <a:lnTo>
                                <a:pt x="13" y="18"/>
                              </a:lnTo>
                              <a:lnTo>
                                <a:pt x="18" y="15"/>
                              </a:lnTo>
                              <a:lnTo>
                                <a:pt x="16" y="11"/>
                              </a:lnTo>
                              <a:lnTo>
                                <a:pt x="18" y="4"/>
                              </a:lnTo>
                              <a:lnTo>
                                <a:pt x="20" y="1"/>
                              </a:lnTo>
                              <a:lnTo>
                                <a:pt x="28" y="0"/>
                              </a:lnTo>
                              <a:lnTo>
                                <a:pt x="28" y="7"/>
                              </a:lnTo>
                              <a:lnTo>
                                <a:pt x="22" y="13"/>
                              </a:lnTo>
                              <a:lnTo>
                                <a:pt x="22" y="16"/>
                              </a:lnTo>
                              <a:lnTo>
                                <a:pt x="27" y="20"/>
                              </a:lnTo>
                              <a:lnTo>
                                <a:pt x="31" y="17"/>
                              </a:lnTo>
                              <a:lnTo>
                                <a:pt x="36" y="19"/>
                              </a:lnTo>
                              <a:lnTo>
                                <a:pt x="39" y="21"/>
                              </a:lnTo>
                              <a:close/>
                            </a:path>
                          </a:pathLst>
                        </a:custGeom>
                        <a:solidFill>
                          <a:srgbClr val="003F69"/>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31" name="Freeform 370"/>
                        <p:cNvSpPr>
                          <a:spLocks/>
                        </p:cNvSpPr>
                        <p:nvPr/>
                      </p:nvSpPr>
                      <p:spPr bwMode="gray">
                        <a:xfrm>
                          <a:off x="2353" y="2501"/>
                          <a:ext cx="33" cy="83"/>
                        </a:xfrm>
                        <a:custGeom>
                          <a:avLst/>
                          <a:gdLst>
                            <a:gd name="T0" fmla="*/ 2147483647 w 27"/>
                            <a:gd name="T1" fmla="*/ 2147483647 h 67"/>
                            <a:gd name="T2" fmla="*/ 2147483647 w 27"/>
                            <a:gd name="T3" fmla="*/ 2147483647 h 67"/>
                            <a:gd name="T4" fmla="*/ 2147483647 w 27"/>
                            <a:gd name="T5" fmla="*/ 2147483647 h 67"/>
                            <a:gd name="T6" fmla="*/ 2147483647 w 27"/>
                            <a:gd name="T7" fmla="*/ 0 h 67"/>
                            <a:gd name="T8" fmla="*/ 2147483647 w 27"/>
                            <a:gd name="T9" fmla="*/ 2147483647 h 67"/>
                            <a:gd name="T10" fmla="*/ 2147483647 w 27"/>
                            <a:gd name="T11" fmla="*/ 2147483647 h 67"/>
                            <a:gd name="T12" fmla="*/ 2147483647 w 27"/>
                            <a:gd name="T13" fmla="*/ 2147483647 h 67"/>
                            <a:gd name="T14" fmla="*/ 2147483647 w 27"/>
                            <a:gd name="T15" fmla="*/ 2147483647 h 67"/>
                            <a:gd name="T16" fmla="*/ 2147483647 w 27"/>
                            <a:gd name="T17" fmla="*/ 2147483647 h 67"/>
                            <a:gd name="T18" fmla="*/ 2147483647 w 27"/>
                            <a:gd name="T19" fmla="*/ 2147483647 h 67"/>
                            <a:gd name="T20" fmla="*/ 2147483647 w 27"/>
                            <a:gd name="T21" fmla="*/ 2147483647 h 67"/>
                            <a:gd name="T22" fmla="*/ 2147483647 w 27"/>
                            <a:gd name="T23" fmla="*/ 2147483647 h 67"/>
                            <a:gd name="T24" fmla="*/ 2147483647 w 27"/>
                            <a:gd name="T25" fmla="*/ 2147483647 h 67"/>
                            <a:gd name="T26" fmla="*/ 2147483647 w 27"/>
                            <a:gd name="T27" fmla="*/ 2147483647 h 67"/>
                            <a:gd name="T28" fmla="*/ 2147483647 w 27"/>
                            <a:gd name="T29" fmla="*/ 2147483647 h 67"/>
                            <a:gd name="T30" fmla="*/ 2147483647 w 27"/>
                            <a:gd name="T31" fmla="*/ 2147483647 h 67"/>
                            <a:gd name="T32" fmla="*/ 2147483647 w 27"/>
                            <a:gd name="T33" fmla="*/ 2147483647 h 67"/>
                            <a:gd name="T34" fmla="*/ 2147483647 w 27"/>
                            <a:gd name="T35" fmla="*/ 2147483647 h 67"/>
                            <a:gd name="T36" fmla="*/ 2147483647 w 27"/>
                            <a:gd name="T37" fmla="*/ 2147483647 h 67"/>
                            <a:gd name="T38" fmla="*/ 0 w 27"/>
                            <a:gd name="T39" fmla="*/ 2147483647 h 67"/>
                            <a:gd name="T40" fmla="*/ 0 w 27"/>
                            <a:gd name="T41" fmla="*/ 2147483647 h 67"/>
                            <a:gd name="T42" fmla="*/ 2147483647 w 27"/>
                            <a:gd name="T43" fmla="*/ 2147483647 h 67"/>
                            <a:gd name="T44" fmla="*/ 2147483647 w 27"/>
                            <a:gd name="T45" fmla="*/ 2147483647 h 67"/>
                            <a:gd name="T46" fmla="*/ 2147483647 w 27"/>
                            <a:gd name="T47" fmla="*/ 2147483647 h 67"/>
                            <a:gd name="T48" fmla="*/ 2147483647 w 27"/>
                            <a:gd name="T49" fmla="*/ 2147483647 h 67"/>
                            <a:gd name="T50" fmla="*/ 2147483647 w 27"/>
                            <a:gd name="T51" fmla="*/ 2147483647 h 67"/>
                            <a:gd name="T52" fmla="*/ 2147483647 w 27"/>
                            <a:gd name="T53" fmla="*/ 2147483647 h 67"/>
                            <a:gd name="T54" fmla="*/ 2147483647 w 27"/>
                            <a:gd name="T55" fmla="*/ 2147483647 h 6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7"/>
                            <a:gd name="T85" fmla="*/ 0 h 67"/>
                            <a:gd name="T86" fmla="*/ 27 w 27"/>
                            <a:gd name="T87" fmla="*/ 67 h 67"/>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7" h="67">
                              <a:moveTo>
                                <a:pt x="6" y="1"/>
                              </a:moveTo>
                              <a:lnTo>
                                <a:pt x="10" y="3"/>
                              </a:lnTo>
                              <a:lnTo>
                                <a:pt x="19" y="2"/>
                              </a:lnTo>
                              <a:lnTo>
                                <a:pt x="23" y="0"/>
                              </a:lnTo>
                              <a:lnTo>
                                <a:pt x="27" y="5"/>
                              </a:lnTo>
                              <a:lnTo>
                                <a:pt x="25" y="14"/>
                              </a:lnTo>
                              <a:lnTo>
                                <a:pt x="23" y="18"/>
                              </a:lnTo>
                              <a:lnTo>
                                <a:pt x="22" y="29"/>
                              </a:lnTo>
                              <a:lnTo>
                                <a:pt x="20" y="32"/>
                              </a:lnTo>
                              <a:lnTo>
                                <a:pt x="22" y="42"/>
                              </a:lnTo>
                              <a:lnTo>
                                <a:pt x="21" y="53"/>
                              </a:lnTo>
                              <a:lnTo>
                                <a:pt x="17" y="59"/>
                              </a:lnTo>
                              <a:lnTo>
                                <a:pt x="17" y="64"/>
                              </a:lnTo>
                              <a:lnTo>
                                <a:pt x="13" y="67"/>
                              </a:lnTo>
                              <a:lnTo>
                                <a:pt x="8" y="66"/>
                              </a:lnTo>
                              <a:lnTo>
                                <a:pt x="3" y="66"/>
                              </a:lnTo>
                              <a:lnTo>
                                <a:pt x="4" y="60"/>
                              </a:lnTo>
                              <a:lnTo>
                                <a:pt x="4" y="51"/>
                              </a:lnTo>
                              <a:lnTo>
                                <a:pt x="3" y="47"/>
                              </a:lnTo>
                              <a:lnTo>
                                <a:pt x="0" y="47"/>
                              </a:lnTo>
                              <a:lnTo>
                                <a:pt x="0" y="37"/>
                              </a:lnTo>
                              <a:lnTo>
                                <a:pt x="3" y="33"/>
                              </a:lnTo>
                              <a:lnTo>
                                <a:pt x="3" y="28"/>
                              </a:lnTo>
                              <a:lnTo>
                                <a:pt x="6" y="26"/>
                              </a:lnTo>
                              <a:lnTo>
                                <a:pt x="7" y="17"/>
                              </a:lnTo>
                              <a:lnTo>
                                <a:pt x="5" y="10"/>
                              </a:lnTo>
                              <a:lnTo>
                                <a:pt x="4" y="5"/>
                              </a:lnTo>
                              <a:lnTo>
                                <a:pt x="6" y="1"/>
                              </a:lnTo>
                              <a:close/>
                            </a:path>
                          </a:pathLst>
                        </a:custGeom>
                        <a:solidFill>
                          <a:srgbClr val="003F69"/>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32" name="Freeform 371"/>
                        <p:cNvSpPr>
                          <a:spLocks/>
                        </p:cNvSpPr>
                        <p:nvPr/>
                      </p:nvSpPr>
                      <p:spPr bwMode="gray">
                        <a:xfrm>
                          <a:off x="2353" y="2471"/>
                          <a:ext cx="140" cy="126"/>
                        </a:xfrm>
                        <a:custGeom>
                          <a:avLst/>
                          <a:gdLst>
                            <a:gd name="T0" fmla="*/ 2147483647 w 114"/>
                            <a:gd name="T1" fmla="*/ 2147483647 h 103"/>
                            <a:gd name="T2" fmla="*/ 2147483647 w 114"/>
                            <a:gd name="T3" fmla="*/ 2147483647 h 103"/>
                            <a:gd name="T4" fmla="*/ 2147483647 w 114"/>
                            <a:gd name="T5" fmla="*/ 2147483647 h 103"/>
                            <a:gd name="T6" fmla="*/ 2147483647 w 114"/>
                            <a:gd name="T7" fmla="*/ 2147483647 h 103"/>
                            <a:gd name="T8" fmla="*/ 2147483647 w 114"/>
                            <a:gd name="T9" fmla="*/ 2147483647 h 103"/>
                            <a:gd name="T10" fmla="*/ 2147483647 w 114"/>
                            <a:gd name="T11" fmla="*/ 2147483647 h 103"/>
                            <a:gd name="T12" fmla="*/ 2147483647 w 114"/>
                            <a:gd name="T13" fmla="*/ 2147483647 h 103"/>
                            <a:gd name="T14" fmla="*/ 2147483647 w 114"/>
                            <a:gd name="T15" fmla="*/ 2147483647 h 103"/>
                            <a:gd name="T16" fmla="*/ 2147483647 w 114"/>
                            <a:gd name="T17" fmla="*/ 2147483647 h 103"/>
                            <a:gd name="T18" fmla="*/ 2147483647 w 114"/>
                            <a:gd name="T19" fmla="*/ 2147483647 h 103"/>
                            <a:gd name="T20" fmla="*/ 2147483647 w 114"/>
                            <a:gd name="T21" fmla="*/ 2147483647 h 103"/>
                            <a:gd name="T22" fmla="*/ 2147483647 w 114"/>
                            <a:gd name="T23" fmla="*/ 2147483647 h 103"/>
                            <a:gd name="T24" fmla="*/ 2147483647 w 114"/>
                            <a:gd name="T25" fmla="*/ 2147483647 h 103"/>
                            <a:gd name="T26" fmla="*/ 2147483647 w 114"/>
                            <a:gd name="T27" fmla="*/ 2147483647 h 103"/>
                            <a:gd name="T28" fmla="*/ 2147483647 w 114"/>
                            <a:gd name="T29" fmla="*/ 2147483647 h 103"/>
                            <a:gd name="T30" fmla="*/ 2147483647 w 114"/>
                            <a:gd name="T31" fmla="*/ 2147483647 h 103"/>
                            <a:gd name="T32" fmla="*/ 2147483647 w 114"/>
                            <a:gd name="T33" fmla="*/ 2147483647 h 103"/>
                            <a:gd name="T34" fmla="*/ 2147483647 w 114"/>
                            <a:gd name="T35" fmla="*/ 2147483647 h 103"/>
                            <a:gd name="T36" fmla="*/ 2147483647 w 114"/>
                            <a:gd name="T37" fmla="*/ 2147483647 h 103"/>
                            <a:gd name="T38" fmla="*/ 2147483647 w 114"/>
                            <a:gd name="T39" fmla="*/ 2147483647 h 103"/>
                            <a:gd name="T40" fmla="*/ 2147483647 w 114"/>
                            <a:gd name="T41" fmla="*/ 2147483647 h 103"/>
                            <a:gd name="T42" fmla="*/ 2147483647 w 114"/>
                            <a:gd name="T43" fmla="*/ 2147483647 h 103"/>
                            <a:gd name="T44" fmla="*/ 2147483647 w 114"/>
                            <a:gd name="T45" fmla="*/ 2147483647 h 103"/>
                            <a:gd name="T46" fmla="*/ 2147483647 w 114"/>
                            <a:gd name="T47" fmla="*/ 2147483647 h 103"/>
                            <a:gd name="T48" fmla="*/ 2147483647 w 114"/>
                            <a:gd name="T49" fmla="*/ 2147483647 h 103"/>
                            <a:gd name="T50" fmla="*/ 2147483647 w 114"/>
                            <a:gd name="T51" fmla="*/ 2147483647 h 103"/>
                            <a:gd name="T52" fmla="*/ 2147483647 w 114"/>
                            <a:gd name="T53" fmla="*/ 2147483647 h 103"/>
                            <a:gd name="T54" fmla="*/ 2147483647 w 114"/>
                            <a:gd name="T55" fmla="*/ 2147483647 h 103"/>
                            <a:gd name="T56" fmla="*/ 2147483647 w 114"/>
                            <a:gd name="T57" fmla="*/ 2147483647 h 103"/>
                            <a:gd name="T58" fmla="*/ 2147483647 w 114"/>
                            <a:gd name="T59" fmla="*/ 2147483647 h 103"/>
                            <a:gd name="T60" fmla="*/ 2147483647 w 114"/>
                            <a:gd name="T61" fmla="*/ 2147483647 h 103"/>
                            <a:gd name="T62" fmla="*/ 2147483647 w 114"/>
                            <a:gd name="T63" fmla="*/ 2147483647 h 103"/>
                            <a:gd name="T64" fmla="*/ 2147483647 w 114"/>
                            <a:gd name="T65" fmla="*/ 2147483647 h 103"/>
                            <a:gd name="T66" fmla="*/ 2147483647 w 114"/>
                            <a:gd name="T67" fmla="*/ 2147483647 h 103"/>
                            <a:gd name="T68" fmla="*/ 2147483647 w 114"/>
                            <a:gd name="T69" fmla="*/ 2147483647 h 103"/>
                            <a:gd name="T70" fmla="*/ 2147483647 w 114"/>
                            <a:gd name="T71" fmla="*/ 2147483647 h 103"/>
                            <a:gd name="T72" fmla="*/ 2147483647 w 114"/>
                            <a:gd name="T73" fmla="*/ 2147483647 h 103"/>
                            <a:gd name="T74" fmla="*/ 2147483647 w 114"/>
                            <a:gd name="T75" fmla="*/ 2147483647 h 103"/>
                            <a:gd name="T76" fmla="*/ 2147483647 w 114"/>
                            <a:gd name="T77" fmla="*/ 2147483647 h 103"/>
                            <a:gd name="T78" fmla="*/ 2147483647 w 114"/>
                            <a:gd name="T79" fmla="*/ 2147483647 h 103"/>
                            <a:gd name="T80" fmla="*/ 0 w 114"/>
                            <a:gd name="T81" fmla="*/ 2147483647 h 103"/>
                            <a:gd name="T82" fmla="*/ 2147483647 w 114"/>
                            <a:gd name="T83" fmla="*/ 2147483647 h 103"/>
                            <a:gd name="T84" fmla="*/ 2147483647 w 114"/>
                            <a:gd name="T85" fmla="*/ 2147483647 h 103"/>
                            <a:gd name="T86" fmla="*/ 2147483647 w 114"/>
                            <a:gd name="T87" fmla="*/ 0 h 103"/>
                            <a:gd name="T88" fmla="*/ 2147483647 w 114"/>
                            <a:gd name="T89" fmla="*/ 0 h 103"/>
                            <a:gd name="T90" fmla="*/ 2147483647 w 114"/>
                            <a:gd name="T91" fmla="*/ 2147483647 h 103"/>
                            <a:gd name="T92" fmla="*/ 2147483647 w 114"/>
                            <a:gd name="T93" fmla="*/ 2147483647 h 103"/>
                            <a:gd name="T94" fmla="*/ 2147483647 w 114"/>
                            <a:gd name="T95" fmla="*/ 2147483647 h 103"/>
                            <a:gd name="T96" fmla="*/ 2147483647 w 114"/>
                            <a:gd name="T97" fmla="*/ 2147483647 h 103"/>
                            <a:gd name="T98" fmla="*/ 2147483647 w 114"/>
                            <a:gd name="T99" fmla="*/ 2147483647 h 103"/>
                            <a:gd name="T100" fmla="*/ 2147483647 w 114"/>
                            <a:gd name="T101" fmla="*/ 2147483647 h 103"/>
                            <a:gd name="T102" fmla="*/ 2147483647 w 114"/>
                            <a:gd name="T103" fmla="*/ 2147483647 h 103"/>
                            <a:gd name="T104" fmla="*/ 2147483647 w 114"/>
                            <a:gd name="T105" fmla="*/ 2147483647 h 103"/>
                            <a:gd name="T106" fmla="*/ 2147483647 w 114"/>
                            <a:gd name="T107" fmla="*/ 2147483647 h 103"/>
                            <a:gd name="T108" fmla="*/ 2147483647 w 114"/>
                            <a:gd name="T109" fmla="*/ 2147483647 h 103"/>
                            <a:gd name="T110" fmla="*/ 2147483647 w 114"/>
                            <a:gd name="T111" fmla="*/ 2147483647 h 103"/>
                            <a:gd name="T112" fmla="*/ 2147483647 w 114"/>
                            <a:gd name="T113" fmla="*/ 2147483647 h 103"/>
                            <a:gd name="T114" fmla="*/ 2147483647 w 114"/>
                            <a:gd name="T115" fmla="*/ 2147483647 h 103"/>
                            <a:gd name="T116" fmla="*/ 2147483647 w 114"/>
                            <a:gd name="T117" fmla="*/ 2147483647 h 103"/>
                            <a:gd name="T118" fmla="*/ 2147483647 w 114"/>
                            <a:gd name="T119" fmla="*/ 2147483647 h 103"/>
                            <a:gd name="T120" fmla="*/ 2147483647 w 114"/>
                            <a:gd name="T121" fmla="*/ 2147483647 h 10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14"/>
                            <a:gd name="T184" fmla="*/ 0 h 103"/>
                            <a:gd name="T185" fmla="*/ 114 w 114"/>
                            <a:gd name="T186" fmla="*/ 103 h 10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14" h="103">
                              <a:moveTo>
                                <a:pt x="113" y="16"/>
                              </a:moveTo>
                              <a:lnTo>
                                <a:pt x="114" y="23"/>
                              </a:lnTo>
                              <a:lnTo>
                                <a:pt x="111" y="31"/>
                              </a:lnTo>
                              <a:lnTo>
                                <a:pt x="102" y="35"/>
                              </a:lnTo>
                              <a:lnTo>
                                <a:pt x="97" y="35"/>
                              </a:lnTo>
                              <a:lnTo>
                                <a:pt x="92" y="41"/>
                              </a:lnTo>
                              <a:lnTo>
                                <a:pt x="91" y="44"/>
                              </a:lnTo>
                              <a:lnTo>
                                <a:pt x="86" y="49"/>
                              </a:lnTo>
                              <a:lnTo>
                                <a:pt x="85" y="59"/>
                              </a:lnTo>
                              <a:lnTo>
                                <a:pt x="86" y="69"/>
                              </a:lnTo>
                              <a:lnTo>
                                <a:pt x="81" y="76"/>
                              </a:lnTo>
                              <a:lnTo>
                                <a:pt x="80" y="82"/>
                              </a:lnTo>
                              <a:lnTo>
                                <a:pt x="74" y="85"/>
                              </a:lnTo>
                              <a:lnTo>
                                <a:pt x="71" y="88"/>
                              </a:lnTo>
                              <a:lnTo>
                                <a:pt x="67" y="90"/>
                              </a:lnTo>
                              <a:lnTo>
                                <a:pt x="66" y="94"/>
                              </a:lnTo>
                              <a:lnTo>
                                <a:pt x="60" y="98"/>
                              </a:lnTo>
                              <a:lnTo>
                                <a:pt x="55" y="96"/>
                              </a:lnTo>
                              <a:lnTo>
                                <a:pt x="50" y="95"/>
                              </a:lnTo>
                              <a:lnTo>
                                <a:pt x="42" y="97"/>
                              </a:lnTo>
                              <a:lnTo>
                                <a:pt x="36" y="103"/>
                              </a:lnTo>
                              <a:lnTo>
                                <a:pt x="32" y="102"/>
                              </a:lnTo>
                              <a:lnTo>
                                <a:pt x="30" y="100"/>
                              </a:lnTo>
                              <a:lnTo>
                                <a:pt x="26" y="98"/>
                              </a:lnTo>
                              <a:lnTo>
                                <a:pt x="23" y="90"/>
                              </a:lnTo>
                              <a:lnTo>
                                <a:pt x="19" y="89"/>
                              </a:lnTo>
                              <a:lnTo>
                                <a:pt x="17" y="89"/>
                              </a:lnTo>
                              <a:lnTo>
                                <a:pt x="17" y="84"/>
                              </a:lnTo>
                              <a:lnTo>
                                <a:pt x="21" y="78"/>
                              </a:lnTo>
                              <a:lnTo>
                                <a:pt x="22" y="67"/>
                              </a:lnTo>
                              <a:lnTo>
                                <a:pt x="20" y="57"/>
                              </a:lnTo>
                              <a:lnTo>
                                <a:pt x="22" y="54"/>
                              </a:lnTo>
                              <a:lnTo>
                                <a:pt x="23" y="43"/>
                              </a:lnTo>
                              <a:lnTo>
                                <a:pt x="25" y="39"/>
                              </a:lnTo>
                              <a:lnTo>
                                <a:pt x="27" y="30"/>
                              </a:lnTo>
                              <a:lnTo>
                                <a:pt x="23" y="25"/>
                              </a:lnTo>
                              <a:lnTo>
                                <a:pt x="19" y="27"/>
                              </a:lnTo>
                              <a:lnTo>
                                <a:pt x="10" y="28"/>
                              </a:lnTo>
                              <a:lnTo>
                                <a:pt x="6" y="26"/>
                              </a:lnTo>
                              <a:lnTo>
                                <a:pt x="5" y="21"/>
                              </a:lnTo>
                              <a:lnTo>
                                <a:pt x="0" y="12"/>
                              </a:lnTo>
                              <a:lnTo>
                                <a:pt x="3" y="7"/>
                              </a:lnTo>
                              <a:lnTo>
                                <a:pt x="9" y="4"/>
                              </a:lnTo>
                              <a:lnTo>
                                <a:pt x="11" y="0"/>
                              </a:lnTo>
                              <a:lnTo>
                                <a:pt x="15" y="0"/>
                              </a:lnTo>
                              <a:lnTo>
                                <a:pt x="17" y="2"/>
                              </a:lnTo>
                              <a:lnTo>
                                <a:pt x="28" y="3"/>
                              </a:lnTo>
                              <a:lnTo>
                                <a:pt x="31" y="2"/>
                              </a:lnTo>
                              <a:lnTo>
                                <a:pt x="36" y="1"/>
                              </a:lnTo>
                              <a:lnTo>
                                <a:pt x="45" y="4"/>
                              </a:lnTo>
                              <a:lnTo>
                                <a:pt x="52" y="3"/>
                              </a:lnTo>
                              <a:lnTo>
                                <a:pt x="61" y="5"/>
                              </a:lnTo>
                              <a:lnTo>
                                <a:pt x="71" y="6"/>
                              </a:lnTo>
                              <a:lnTo>
                                <a:pt x="78" y="11"/>
                              </a:lnTo>
                              <a:lnTo>
                                <a:pt x="81" y="11"/>
                              </a:lnTo>
                              <a:lnTo>
                                <a:pt x="84" y="14"/>
                              </a:lnTo>
                              <a:lnTo>
                                <a:pt x="96" y="13"/>
                              </a:lnTo>
                              <a:lnTo>
                                <a:pt x="99" y="14"/>
                              </a:lnTo>
                              <a:lnTo>
                                <a:pt x="101" y="15"/>
                              </a:lnTo>
                              <a:lnTo>
                                <a:pt x="103" y="16"/>
                              </a:lnTo>
                              <a:lnTo>
                                <a:pt x="113" y="16"/>
                              </a:lnTo>
                              <a:close/>
                            </a:path>
                          </a:pathLst>
                        </a:custGeom>
                        <a:solidFill>
                          <a:srgbClr val="003F69"/>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grpSp>
                  <p:sp>
                    <p:nvSpPr>
                      <p:cNvPr id="2116" name="Freeform 374"/>
                      <p:cNvSpPr>
                        <a:spLocks/>
                      </p:cNvSpPr>
                      <p:nvPr/>
                    </p:nvSpPr>
                    <p:spPr bwMode="gray">
                      <a:xfrm>
                        <a:off x="2533" y="2415"/>
                        <a:ext cx="136" cy="153"/>
                      </a:xfrm>
                      <a:custGeom>
                        <a:avLst/>
                        <a:gdLst>
                          <a:gd name="T0" fmla="*/ 2147483647 w 111"/>
                          <a:gd name="T1" fmla="*/ 2147483647 h 124"/>
                          <a:gd name="T2" fmla="*/ 2147483647 w 111"/>
                          <a:gd name="T3" fmla="*/ 2147483647 h 124"/>
                          <a:gd name="T4" fmla="*/ 2147483647 w 111"/>
                          <a:gd name="T5" fmla="*/ 2147483647 h 124"/>
                          <a:gd name="T6" fmla="*/ 2147483647 w 111"/>
                          <a:gd name="T7" fmla="*/ 2147483647 h 124"/>
                          <a:gd name="T8" fmla="*/ 2147483647 w 111"/>
                          <a:gd name="T9" fmla="*/ 2147483647 h 124"/>
                          <a:gd name="T10" fmla="*/ 2147483647 w 111"/>
                          <a:gd name="T11" fmla="*/ 2147483647 h 124"/>
                          <a:gd name="T12" fmla="*/ 2147483647 w 111"/>
                          <a:gd name="T13" fmla="*/ 2147483647 h 124"/>
                          <a:gd name="T14" fmla="*/ 2147483647 w 111"/>
                          <a:gd name="T15" fmla="*/ 0 h 124"/>
                          <a:gd name="T16" fmla="*/ 2147483647 w 111"/>
                          <a:gd name="T17" fmla="*/ 2147483647 h 124"/>
                          <a:gd name="T18" fmla="*/ 2147483647 w 111"/>
                          <a:gd name="T19" fmla="*/ 2147483647 h 124"/>
                          <a:gd name="T20" fmla="*/ 2147483647 w 111"/>
                          <a:gd name="T21" fmla="*/ 2147483647 h 124"/>
                          <a:gd name="T22" fmla="*/ 2147483647 w 111"/>
                          <a:gd name="T23" fmla="*/ 2147483647 h 124"/>
                          <a:gd name="T24" fmla="*/ 2147483647 w 111"/>
                          <a:gd name="T25" fmla="*/ 2147483647 h 124"/>
                          <a:gd name="T26" fmla="*/ 2147483647 w 111"/>
                          <a:gd name="T27" fmla="*/ 2147483647 h 124"/>
                          <a:gd name="T28" fmla="*/ 2147483647 w 111"/>
                          <a:gd name="T29" fmla="*/ 2147483647 h 124"/>
                          <a:gd name="T30" fmla="*/ 2147483647 w 111"/>
                          <a:gd name="T31" fmla="*/ 2147483647 h 124"/>
                          <a:gd name="T32" fmla="*/ 2147483647 w 111"/>
                          <a:gd name="T33" fmla="*/ 2147483647 h 124"/>
                          <a:gd name="T34" fmla="*/ 2147483647 w 111"/>
                          <a:gd name="T35" fmla="*/ 2147483647 h 124"/>
                          <a:gd name="T36" fmla="*/ 2147483647 w 111"/>
                          <a:gd name="T37" fmla="*/ 2147483647 h 124"/>
                          <a:gd name="T38" fmla="*/ 2147483647 w 111"/>
                          <a:gd name="T39" fmla="*/ 2147483647 h 124"/>
                          <a:gd name="T40" fmla="*/ 2147483647 w 111"/>
                          <a:gd name="T41" fmla="*/ 2147483647 h 124"/>
                          <a:gd name="T42" fmla="*/ 2147483647 w 111"/>
                          <a:gd name="T43" fmla="*/ 2147483647 h 124"/>
                          <a:gd name="T44" fmla="*/ 2147483647 w 111"/>
                          <a:gd name="T45" fmla="*/ 2147483647 h 124"/>
                          <a:gd name="T46" fmla="*/ 2147483647 w 111"/>
                          <a:gd name="T47" fmla="*/ 2147483647 h 124"/>
                          <a:gd name="T48" fmla="*/ 2147483647 w 111"/>
                          <a:gd name="T49" fmla="*/ 2147483647 h 124"/>
                          <a:gd name="T50" fmla="*/ 2147483647 w 111"/>
                          <a:gd name="T51" fmla="*/ 2147483647 h 124"/>
                          <a:gd name="T52" fmla="*/ 2147483647 w 111"/>
                          <a:gd name="T53" fmla="*/ 2147483647 h 124"/>
                          <a:gd name="T54" fmla="*/ 2147483647 w 111"/>
                          <a:gd name="T55" fmla="*/ 2147483647 h 124"/>
                          <a:gd name="T56" fmla="*/ 2147483647 w 111"/>
                          <a:gd name="T57" fmla="*/ 2147483647 h 124"/>
                          <a:gd name="T58" fmla="*/ 2147483647 w 111"/>
                          <a:gd name="T59" fmla="*/ 2147483647 h 124"/>
                          <a:gd name="T60" fmla="*/ 2147483647 w 111"/>
                          <a:gd name="T61" fmla="*/ 2147483647 h 124"/>
                          <a:gd name="T62" fmla="*/ 2147483647 w 111"/>
                          <a:gd name="T63" fmla="*/ 2147483647 h 124"/>
                          <a:gd name="T64" fmla="*/ 2147483647 w 111"/>
                          <a:gd name="T65" fmla="*/ 2147483647 h 124"/>
                          <a:gd name="T66" fmla="*/ 2147483647 w 111"/>
                          <a:gd name="T67" fmla="*/ 2147483647 h 124"/>
                          <a:gd name="T68" fmla="*/ 2147483647 w 111"/>
                          <a:gd name="T69" fmla="*/ 2147483647 h 124"/>
                          <a:gd name="T70" fmla="*/ 2147483647 w 111"/>
                          <a:gd name="T71" fmla="*/ 2147483647 h 124"/>
                          <a:gd name="T72" fmla="*/ 2147483647 w 111"/>
                          <a:gd name="T73" fmla="*/ 2147483647 h 124"/>
                          <a:gd name="T74" fmla="*/ 2147483647 w 111"/>
                          <a:gd name="T75" fmla="*/ 2147483647 h 12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11"/>
                          <a:gd name="T115" fmla="*/ 0 h 124"/>
                          <a:gd name="T116" fmla="*/ 111 w 111"/>
                          <a:gd name="T117" fmla="*/ 124 h 12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11" h="124">
                            <a:moveTo>
                              <a:pt x="12" y="43"/>
                            </a:moveTo>
                            <a:lnTo>
                              <a:pt x="8" y="38"/>
                            </a:lnTo>
                            <a:lnTo>
                              <a:pt x="3" y="37"/>
                            </a:lnTo>
                            <a:lnTo>
                              <a:pt x="1" y="27"/>
                            </a:lnTo>
                            <a:lnTo>
                              <a:pt x="0" y="16"/>
                            </a:lnTo>
                            <a:lnTo>
                              <a:pt x="5" y="15"/>
                            </a:lnTo>
                            <a:lnTo>
                              <a:pt x="9" y="16"/>
                            </a:lnTo>
                            <a:lnTo>
                              <a:pt x="12" y="14"/>
                            </a:lnTo>
                            <a:lnTo>
                              <a:pt x="13" y="5"/>
                            </a:lnTo>
                            <a:lnTo>
                              <a:pt x="17" y="4"/>
                            </a:lnTo>
                            <a:lnTo>
                              <a:pt x="20" y="7"/>
                            </a:lnTo>
                            <a:lnTo>
                              <a:pt x="31" y="8"/>
                            </a:lnTo>
                            <a:lnTo>
                              <a:pt x="34" y="3"/>
                            </a:lnTo>
                            <a:lnTo>
                              <a:pt x="43" y="3"/>
                            </a:lnTo>
                            <a:lnTo>
                              <a:pt x="46" y="0"/>
                            </a:lnTo>
                            <a:lnTo>
                              <a:pt x="51" y="0"/>
                            </a:lnTo>
                            <a:lnTo>
                              <a:pt x="53" y="2"/>
                            </a:lnTo>
                            <a:lnTo>
                              <a:pt x="57" y="2"/>
                            </a:lnTo>
                            <a:lnTo>
                              <a:pt x="65" y="5"/>
                            </a:lnTo>
                            <a:lnTo>
                              <a:pt x="65" y="11"/>
                            </a:lnTo>
                            <a:lnTo>
                              <a:pt x="68" y="14"/>
                            </a:lnTo>
                            <a:lnTo>
                              <a:pt x="68" y="17"/>
                            </a:lnTo>
                            <a:lnTo>
                              <a:pt x="67" y="20"/>
                            </a:lnTo>
                            <a:lnTo>
                              <a:pt x="65" y="24"/>
                            </a:lnTo>
                            <a:lnTo>
                              <a:pt x="65" y="19"/>
                            </a:lnTo>
                            <a:lnTo>
                              <a:pt x="55" y="21"/>
                            </a:lnTo>
                            <a:lnTo>
                              <a:pt x="52" y="25"/>
                            </a:lnTo>
                            <a:lnTo>
                              <a:pt x="52" y="27"/>
                            </a:lnTo>
                            <a:lnTo>
                              <a:pt x="52" y="37"/>
                            </a:lnTo>
                            <a:lnTo>
                              <a:pt x="61" y="45"/>
                            </a:lnTo>
                            <a:lnTo>
                              <a:pt x="65" y="51"/>
                            </a:lnTo>
                            <a:lnTo>
                              <a:pt x="69" y="63"/>
                            </a:lnTo>
                            <a:lnTo>
                              <a:pt x="78" y="69"/>
                            </a:lnTo>
                            <a:lnTo>
                              <a:pt x="86" y="71"/>
                            </a:lnTo>
                            <a:lnTo>
                              <a:pt x="88" y="77"/>
                            </a:lnTo>
                            <a:lnTo>
                              <a:pt x="91" y="79"/>
                            </a:lnTo>
                            <a:lnTo>
                              <a:pt x="98" y="80"/>
                            </a:lnTo>
                            <a:lnTo>
                              <a:pt x="99" y="84"/>
                            </a:lnTo>
                            <a:lnTo>
                              <a:pt x="104" y="86"/>
                            </a:lnTo>
                            <a:lnTo>
                              <a:pt x="110" y="92"/>
                            </a:lnTo>
                            <a:lnTo>
                              <a:pt x="111" y="96"/>
                            </a:lnTo>
                            <a:lnTo>
                              <a:pt x="109" y="98"/>
                            </a:lnTo>
                            <a:lnTo>
                              <a:pt x="103" y="93"/>
                            </a:lnTo>
                            <a:lnTo>
                              <a:pt x="100" y="91"/>
                            </a:lnTo>
                            <a:lnTo>
                              <a:pt x="95" y="92"/>
                            </a:lnTo>
                            <a:lnTo>
                              <a:pt x="93" y="100"/>
                            </a:lnTo>
                            <a:lnTo>
                              <a:pt x="98" y="106"/>
                            </a:lnTo>
                            <a:lnTo>
                              <a:pt x="98" y="110"/>
                            </a:lnTo>
                            <a:lnTo>
                              <a:pt x="94" y="113"/>
                            </a:lnTo>
                            <a:lnTo>
                              <a:pt x="92" y="119"/>
                            </a:lnTo>
                            <a:lnTo>
                              <a:pt x="86" y="124"/>
                            </a:lnTo>
                            <a:lnTo>
                              <a:pt x="84" y="121"/>
                            </a:lnTo>
                            <a:lnTo>
                              <a:pt x="85" y="117"/>
                            </a:lnTo>
                            <a:lnTo>
                              <a:pt x="89" y="111"/>
                            </a:lnTo>
                            <a:lnTo>
                              <a:pt x="87" y="105"/>
                            </a:lnTo>
                            <a:lnTo>
                              <a:pt x="87" y="100"/>
                            </a:lnTo>
                            <a:lnTo>
                              <a:pt x="84" y="96"/>
                            </a:lnTo>
                            <a:lnTo>
                              <a:pt x="81" y="96"/>
                            </a:lnTo>
                            <a:lnTo>
                              <a:pt x="78" y="94"/>
                            </a:lnTo>
                            <a:lnTo>
                              <a:pt x="77" y="90"/>
                            </a:lnTo>
                            <a:lnTo>
                              <a:pt x="73" y="88"/>
                            </a:lnTo>
                            <a:lnTo>
                              <a:pt x="71" y="86"/>
                            </a:lnTo>
                            <a:lnTo>
                              <a:pt x="69" y="86"/>
                            </a:lnTo>
                            <a:lnTo>
                              <a:pt x="65" y="81"/>
                            </a:lnTo>
                            <a:lnTo>
                              <a:pt x="63" y="81"/>
                            </a:lnTo>
                            <a:lnTo>
                              <a:pt x="54" y="76"/>
                            </a:lnTo>
                            <a:lnTo>
                              <a:pt x="53" y="71"/>
                            </a:lnTo>
                            <a:lnTo>
                              <a:pt x="49" y="71"/>
                            </a:lnTo>
                            <a:lnTo>
                              <a:pt x="44" y="67"/>
                            </a:lnTo>
                            <a:lnTo>
                              <a:pt x="43" y="60"/>
                            </a:lnTo>
                            <a:lnTo>
                              <a:pt x="37" y="56"/>
                            </a:lnTo>
                            <a:lnTo>
                              <a:pt x="36" y="47"/>
                            </a:lnTo>
                            <a:lnTo>
                              <a:pt x="30" y="37"/>
                            </a:lnTo>
                            <a:lnTo>
                              <a:pt x="27" y="35"/>
                            </a:lnTo>
                            <a:lnTo>
                              <a:pt x="18" y="37"/>
                            </a:lnTo>
                            <a:lnTo>
                              <a:pt x="12" y="43"/>
                            </a:lnTo>
                            <a:close/>
                          </a:path>
                        </a:pathLst>
                      </a:custGeom>
                      <a:solidFill>
                        <a:srgbClr val="003F69"/>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grpSp>
              </p:grpSp>
              <p:sp>
                <p:nvSpPr>
                  <p:cNvPr id="2109" name="Freeform 382"/>
                  <p:cNvSpPr>
                    <a:spLocks/>
                  </p:cNvSpPr>
                  <p:nvPr/>
                </p:nvSpPr>
                <p:spPr bwMode="gray">
                  <a:xfrm>
                    <a:off x="2686" y="2500"/>
                    <a:ext cx="74" cy="89"/>
                  </a:xfrm>
                  <a:custGeom>
                    <a:avLst/>
                    <a:gdLst>
                      <a:gd name="T0" fmla="*/ 2147483647 w 60"/>
                      <a:gd name="T1" fmla="*/ 2147483647 h 72"/>
                      <a:gd name="T2" fmla="*/ 2147483647 w 60"/>
                      <a:gd name="T3" fmla="*/ 2147483647 h 72"/>
                      <a:gd name="T4" fmla="*/ 2147483647 w 60"/>
                      <a:gd name="T5" fmla="*/ 2147483647 h 72"/>
                      <a:gd name="T6" fmla="*/ 2147483647 w 60"/>
                      <a:gd name="T7" fmla="*/ 2147483647 h 72"/>
                      <a:gd name="T8" fmla="*/ 2147483647 w 60"/>
                      <a:gd name="T9" fmla="*/ 2147483647 h 72"/>
                      <a:gd name="T10" fmla="*/ 2147483647 w 60"/>
                      <a:gd name="T11" fmla="*/ 2147483647 h 72"/>
                      <a:gd name="T12" fmla="*/ 2147483647 w 60"/>
                      <a:gd name="T13" fmla="*/ 2147483647 h 72"/>
                      <a:gd name="T14" fmla="*/ 2147483647 w 60"/>
                      <a:gd name="T15" fmla="*/ 2147483647 h 72"/>
                      <a:gd name="T16" fmla="*/ 2147483647 w 60"/>
                      <a:gd name="T17" fmla="*/ 2147483647 h 72"/>
                      <a:gd name="T18" fmla="*/ 2147483647 w 60"/>
                      <a:gd name="T19" fmla="*/ 2147483647 h 72"/>
                      <a:gd name="T20" fmla="*/ 2147483647 w 60"/>
                      <a:gd name="T21" fmla="*/ 2147483647 h 72"/>
                      <a:gd name="T22" fmla="*/ 2147483647 w 60"/>
                      <a:gd name="T23" fmla="*/ 2147483647 h 72"/>
                      <a:gd name="T24" fmla="*/ 2147483647 w 60"/>
                      <a:gd name="T25" fmla="*/ 2147483647 h 72"/>
                      <a:gd name="T26" fmla="*/ 2147483647 w 60"/>
                      <a:gd name="T27" fmla="*/ 2147483647 h 72"/>
                      <a:gd name="T28" fmla="*/ 2147483647 w 60"/>
                      <a:gd name="T29" fmla="*/ 2147483647 h 72"/>
                      <a:gd name="T30" fmla="*/ 2147483647 w 60"/>
                      <a:gd name="T31" fmla="*/ 2147483647 h 72"/>
                      <a:gd name="T32" fmla="*/ 2147483647 w 60"/>
                      <a:gd name="T33" fmla="*/ 2147483647 h 72"/>
                      <a:gd name="T34" fmla="*/ 2147483647 w 60"/>
                      <a:gd name="T35" fmla="*/ 2147483647 h 72"/>
                      <a:gd name="T36" fmla="*/ 2147483647 w 60"/>
                      <a:gd name="T37" fmla="*/ 2147483647 h 72"/>
                      <a:gd name="T38" fmla="*/ 2147483647 w 60"/>
                      <a:gd name="T39" fmla="*/ 2147483647 h 72"/>
                      <a:gd name="T40" fmla="*/ 2147483647 w 60"/>
                      <a:gd name="T41" fmla="*/ 2147483647 h 72"/>
                      <a:gd name="T42" fmla="*/ 2147483647 w 60"/>
                      <a:gd name="T43" fmla="*/ 2147483647 h 72"/>
                      <a:gd name="T44" fmla="*/ 2147483647 w 60"/>
                      <a:gd name="T45" fmla="*/ 2147483647 h 72"/>
                      <a:gd name="T46" fmla="*/ 2147483647 w 60"/>
                      <a:gd name="T47" fmla="*/ 2147483647 h 72"/>
                      <a:gd name="T48" fmla="*/ 2147483647 w 60"/>
                      <a:gd name="T49" fmla="*/ 2147483647 h 72"/>
                      <a:gd name="T50" fmla="*/ 2147483647 w 60"/>
                      <a:gd name="T51" fmla="*/ 2147483647 h 72"/>
                      <a:gd name="T52" fmla="*/ 2147483647 w 60"/>
                      <a:gd name="T53" fmla="*/ 2147483647 h 72"/>
                      <a:gd name="T54" fmla="*/ 2147483647 w 60"/>
                      <a:gd name="T55" fmla="*/ 2147483647 h 72"/>
                      <a:gd name="T56" fmla="*/ 2147483647 w 60"/>
                      <a:gd name="T57" fmla="*/ 2147483647 h 72"/>
                      <a:gd name="T58" fmla="*/ 2147483647 w 60"/>
                      <a:gd name="T59" fmla="*/ 2147483647 h 72"/>
                      <a:gd name="T60" fmla="*/ 2147483647 w 60"/>
                      <a:gd name="T61" fmla="*/ 2147483647 h 72"/>
                      <a:gd name="T62" fmla="*/ 2147483647 w 60"/>
                      <a:gd name="T63" fmla="*/ 2147483647 h 7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0"/>
                      <a:gd name="T97" fmla="*/ 0 h 72"/>
                      <a:gd name="T98" fmla="*/ 60 w 60"/>
                      <a:gd name="T99" fmla="*/ 72 h 7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0" h="72">
                        <a:moveTo>
                          <a:pt x="55" y="17"/>
                        </a:moveTo>
                        <a:lnTo>
                          <a:pt x="50" y="15"/>
                        </a:lnTo>
                        <a:lnTo>
                          <a:pt x="45" y="16"/>
                        </a:lnTo>
                        <a:lnTo>
                          <a:pt x="43" y="15"/>
                        </a:lnTo>
                        <a:lnTo>
                          <a:pt x="39" y="16"/>
                        </a:lnTo>
                        <a:lnTo>
                          <a:pt x="33" y="17"/>
                        </a:lnTo>
                        <a:lnTo>
                          <a:pt x="33" y="21"/>
                        </a:lnTo>
                        <a:lnTo>
                          <a:pt x="38" y="24"/>
                        </a:lnTo>
                        <a:lnTo>
                          <a:pt x="38" y="26"/>
                        </a:lnTo>
                        <a:lnTo>
                          <a:pt x="35" y="25"/>
                        </a:lnTo>
                        <a:lnTo>
                          <a:pt x="35" y="28"/>
                        </a:lnTo>
                        <a:lnTo>
                          <a:pt x="33" y="28"/>
                        </a:lnTo>
                        <a:lnTo>
                          <a:pt x="32" y="24"/>
                        </a:lnTo>
                        <a:lnTo>
                          <a:pt x="30" y="24"/>
                        </a:lnTo>
                        <a:lnTo>
                          <a:pt x="31" y="28"/>
                        </a:lnTo>
                        <a:lnTo>
                          <a:pt x="30" y="28"/>
                        </a:lnTo>
                        <a:lnTo>
                          <a:pt x="27" y="24"/>
                        </a:lnTo>
                        <a:lnTo>
                          <a:pt x="26" y="21"/>
                        </a:lnTo>
                        <a:lnTo>
                          <a:pt x="24" y="20"/>
                        </a:lnTo>
                        <a:lnTo>
                          <a:pt x="21" y="21"/>
                        </a:lnTo>
                        <a:lnTo>
                          <a:pt x="21" y="26"/>
                        </a:lnTo>
                        <a:lnTo>
                          <a:pt x="26" y="34"/>
                        </a:lnTo>
                        <a:lnTo>
                          <a:pt x="25" y="43"/>
                        </a:lnTo>
                        <a:lnTo>
                          <a:pt x="31" y="46"/>
                        </a:lnTo>
                        <a:lnTo>
                          <a:pt x="37" y="51"/>
                        </a:lnTo>
                        <a:lnTo>
                          <a:pt x="37" y="55"/>
                        </a:lnTo>
                        <a:lnTo>
                          <a:pt x="30" y="55"/>
                        </a:lnTo>
                        <a:lnTo>
                          <a:pt x="30" y="61"/>
                        </a:lnTo>
                        <a:lnTo>
                          <a:pt x="26" y="60"/>
                        </a:lnTo>
                        <a:lnTo>
                          <a:pt x="25" y="62"/>
                        </a:lnTo>
                        <a:lnTo>
                          <a:pt x="27" y="64"/>
                        </a:lnTo>
                        <a:lnTo>
                          <a:pt x="28" y="72"/>
                        </a:lnTo>
                        <a:lnTo>
                          <a:pt x="24" y="71"/>
                        </a:lnTo>
                        <a:lnTo>
                          <a:pt x="21" y="71"/>
                        </a:lnTo>
                        <a:lnTo>
                          <a:pt x="19" y="68"/>
                        </a:lnTo>
                        <a:lnTo>
                          <a:pt x="15" y="67"/>
                        </a:lnTo>
                        <a:lnTo>
                          <a:pt x="13" y="65"/>
                        </a:lnTo>
                        <a:lnTo>
                          <a:pt x="15" y="60"/>
                        </a:lnTo>
                        <a:lnTo>
                          <a:pt x="11" y="56"/>
                        </a:lnTo>
                        <a:lnTo>
                          <a:pt x="11" y="52"/>
                        </a:lnTo>
                        <a:lnTo>
                          <a:pt x="17" y="51"/>
                        </a:lnTo>
                        <a:lnTo>
                          <a:pt x="26" y="52"/>
                        </a:lnTo>
                        <a:lnTo>
                          <a:pt x="24" y="48"/>
                        </a:lnTo>
                        <a:lnTo>
                          <a:pt x="16" y="48"/>
                        </a:lnTo>
                        <a:lnTo>
                          <a:pt x="11" y="49"/>
                        </a:lnTo>
                        <a:lnTo>
                          <a:pt x="7" y="45"/>
                        </a:lnTo>
                        <a:lnTo>
                          <a:pt x="5" y="39"/>
                        </a:lnTo>
                        <a:lnTo>
                          <a:pt x="2" y="35"/>
                        </a:lnTo>
                        <a:lnTo>
                          <a:pt x="0" y="31"/>
                        </a:lnTo>
                        <a:lnTo>
                          <a:pt x="5" y="27"/>
                        </a:lnTo>
                        <a:lnTo>
                          <a:pt x="9" y="20"/>
                        </a:lnTo>
                        <a:lnTo>
                          <a:pt x="8" y="14"/>
                        </a:lnTo>
                        <a:lnTo>
                          <a:pt x="19" y="14"/>
                        </a:lnTo>
                        <a:lnTo>
                          <a:pt x="23" y="9"/>
                        </a:lnTo>
                        <a:lnTo>
                          <a:pt x="27" y="9"/>
                        </a:lnTo>
                        <a:lnTo>
                          <a:pt x="33" y="7"/>
                        </a:lnTo>
                        <a:lnTo>
                          <a:pt x="39" y="5"/>
                        </a:lnTo>
                        <a:lnTo>
                          <a:pt x="45" y="6"/>
                        </a:lnTo>
                        <a:lnTo>
                          <a:pt x="50" y="9"/>
                        </a:lnTo>
                        <a:lnTo>
                          <a:pt x="55" y="8"/>
                        </a:lnTo>
                        <a:lnTo>
                          <a:pt x="57" y="0"/>
                        </a:lnTo>
                        <a:lnTo>
                          <a:pt x="60" y="5"/>
                        </a:lnTo>
                        <a:lnTo>
                          <a:pt x="59" y="11"/>
                        </a:lnTo>
                        <a:lnTo>
                          <a:pt x="55" y="17"/>
                        </a:lnTo>
                        <a:close/>
                      </a:path>
                    </a:pathLst>
                  </a:custGeom>
                  <a:solidFill>
                    <a:srgbClr val="003F69"/>
                  </a:solidFill>
                  <a:ln w="3175">
                    <a:solidFill>
                      <a:srgbClr val="003F69"/>
                    </a:solidFill>
                    <a:round/>
                    <a:headEnd/>
                    <a:tailEnd/>
                  </a:ln>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grpSp>
          </p:grpSp>
        </p:grpSp>
        <p:grpSp>
          <p:nvGrpSpPr>
            <p:cNvPr id="2323" name="Group 275"/>
            <p:cNvGrpSpPr>
              <a:grpSpLocks/>
            </p:cNvGrpSpPr>
            <p:nvPr/>
          </p:nvGrpSpPr>
          <p:grpSpPr bwMode="auto">
            <a:xfrm>
              <a:off x="6634163" y="4142518"/>
              <a:ext cx="401638" cy="356714"/>
              <a:chOff x="3864" y="2436"/>
              <a:chExt cx="253" cy="323"/>
            </a:xfrm>
            <a:solidFill>
              <a:srgbClr val="007069"/>
            </a:solidFill>
          </p:grpSpPr>
          <p:sp>
            <p:nvSpPr>
              <p:cNvPr id="2324" name="Freeform 516"/>
              <p:cNvSpPr>
                <a:spLocks/>
              </p:cNvSpPr>
              <p:nvPr/>
            </p:nvSpPr>
            <p:spPr bwMode="gray">
              <a:xfrm>
                <a:off x="3964" y="2615"/>
                <a:ext cx="26" cy="23"/>
              </a:xfrm>
              <a:custGeom>
                <a:avLst/>
                <a:gdLst>
                  <a:gd name="T0" fmla="*/ 2147483647 w 22"/>
                  <a:gd name="T1" fmla="*/ 2147483647 h 18"/>
                  <a:gd name="T2" fmla="*/ 2147483647 w 22"/>
                  <a:gd name="T3" fmla="*/ 0 h 18"/>
                  <a:gd name="T4" fmla="*/ 2147483647 w 22"/>
                  <a:gd name="T5" fmla="*/ 2147483647 h 18"/>
                  <a:gd name="T6" fmla="*/ 2147483647 w 22"/>
                  <a:gd name="T7" fmla="*/ 2147483647 h 18"/>
                  <a:gd name="T8" fmla="*/ 2147483647 w 22"/>
                  <a:gd name="T9" fmla="*/ 2147483647 h 18"/>
                  <a:gd name="T10" fmla="*/ 0 w 22"/>
                  <a:gd name="T11" fmla="*/ 2147483647 h 18"/>
                  <a:gd name="T12" fmla="*/ 2147483647 w 22"/>
                  <a:gd name="T13" fmla="*/ 2147483647 h 18"/>
                  <a:gd name="T14" fmla="*/ 2147483647 w 22"/>
                  <a:gd name="T15" fmla="*/ 2147483647 h 18"/>
                  <a:gd name="T16" fmla="*/ 2147483647 w 22"/>
                  <a:gd name="T17" fmla="*/ 2147483647 h 18"/>
                  <a:gd name="T18" fmla="*/ 2147483647 w 22"/>
                  <a:gd name="T19" fmla="*/ 2147483647 h 18"/>
                  <a:gd name="T20" fmla="*/ 2147483647 w 22"/>
                  <a:gd name="T21" fmla="*/ 2147483647 h 18"/>
                  <a:gd name="T22" fmla="*/ 2147483647 w 22"/>
                  <a:gd name="T23" fmla="*/ 2147483647 h 18"/>
                  <a:gd name="T24" fmla="*/ 2147483647 w 22"/>
                  <a:gd name="T25" fmla="*/ 2147483647 h 1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2"/>
                  <a:gd name="T40" fmla="*/ 0 h 18"/>
                  <a:gd name="T41" fmla="*/ 22 w 22"/>
                  <a:gd name="T42" fmla="*/ 18 h 1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2" h="18">
                    <a:moveTo>
                      <a:pt x="22" y="2"/>
                    </a:moveTo>
                    <a:lnTo>
                      <a:pt x="18" y="0"/>
                    </a:lnTo>
                    <a:lnTo>
                      <a:pt x="14" y="1"/>
                    </a:lnTo>
                    <a:lnTo>
                      <a:pt x="10" y="6"/>
                    </a:lnTo>
                    <a:lnTo>
                      <a:pt x="4" y="7"/>
                    </a:lnTo>
                    <a:lnTo>
                      <a:pt x="0" y="11"/>
                    </a:lnTo>
                    <a:lnTo>
                      <a:pt x="3" y="18"/>
                    </a:lnTo>
                    <a:lnTo>
                      <a:pt x="7" y="18"/>
                    </a:lnTo>
                    <a:lnTo>
                      <a:pt x="9" y="13"/>
                    </a:lnTo>
                    <a:lnTo>
                      <a:pt x="13" y="10"/>
                    </a:lnTo>
                    <a:lnTo>
                      <a:pt x="16" y="11"/>
                    </a:lnTo>
                    <a:lnTo>
                      <a:pt x="20" y="10"/>
                    </a:lnTo>
                    <a:lnTo>
                      <a:pt x="22" y="2"/>
                    </a:lnTo>
                    <a:close/>
                  </a:path>
                </a:pathLst>
              </a:custGeom>
              <a:grpFill/>
              <a:ln w="3175">
                <a:solidFill>
                  <a:srgbClr val="007069"/>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25" name="Freeform 517"/>
              <p:cNvSpPr>
                <a:spLocks/>
              </p:cNvSpPr>
              <p:nvPr/>
            </p:nvSpPr>
            <p:spPr bwMode="gray">
              <a:xfrm>
                <a:off x="3933" y="2623"/>
                <a:ext cx="27" cy="42"/>
              </a:xfrm>
              <a:custGeom>
                <a:avLst/>
                <a:gdLst>
                  <a:gd name="T0" fmla="*/ 2147483647 w 23"/>
                  <a:gd name="T1" fmla="*/ 0 h 34"/>
                  <a:gd name="T2" fmla="*/ 2147483647 w 23"/>
                  <a:gd name="T3" fmla="*/ 2147483647 h 34"/>
                  <a:gd name="T4" fmla="*/ 2147483647 w 23"/>
                  <a:gd name="T5" fmla="*/ 2147483647 h 34"/>
                  <a:gd name="T6" fmla="*/ 2147483647 w 23"/>
                  <a:gd name="T7" fmla="*/ 2147483647 h 34"/>
                  <a:gd name="T8" fmla="*/ 2147483647 w 23"/>
                  <a:gd name="T9" fmla="*/ 2147483647 h 34"/>
                  <a:gd name="T10" fmla="*/ 2147483647 w 23"/>
                  <a:gd name="T11" fmla="*/ 2147483647 h 34"/>
                  <a:gd name="T12" fmla="*/ 2147483647 w 23"/>
                  <a:gd name="T13" fmla="*/ 2147483647 h 34"/>
                  <a:gd name="T14" fmla="*/ 2147483647 w 23"/>
                  <a:gd name="T15" fmla="*/ 2147483647 h 34"/>
                  <a:gd name="T16" fmla="*/ 2147483647 w 23"/>
                  <a:gd name="T17" fmla="*/ 2147483647 h 34"/>
                  <a:gd name="T18" fmla="*/ 2147483647 w 23"/>
                  <a:gd name="T19" fmla="*/ 2147483647 h 34"/>
                  <a:gd name="T20" fmla="*/ 2147483647 w 23"/>
                  <a:gd name="T21" fmla="*/ 2147483647 h 34"/>
                  <a:gd name="T22" fmla="*/ 2147483647 w 23"/>
                  <a:gd name="T23" fmla="*/ 2147483647 h 34"/>
                  <a:gd name="T24" fmla="*/ 2147483647 w 23"/>
                  <a:gd name="T25" fmla="*/ 2147483647 h 34"/>
                  <a:gd name="T26" fmla="*/ 2147483647 w 23"/>
                  <a:gd name="T27" fmla="*/ 2147483647 h 34"/>
                  <a:gd name="T28" fmla="*/ 2147483647 w 23"/>
                  <a:gd name="T29" fmla="*/ 2147483647 h 34"/>
                  <a:gd name="T30" fmla="*/ 2147483647 w 23"/>
                  <a:gd name="T31" fmla="*/ 2147483647 h 34"/>
                  <a:gd name="T32" fmla="*/ 2147483647 w 23"/>
                  <a:gd name="T33" fmla="*/ 2147483647 h 34"/>
                  <a:gd name="T34" fmla="*/ 2147483647 w 23"/>
                  <a:gd name="T35" fmla="*/ 2147483647 h 34"/>
                  <a:gd name="T36" fmla="*/ 2147483647 w 23"/>
                  <a:gd name="T37" fmla="*/ 2147483647 h 34"/>
                  <a:gd name="T38" fmla="*/ 2147483647 w 23"/>
                  <a:gd name="T39" fmla="*/ 2147483647 h 34"/>
                  <a:gd name="T40" fmla="*/ 2147483647 w 23"/>
                  <a:gd name="T41" fmla="*/ 2147483647 h 34"/>
                  <a:gd name="T42" fmla="*/ 0 w 23"/>
                  <a:gd name="T43" fmla="*/ 2147483647 h 34"/>
                  <a:gd name="T44" fmla="*/ 2147483647 w 23"/>
                  <a:gd name="T45" fmla="*/ 2147483647 h 34"/>
                  <a:gd name="T46" fmla="*/ 2147483647 w 23"/>
                  <a:gd name="T47" fmla="*/ 0 h 3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3"/>
                  <a:gd name="T73" fmla="*/ 0 h 34"/>
                  <a:gd name="T74" fmla="*/ 23 w 23"/>
                  <a:gd name="T75" fmla="*/ 34 h 34"/>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3" h="34">
                    <a:moveTo>
                      <a:pt x="11" y="0"/>
                    </a:moveTo>
                    <a:lnTo>
                      <a:pt x="19" y="4"/>
                    </a:lnTo>
                    <a:lnTo>
                      <a:pt x="20" y="8"/>
                    </a:lnTo>
                    <a:lnTo>
                      <a:pt x="23" y="14"/>
                    </a:lnTo>
                    <a:lnTo>
                      <a:pt x="18" y="21"/>
                    </a:lnTo>
                    <a:lnTo>
                      <a:pt x="17" y="32"/>
                    </a:lnTo>
                    <a:lnTo>
                      <a:pt x="11" y="34"/>
                    </a:lnTo>
                    <a:lnTo>
                      <a:pt x="11" y="28"/>
                    </a:lnTo>
                    <a:lnTo>
                      <a:pt x="9" y="28"/>
                    </a:lnTo>
                    <a:lnTo>
                      <a:pt x="7" y="31"/>
                    </a:lnTo>
                    <a:lnTo>
                      <a:pt x="5" y="30"/>
                    </a:lnTo>
                    <a:lnTo>
                      <a:pt x="6" y="21"/>
                    </a:lnTo>
                    <a:lnTo>
                      <a:pt x="7" y="21"/>
                    </a:lnTo>
                    <a:lnTo>
                      <a:pt x="8" y="19"/>
                    </a:lnTo>
                    <a:lnTo>
                      <a:pt x="9" y="18"/>
                    </a:lnTo>
                    <a:lnTo>
                      <a:pt x="10" y="15"/>
                    </a:lnTo>
                    <a:lnTo>
                      <a:pt x="10" y="13"/>
                    </a:lnTo>
                    <a:lnTo>
                      <a:pt x="9" y="11"/>
                    </a:lnTo>
                    <a:lnTo>
                      <a:pt x="9" y="10"/>
                    </a:lnTo>
                    <a:lnTo>
                      <a:pt x="5" y="14"/>
                    </a:lnTo>
                    <a:lnTo>
                      <a:pt x="1" y="10"/>
                    </a:lnTo>
                    <a:lnTo>
                      <a:pt x="0" y="5"/>
                    </a:lnTo>
                    <a:lnTo>
                      <a:pt x="6" y="3"/>
                    </a:lnTo>
                    <a:lnTo>
                      <a:pt x="11" y="0"/>
                    </a:lnTo>
                    <a:close/>
                  </a:path>
                </a:pathLst>
              </a:custGeom>
              <a:grpFill/>
              <a:ln w="3175">
                <a:solidFill>
                  <a:srgbClr val="007069"/>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26" name="Freeform 522"/>
              <p:cNvSpPr>
                <a:spLocks/>
              </p:cNvSpPr>
              <p:nvPr/>
            </p:nvSpPr>
            <p:spPr bwMode="gray">
              <a:xfrm>
                <a:off x="3947" y="2670"/>
                <a:ext cx="6" cy="6"/>
              </a:xfrm>
              <a:custGeom>
                <a:avLst/>
                <a:gdLst>
                  <a:gd name="T0" fmla="*/ 2147483647 w 4"/>
                  <a:gd name="T1" fmla="*/ 0 h 5"/>
                  <a:gd name="T2" fmla="*/ 0 w 4"/>
                  <a:gd name="T3" fmla="*/ 2147483647 h 5"/>
                  <a:gd name="T4" fmla="*/ 0 w 4"/>
                  <a:gd name="T5" fmla="*/ 2147483647 h 5"/>
                  <a:gd name="T6" fmla="*/ 2147483647 w 4"/>
                  <a:gd name="T7" fmla="*/ 2147483647 h 5"/>
                  <a:gd name="T8" fmla="*/ 2147483647 w 4"/>
                  <a:gd name="T9" fmla="*/ 0 h 5"/>
                  <a:gd name="T10" fmla="*/ 2147483647 w 4"/>
                  <a:gd name="T11" fmla="*/ 0 h 5"/>
                  <a:gd name="T12" fmla="*/ 0 60000 65536"/>
                  <a:gd name="T13" fmla="*/ 0 60000 65536"/>
                  <a:gd name="T14" fmla="*/ 0 60000 65536"/>
                  <a:gd name="T15" fmla="*/ 0 60000 65536"/>
                  <a:gd name="T16" fmla="*/ 0 60000 65536"/>
                  <a:gd name="T17" fmla="*/ 0 60000 65536"/>
                  <a:gd name="T18" fmla="*/ 0 w 4"/>
                  <a:gd name="T19" fmla="*/ 0 h 5"/>
                  <a:gd name="T20" fmla="*/ 4 w 4"/>
                  <a:gd name="T21" fmla="*/ 5 h 5"/>
                </a:gdLst>
                <a:ahLst/>
                <a:cxnLst>
                  <a:cxn ang="T12">
                    <a:pos x="T0" y="T1"/>
                  </a:cxn>
                  <a:cxn ang="T13">
                    <a:pos x="T2" y="T3"/>
                  </a:cxn>
                  <a:cxn ang="T14">
                    <a:pos x="T4" y="T5"/>
                  </a:cxn>
                  <a:cxn ang="T15">
                    <a:pos x="T6" y="T7"/>
                  </a:cxn>
                  <a:cxn ang="T16">
                    <a:pos x="T8" y="T9"/>
                  </a:cxn>
                  <a:cxn ang="T17">
                    <a:pos x="T10" y="T11"/>
                  </a:cxn>
                </a:cxnLst>
                <a:rect l="T18" t="T19" r="T20" b="T21"/>
                <a:pathLst>
                  <a:path w="4" h="5">
                    <a:moveTo>
                      <a:pt x="1" y="0"/>
                    </a:moveTo>
                    <a:lnTo>
                      <a:pt x="0" y="3"/>
                    </a:lnTo>
                    <a:lnTo>
                      <a:pt x="0" y="5"/>
                    </a:lnTo>
                    <a:lnTo>
                      <a:pt x="1" y="5"/>
                    </a:lnTo>
                    <a:lnTo>
                      <a:pt x="4" y="0"/>
                    </a:lnTo>
                    <a:lnTo>
                      <a:pt x="1" y="0"/>
                    </a:lnTo>
                    <a:close/>
                  </a:path>
                </a:pathLst>
              </a:custGeom>
              <a:grpFill/>
              <a:ln w="3175">
                <a:solidFill>
                  <a:srgbClr val="007069"/>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27" name="Freeform 523"/>
              <p:cNvSpPr>
                <a:spLocks/>
              </p:cNvSpPr>
              <p:nvPr/>
            </p:nvSpPr>
            <p:spPr bwMode="gray">
              <a:xfrm>
                <a:off x="3941" y="2675"/>
                <a:ext cx="3" cy="3"/>
              </a:xfrm>
              <a:custGeom>
                <a:avLst/>
                <a:gdLst>
                  <a:gd name="T0" fmla="*/ 2147483647 w 3"/>
                  <a:gd name="T1" fmla="*/ 0 h 3"/>
                  <a:gd name="T2" fmla="*/ 2147483647 w 3"/>
                  <a:gd name="T3" fmla="*/ 2147483647 h 3"/>
                  <a:gd name="T4" fmla="*/ 2147483647 w 3"/>
                  <a:gd name="T5" fmla="*/ 2147483647 h 3"/>
                  <a:gd name="T6" fmla="*/ 0 w 3"/>
                  <a:gd name="T7" fmla="*/ 2147483647 h 3"/>
                  <a:gd name="T8" fmla="*/ 0 w 3"/>
                  <a:gd name="T9" fmla="*/ 2147483647 h 3"/>
                  <a:gd name="T10" fmla="*/ 2147483647 w 3"/>
                  <a:gd name="T11" fmla="*/ 0 h 3"/>
                  <a:gd name="T12" fmla="*/ 0 60000 65536"/>
                  <a:gd name="T13" fmla="*/ 0 60000 65536"/>
                  <a:gd name="T14" fmla="*/ 0 60000 65536"/>
                  <a:gd name="T15" fmla="*/ 0 60000 65536"/>
                  <a:gd name="T16" fmla="*/ 0 60000 65536"/>
                  <a:gd name="T17" fmla="*/ 0 60000 65536"/>
                  <a:gd name="T18" fmla="*/ 0 w 3"/>
                  <a:gd name="T19" fmla="*/ 0 h 3"/>
                  <a:gd name="T20" fmla="*/ 3 w 3"/>
                  <a:gd name="T21" fmla="*/ 3 h 3"/>
                </a:gdLst>
                <a:ahLst/>
                <a:cxnLst>
                  <a:cxn ang="T12">
                    <a:pos x="T0" y="T1"/>
                  </a:cxn>
                  <a:cxn ang="T13">
                    <a:pos x="T2" y="T3"/>
                  </a:cxn>
                  <a:cxn ang="T14">
                    <a:pos x="T4" y="T5"/>
                  </a:cxn>
                  <a:cxn ang="T15">
                    <a:pos x="T6" y="T7"/>
                  </a:cxn>
                  <a:cxn ang="T16">
                    <a:pos x="T8" y="T9"/>
                  </a:cxn>
                  <a:cxn ang="T17">
                    <a:pos x="T10" y="T11"/>
                  </a:cxn>
                </a:cxnLst>
                <a:rect l="T18" t="T19" r="T20" b="T21"/>
                <a:pathLst>
                  <a:path w="3" h="3">
                    <a:moveTo>
                      <a:pt x="1" y="0"/>
                    </a:moveTo>
                    <a:lnTo>
                      <a:pt x="3" y="1"/>
                    </a:lnTo>
                    <a:lnTo>
                      <a:pt x="2" y="2"/>
                    </a:lnTo>
                    <a:lnTo>
                      <a:pt x="0" y="3"/>
                    </a:lnTo>
                    <a:lnTo>
                      <a:pt x="0" y="1"/>
                    </a:lnTo>
                    <a:lnTo>
                      <a:pt x="1" y="0"/>
                    </a:lnTo>
                    <a:close/>
                  </a:path>
                </a:pathLst>
              </a:custGeom>
              <a:grpFill/>
              <a:ln w="3175">
                <a:solidFill>
                  <a:srgbClr val="007069"/>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28" name="Freeform 525"/>
              <p:cNvSpPr>
                <a:spLocks/>
              </p:cNvSpPr>
              <p:nvPr/>
            </p:nvSpPr>
            <p:spPr bwMode="gray">
              <a:xfrm>
                <a:off x="3924" y="2702"/>
                <a:ext cx="10" cy="5"/>
              </a:xfrm>
              <a:custGeom>
                <a:avLst/>
                <a:gdLst>
                  <a:gd name="T0" fmla="*/ 2147483647 w 7"/>
                  <a:gd name="T1" fmla="*/ 0 h 4"/>
                  <a:gd name="T2" fmla="*/ 2147483647 w 7"/>
                  <a:gd name="T3" fmla="*/ 0 h 4"/>
                  <a:gd name="T4" fmla="*/ 0 w 7"/>
                  <a:gd name="T5" fmla="*/ 2147483647 h 4"/>
                  <a:gd name="T6" fmla="*/ 0 w 7"/>
                  <a:gd name="T7" fmla="*/ 2147483647 h 4"/>
                  <a:gd name="T8" fmla="*/ 2147483647 w 7"/>
                  <a:gd name="T9" fmla="*/ 2147483647 h 4"/>
                  <a:gd name="T10" fmla="*/ 2147483647 w 7"/>
                  <a:gd name="T11" fmla="*/ 2147483647 h 4"/>
                  <a:gd name="T12" fmla="*/ 2147483647 w 7"/>
                  <a:gd name="T13" fmla="*/ 0 h 4"/>
                  <a:gd name="T14" fmla="*/ 0 60000 65536"/>
                  <a:gd name="T15" fmla="*/ 0 60000 65536"/>
                  <a:gd name="T16" fmla="*/ 0 60000 65536"/>
                  <a:gd name="T17" fmla="*/ 0 60000 65536"/>
                  <a:gd name="T18" fmla="*/ 0 60000 65536"/>
                  <a:gd name="T19" fmla="*/ 0 60000 65536"/>
                  <a:gd name="T20" fmla="*/ 0 60000 65536"/>
                  <a:gd name="T21" fmla="*/ 0 w 7"/>
                  <a:gd name="T22" fmla="*/ 0 h 4"/>
                  <a:gd name="T23" fmla="*/ 7 w 7"/>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4">
                    <a:moveTo>
                      <a:pt x="7" y="0"/>
                    </a:moveTo>
                    <a:lnTo>
                      <a:pt x="4" y="0"/>
                    </a:lnTo>
                    <a:lnTo>
                      <a:pt x="0" y="3"/>
                    </a:lnTo>
                    <a:lnTo>
                      <a:pt x="0" y="4"/>
                    </a:lnTo>
                    <a:lnTo>
                      <a:pt x="5" y="4"/>
                    </a:lnTo>
                    <a:lnTo>
                      <a:pt x="7" y="1"/>
                    </a:lnTo>
                    <a:lnTo>
                      <a:pt x="7" y="0"/>
                    </a:lnTo>
                    <a:close/>
                  </a:path>
                </a:pathLst>
              </a:custGeom>
              <a:grpFill/>
              <a:ln w="3175">
                <a:solidFill>
                  <a:srgbClr val="007069"/>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29" name="Freeform 526"/>
              <p:cNvSpPr>
                <a:spLocks/>
              </p:cNvSpPr>
              <p:nvPr/>
            </p:nvSpPr>
            <p:spPr bwMode="gray">
              <a:xfrm>
                <a:off x="3924" y="2710"/>
                <a:ext cx="5" cy="4"/>
              </a:xfrm>
              <a:custGeom>
                <a:avLst/>
                <a:gdLst>
                  <a:gd name="T0" fmla="*/ 2147483647 w 4"/>
                  <a:gd name="T1" fmla="*/ 0 h 3"/>
                  <a:gd name="T2" fmla="*/ 2147483647 w 4"/>
                  <a:gd name="T3" fmla="*/ 0 h 3"/>
                  <a:gd name="T4" fmla="*/ 2147483647 w 4"/>
                  <a:gd name="T5" fmla="*/ 2147483647 h 3"/>
                  <a:gd name="T6" fmla="*/ 2147483647 w 4"/>
                  <a:gd name="T7" fmla="*/ 2147483647 h 3"/>
                  <a:gd name="T8" fmla="*/ 0 w 4"/>
                  <a:gd name="T9" fmla="*/ 2147483647 h 3"/>
                  <a:gd name="T10" fmla="*/ 2147483647 w 4"/>
                  <a:gd name="T11" fmla="*/ 0 h 3"/>
                  <a:gd name="T12" fmla="*/ 0 60000 65536"/>
                  <a:gd name="T13" fmla="*/ 0 60000 65536"/>
                  <a:gd name="T14" fmla="*/ 0 60000 65536"/>
                  <a:gd name="T15" fmla="*/ 0 60000 65536"/>
                  <a:gd name="T16" fmla="*/ 0 60000 65536"/>
                  <a:gd name="T17" fmla="*/ 0 60000 65536"/>
                  <a:gd name="T18" fmla="*/ 0 w 4"/>
                  <a:gd name="T19" fmla="*/ 0 h 3"/>
                  <a:gd name="T20" fmla="*/ 4 w 4"/>
                  <a:gd name="T21" fmla="*/ 3 h 3"/>
                </a:gdLst>
                <a:ahLst/>
                <a:cxnLst>
                  <a:cxn ang="T12">
                    <a:pos x="T0" y="T1"/>
                  </a:cxn>
                  <a:cxn ang="T13">
                    <a:pos x="T2" y="T3"/>
                  </a:cxn>
                  <a:cxn ang="T14">
                    <a:pos x="T4" y="T5"/>
                  </a:cxn>
                  <a:cxn ang="T15">
                    <a:pos x="T6" y="T7"/>
                  </a:cxn>
                  <a:cxn ang="T16">
                    <a:pos x="T8" y="T9"/>
                  </a:cxn>
                  <a:cxn ang="T17">
                    <a:pos x="T10" y="T11"/>
                  </a:cxn>
                </a:cxnLst>
                <a:rect l="T18" t="T19" r="T20" b="T21"/>
                <a:pathLst>
                  <a:path w="4" h="3">
                    <a:moveTo>
                      <a:pt x="1" y="0"/>
                    </a:moveTo>
                    <a:lnTo>
                      <a:pt x="3" y="0"/>
                    </a:lnTo>
                    <a:lnTo>
                      <a:pt x="4" y="2"/>
                    </a:lnTo>
                    <a:lnTo>
                      <a:pt x="2" y="3"/>
                    </a:lnTo>
                    <a:lnTo>
                      <a:pt x="0" y="2"/>
                    </a:lnTo>
                    <a:lnTo>
                      <a:pt x="1" y="0"/>
                    </a:lnTo>
                    <a:close/>
                  </a:path>
                </a:pathLst>
              </a:custGeom>
              <a:grpFill/>
              <a:ln w="3175">
                <a:solidFill>
                  <a:srgbClr val="007069"/>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30" name="Freeform 527"/>
              <p:cNvSpPr>
                <a:spLocks/>
              </p:cNvSpPr>
              <p:nvPr/>
            </p:nvSpPr>
            <p:spPr bwMode="gray">
              <a:xfrm>
                <a:off x="3910" y="2725"/>
                <a:ext cx="9" cy="9"/>
              </a:xfrm>
              <a:custGeom>
                <a:avLst/>
                <a:gdLst>
                  <a:gd name="T0" fmla="*/ 2147483647 w 7"/>
                  <a:gd name="T1" fmla="*/ 2147483647 h 7"/>
                  <a:gd name="T2" fmla="*/ 2147483647 w 7"/>
                  <a:gd name="T3" fmla="*/ 0 h 7"/>
                  <a:gd name="T4" fmla="*/ 2147483647 w 7"/>
                  <a:gd name="T5" fmla="*/ 2147483647 h 7"/>
                  <a:gd name="T6" fmla="*/ 2147483647 w 7"/>
                  <a:gd name="T7" fmla="*/ 2147483647 h 7"/>
                  <a:gd name="T8" fmla="*/ 2147483647 w 7"/>
                  <a:gd name="T9" fmla="*/ 2147483647 h 7"/>
                  <a:gd name="T10" fmla="*/ 0 w 7"/>
                  <a:gd name="T11" fmla="*/ 2147483647 h 7"/>
                  <a:gd name="T12" fmla="*/ 2147483647 w 7"/>
                  <a:gd name="T13" fmla="*/ 2147483647 h 7"/>
                  <a:gd name="T14" fmla="*/ 0 60000 65536"/>
                  <a:gd name="T15" fmla="*/ 0 60000 65536"/>
                  <a:gd name="T16" fmla="*/ 0 60000 65536"/>
                  <a:gd name="T17" fmla="*/ 0 60000 65536"/>
                  <a:gd name="T18" fmla="*/ 0 60000 65536"/>
                  <a:gd name="T19" fmla="*/ 0 60000 65536"/>
                  <a:gd name="T20" fmla="*/ 0 60000 65536"/>
                  <a:gd name="T21" fmla="*/ 0 w 7"/>
                  <a:gd name="T22" fmla="*/ 0 h 7"/>
                  <a:gd name="T23" fmla="*/ 7 w 7"/>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7">
                    <a:moveTo>
                      <a:pt x="2" y="4"/>
                    </a:moveTo>
                    <a:lnTo>
                      <a:pt x="4" y="0"/>
                    </a:lnTo>
                    <a:lnTo>
                      <a:pt x="7" y="1"/>
                    </a:lnTo>
                    <a:lnTo>
                      <a:pt x="5" y="4"/>
                    </a:lnTo>
                    <a:lnTo>
                      <a:pt x="1" y="7"/>
                    </a:lnTo>
                    <a:lnTo>
                      <a:pt x="0" y="4"/>
                    </a:lnTo>
                    <a:lnTo>
                      <a:pt x="2" y="4"/>
                    </a:lnTo>
                    <a:close/>
                  </a:path>
                </a:pathLst>
              </a:custGeom>
              <a:grpFill/>
              <a:ln w="3175">
                <a:solidFill>
                  <a:srgbClr val="007069"/>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31" name="Freeform 528"/>
              <p:cNvSpPr>
                <a:spLocks/>
              </p:cNvSpPr>
              <p:nvPr/>
            </p:nvSpPr>
            <p:spPr bwMode="gray">
              <a:xfrm>
                <a:off x="3881" y="2749"/>
                <a:ext cx="6" cy="3"/>
              </a:xfrm>
              <a:custGeom>
                <a:avLst/>
                <a:gdLst>
                  <a:gd name="T0" fmla="*/ 0 w 5"/>
                  <a:gd name="T1" fmla="*/ 2147483647 h 3"/>
                  <a:gd name="T2" fmla="*/ 2147483647 w 5"/>
                  <a:gd name="T3" fmla="*/ 0 h 3"/>
                  <a:gd name="T4" fmla="*/ 2147483647 w 5"/>
                  <a:gd name="T5" fmla="*/ 2147483647 h 3"/>
                  <a:gd name="T6" fmla="*/ 2147483647 w 5"/>
                  <a:gd name="T7" fmla="*/ 2147483647 h 3"/>
                  <a:gd name="T8" fmla="*/ 2147483647 w 5"/>
                  <a:gd name="T9" fmla="*/ 2147483647 h 3"/>
                  <a:gd name="T10" fmla="*/ 0 w 5"/>
                  <a:gd name="T11" fmla="*/ 2147483647 h 3"/>
                  <a:gd name="T12" fmla="*/ 0 60000 65536"/>
                  <a:gd name="T13" fmla="*/ 0 60000 65536"/>
                  <a:gd name="T14" fmla="*/ 0 60000 65536"/>
                  <a:gd name="T15" fmla="*/ 0 60000 65536"/>
                  <a:gd name="T16" fmla="*/ 0 60000 65536"/>
                  <a:gd name="T17" fmla="*/ 0 60000 65536"/>
                  <a:gd name="T18" fmla="*/ 0 w 5"/>
                  <a:gd name="T19" fmla="*/ 0 h 3"/>
                  <a:gd name="T20" fmla="*/ 5 w 5"/>
                  <a:gd name="T21" fmla="*/ 3 h 3"/>
                </a:gdLst>
                <a:ahLst/>
                <a:cxnLst>
                  <a:cxn ang="T12">
                    <a:pos x="T0" y="T1"/>
                  </a:cxn>
                  <a:cxn ang="T13">
                    <a:pos x="T2" y="T3"/>
                  </a:cxn>
                  <a:cxn ang="T14">
                    <a:pos x="T4" y="T5"/>
                  </a:cxn>
                  <a:cxn ang="T15">
                    <a:pos x="T6" y="T7"/>
                  </a:cxn>
                  <a:cxn ang="T16">
                    <a:pos x="T8" y="T9"/>
                  </a:cxn>
                  <a:cxn ang="T17">
                    <a:pos x="T10" y="T11"/>
                  </a:cxn>
                </a:cxnLst>
                <a:rect l="T18" t="T19" r="T20" b="T21"/>
                <a:pathLst>
                  <a:path w="5" h="3">
                    <a:moveTo>
                      <a:pt x="0" y="2"/>
                    </a:moveTo>
                    <a:lnTo>
                      <a:pt x="2" y="0"/>
                    </a:lnTo>
                    <a:lnTo>
                      <a:pt x="4" y="1"/>
                    </a:lnTo>
                    <a:lnTo>
                      <a:pt x="5" y="2"/>
                    </a:lnTo>
                    <a:lnTo>
                      <a:pt x="2" y="3"/>
                    </a:lnTo>
                    <a:lnTo>
                      <a:pt x="0" y="2"/>
                    </a:lnTo>
                    <a:close/>
                  </a:path>
                </a:pathLst>
              </a:custGeom>
              <a:grpFill/>
              <a:ln w="3175">
                <a:solidFill>
                  <a:srgbClr val="007069"/>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32" name="Freeform 529"/>
              <p:cNvSpPr>
                <a:spLocks/>
              </p:cNvSpPr>
              <p:nvPr/>
            </p:nvSpPr>
            <p:spPr bwMode="gray">
              <a:xfrm>
                <a:off x="3871" y="2752"/>
                <a:ext cx="3" cy="7"/>
              </a:xfrm>
              <a:custGeom>
                <a:avLst/>
                <a:gdLst>
                  <a:gd name="T0" fmla="*/ 0 w 3"/>
                  <a:gd name="T1" fmla="*/ 2147483647 h 5"/>
                  <a:gd name="T2" fmla="*/ 2147483647 w 3"/>
                  <a:gd name="T3" fmla="*/ 0 h 5"/>
                  <a:gd name="T4" fmla="*/ 2147483647 w 3"/>
                  <a:gd name="T5" fmla="*/ 2147483647 h 5"/>
                  <a:gd name="T6" fmla="*/ 2147483647 w 3"/>
                  <a:gd name="T7" fmla="*/ 2147483647 h 5"/>
                  <a:gd name="T8" fmla="*/ 2147483647 w 3"/>
                  <a:gd name="T9" fmla="*/ 2147483647 h 5"/>
                  <a:gd name="T10" fmla="*/ 0 w 3"/>
                  <a:gd name="T11" fmla="*/ 2147483647 h 5"/>
                  <a:gd name="T12" fmla="*/ 0 60000 65536"/>
                  <a:gd name="T13" fmla="*/ 0 60000 65536"/>
                  <a:gd name="T14" fmla="*/ 0 60000 65536"/>
                  <a:gd name="T15" fmla="*/ 0 60000 65536"/>
                  <a:gd name="T16" fmla="*/ 0 60000 65536"/>
                  <a:gd name="T17" fmla="*/ 0 60000 65536"/>
                  <a:gd name="T18" fmla="*/ 0 w 3"/>
                  <a:gd name="T19" fmla="*/ 0 h 5"/>
                  <a:gd name="T20" fmla="*/ 3 w 3"/>
                  <a:gd name="T21" fmla="*/ 5 h 5"/>
                </a:gdLst>
                <a:ahLst/>
                <a:cxnLst>
                  <a:cxn ang="T12">
                    <a:pos x="T0" y="T1"/>
                  </a:cxn>
                  <a:cxn ang="T13">
                    <a:pos x="T2" y="T3"/>
                  </a:cxn>
                  <a:cxn ang="T14">
                    <a:pos x="T4" y="T5"/>
                  </a:cxn>
                  <a:cxn ang="T15">
                    <a:pos x="T6" y="T7"/>
                  </a:cxn>
                  <a:cxn ang="T16">
                    <a:pos x="T8" y="T9"/>
                  </a:cxn>
                  <a:cxn ang="T17">
                    <a:pos x="T10" y="T11"/>
                  </a:cxn>
                </a:cxnLst>
                <a:rect l="T18" t="T19" r="T20" b="T21"/>
                <a:pathLst>
                  <a:path w="3" h="5">
                    <a:moveTo>
                      <a:pt x="0" y="3"/>
                    </a:moveTo>
                    <a:lnTo>
                      <a:pt x="2" y="0"/>
                    </a:lnTo>
                    <a:lnTo>
                      <a:pt x="3" y="1"/>
                    </a:lnTo>
                    <a:lnTo>
                      <a:pt x="3" y="5"/>
                    </a:lnTo>
                    <a:lnTo>
                      <a:pt x="1" y="4"/>
                    </a:lnTo>
                    <a:lnTo>
                      <a:pt x="0" y="3"/>
                    </a:lnTo>
                    <a:close/>
                  </a:path>
                </a:pathLst>
              </a:custGeom>
              <a:grpFill/>
              <a:ln w="3175">
                <a:solidFill>
                  <a:srgbClr val="007069"/>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33" name="Freeform 530"/>
              <p:cNvSpPr>
                <a:spLocks/>
              </p:cNvSpPr>
              <p:nvPr/>
            </p:nvSpPr>
            <p:spPr bwMode="gray">
              <a:xfrm>
                <a:off x="3864" y="2757"/>
                <a:ext cx="6" cy="2"/>
              </a:xfrm>
              <a:custGeom>
                <a:avLst/>
                <a:gdLst>
                  <a:gd name="T0" fmla="*/ 0 w 5"/>
                  <a:gd name="T1" fmla="*/ 2147483647 h 2"/>
                  <a:gd name="T2" fmla="*/ 2147483647 w 5"/>
                  <a:gd name="T3" fmla="*/ 0 h 2"/>
                  <a:gd name="T4" fmla="*/ 2147483647 w 5"/>
                  <a:gd name="T5" fmla="*/ 0 h 2"/>
                  <a:gd name="T6" fmla="*/ 2147483647 w 5"/>
                  <a:gd name="T7" fmla="*/ 2147483647 h 2"/>
                  <a:gd name="T8" fmla="*/ 2147483647 w 5"/>
                  <a:gd name="T9" fmla="*/ 2147483647 h 2"/>
                  <a:gd name="T10" fmla="*/ 0 w 5"/>
                  <a:gd name="T11" fmla="*/ 2147483647 h 2"/>
                  <a:gd name="T12" fmla="*/ 0 60000 65536"/>
                  <a:gd name="T13" fmla="*/ 0 60000 65536"/>
                  <a:gd name="T14" fmla="*/ 0 60000 65536"/>
                  <a:gd name="T15" fmla="*/ 0 60000 65536"/>
                  <a:gd name="T16" fmla="*/ 0 60000 65536"/>
                  <a:gd name="T17" fmla="*/ 0 60000 65536"/>
                  <a:gd name="T18" fmla="*/ 0 w 5"/>
                  <a:gd name="T19" fmla="*/ 0 h 2"/>
                  <a:gd name="T20" fmla="*/ 5 w 5"/>
                  <a:gd name="T21" fmla="*/ 2 h 2"/>
                </a:gdLst>
                <a:ahLst/>
                <a:cxnLst>
                  <a:cxn ang="T12">
                    <a:pos x="T0" y="T1"/>
                  </a:cxn>
                  <a:cxn ang="T13">
                    <a:pos x="T2" y="T3"/>
                  </a:cxn>
                  <a:cxn ang="T14">
                    <a:pos x="T4" y="T5"/>
                  </a:cxn>
                  <a:cxn ang="T15">
                    <a:pos x="T6" y="T7"/>
                  </a:cxn>
                  <a:cxn ang="T16">
                    <a:pos x="T8" y="T9"/>
                  </a:cxn>
                  <a:cxn ang="T17">
                    <a:pos x="T10" y="T11"/>
                  </a:cxn>
                </a:cxnLst>
                <a:rect l="T18" t="T19" r="T20" b="T21"/>
                <a:pathLst>
                  <a:path w="5" h="2">
                    <a:moveTo>
                      <a:pt x="0" y="1"/>
                    </a:moveTo>
                    <a:lnTo>
                      <a:pt x="2" y="0"/>
                    </a:lnTo>
                    <a:lnTo>
                      <a:pt x="5" y="0"/>
                    </a:lnTo>
                    <a:lnTo>
                      <a:pt x="5" y="2"/>
                    </a:lnTo>
                    <a:lnTo>
                      <a:pt x="2" y="2"/>
                    </a:lnTo>
                    <a:lnTo>
                      <a:pt x="0" y="1"/>
                    </a:lnTo>
                    <a:close/>
                  </a:path>
                </a:pathLst>
              </a:custGeom>
              <a:grpFill/>
              <a:ln w="3175">
                <a:solidFill>
                  <a:srgbClr val="007069"/>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34" name="Freeform 581"/>
              <p:cNvSpPr>
                <a:spLocks/>
              </p:cNvSpPr>
              <p:nvPr/>
            </p:nvSpPr>
            <p:spPr bwMode="gray">
              <a:xfrm>
                <a:off x="3947" y="2670"/>
                <a:ext cx="6" cy="6"/>
              </a:xfrm>
              <a:custGeom>
                <a:avLst/>
                <a:gdLst>
                  <a:gd name="T0" fmla="*/ 2147483647 w 4"/>
                  <a:gd name="T1" fmla="*/ 0 h 5"/>
                  <a:gd name="T2" fmla="*/ 0 w 4"/>
                  <a:gd name="T3" fmla="*/ 2147483647 h 5"/>
                  <a:gd name="T4" fmla="*/ 0 w 4"/>
                  <a:gd name="T5" fmla="*/ 2147483647 h 5"/>
                  <a:gd name="T6" fmla="*/ 2147483647 w 4"/>
                  <a:gd name="T7" fmla="*/ 2147483647 h 5"/>
                  <a:gd name="T8" fmla="*/ 2147483647 w 4"/>
                  <a:gd name="T9" fmla="*/ 0 h 5"/>
                  <a:gd name="T10" fmla="*/ 2147483647 w 4"/>
                  <a:gd name="T11" fmla="*/ 0 h 5"/>
                  <a:gd name="T12" fmla="*/ 0 60000 65536"/>
                  <a:gd name="T13" fmla="*/ 0 60000 65536"/>
                  <a:gd name="T14" fmla="*/ 0 60000 65536"/>
                  <a:gd name="T15" fmla="*/ 0 60000 65536"/>
                  <a:gd name="T16" fmla="*/ 0 60000 65536"/>
                  <a:gd name="T17" fmla="*/ 0 60000 65536"/>
                  <a:gd name="T18" fmla="*/ 0 w 4"/>
                  <a:gd name="T19" fmla="*/ 0 h 5"/>
                  <a:gd name="T20" fmla="*/ 4 w 4"/>
                  <a:gd name="T21" fmla="*/ 5 h 5"/>
                </a:gdLst>
                <a:ahLst/>
                <a:cxnLst>
                  <a:cxn ang="T12">
                    <a:pos x="T0" y="T1"/>
                  </a:cxn>
                  <a:cxn ang="T13">
                    <a:pos x="T2" y="T3"/>
                  </a:cxn>
                  <a:cxn ang="T14">
                    <a:pos x="T4" y="T5"/>
                  </a:cxn>
                  <a:cxn ang="T15">
                    <a:pos x="T6" y="T7"/>
                  </a:cxn>
                  <a:cxn ang="T16">
                    <a:pos x="T8" y="T9"/>
                  </a:cxn>
                  <a:cxn ang="T17">
                    <a:pos x="T10" y="T11"/>
                  </a:cxn>
                </a:cxnLst>
                <a:rect l="T18" t="T19" r="T20" b="T21"/>
                <a:pathLst>
                  <a:path w="4" h="5">
                    <a:moveTo>
                      <a:pt x="1" y="0"/>
                    </a:moveTo>
                    <a:lnTo>
                      <a:pt x="0" y="3"/>
                    </a:lnTo>
                    <a:lnTo>
                      <a:pt x="0" y="5"/>
                    </a:lnTo>
                    <a:lnTo>
                      <a:pt x="1" y="5"/>
                    </a:lnTo>
                    <a:lnTo>
                      <a:pt x="4" y="0"/>
                    </a:lnTo>
                    <a:lnTo>
                      <a:pt x="1" y="0"/>
                    </a:lnTo>
                    <a:close/>
                  </a:path>
                </a:pathLst>
              </a:custGeom>
              <a:grpFill/>
              <a:ln w="3175">
                <a:solidFill>
                  <a:srgbClr val="007069"/>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35" name="Freeform 582"/>
              <p:cNvSpPr>
                <a:spLocks/>
              </p:cNvSpPr>
              <p:nvPr/>
            </p:nvSpPr>
            <p:spPr bwMode="gray">
              <a:xfrm>
                <a:off x="3941" y="2675"/>
                <a:ext cx="3" cy="3"/>
              </a:xfrm>
              <a:custGeom>
                <a:avLst/>
                <a:gdLst>
                  <a:gd name="T0" fmla="*/ 2147483647 w 3"/>
                  <a:gd name="T1" fmla="*/ 2147483647 h 3"/>
                  <a:gd name="T2" fmla="*/ 2147483647 w 3"/>
                  <a:gd name="T3" fmla="*/ 0 h 3"/>
                  <a:gd name="T4" fmla="*/ 0 w 3"/>
                  <a:gd name="T5" fmla="*/ 2147483647 h 3"/>
                  <a:gd name="T6" fmla="*/ 0 w 3"/>
                  <a:gd name="T7" fmla="*/ 2147483647 h 3"/>
                  <a:gd name="T8" fmla="*/ 2147483647 w 3"/>
                  <a:gd name="T9" fmla="*/ 2147483647 h 3"/>
                  <a:gd name="T10" fmla="*/ 2147483647 w 3"/>
                  <a:gd name="T11" fmla="*/ 2147483647 h 3"/>
                  <a:gd name="T12" fmla="*/ 0 60000 65536"/>
                  <a:gd name="T13" fmla="*/ 0 60000 65536"/>
                  <a:gd name="T14" fmla="*/ 0 60000 65536"/>
                  <a:gd name="T15" fmla="*/ 0 60000 65536"/>
                  <a:gd name="T16" fmla="*/ 0 60000 65536"/>
                  <a:gd name="T17" fmla="*/ 0 60000 65536"/>
                  <a:gd name="T18" fmla="*/ 0 w 3"/>
                  <a:gd name="T19" fmla="*/ 0 h 3"/>
                  <a:gd name="T20" fmla="*/ 3 w 3"/>
                  <a:gd name="T21" fmla="*/ 3 h 3"/>
                </a:gdLst>
                <a:ahLst/>
                <a:cxnLst>
                  <a:cxn ang="T12">
                    <a:pos x="T0" y="T1"/>
                  </a:cxn>
                  <a:cxn ang="T13">
                    <a:pos x="T2" y="T3"/>
                  </a:cxn>
                  <a:cxn ang="T14">
                    <a:pos x="T4" y="T5"/>
                  </a:cxn>
                  <a:cxn ang="T15">
                    <a:pos x="T6" y="T7"/>
                  </a:cxn>
                  <a:cxn ang="T16">
                    <a:pos x="T8" y="T9"/>
                  </a:cxn>
                  <a:cxn ang="T17">
                    <a:pos x="T10" y="T11"/>
                  </a:cxn>
                </a:cxnLst>
                <a:rect l="T18" t="T19" r="T20" b="T21"/>
                <a:pathLst>
                  <a:path w="3" h="3">
                    <a:moveTo>
                      <a:pt x="3" y="1"/>
                    </a:moveTo>
                    <a:lnTo>
                      <a:pt x="1" y="0"/>
                    </a:lnTo>
                    <a:lnTo>
                      <a:pt x="0" y="1"/>
                    </a:lnTo>
                    <a:lnTo>
                      <a:pt x="0" y="3"/>
                    </a:lnTo>
                    <a:lnTo>
                      <a:pt x="2" y="2"/>
                    </a:lnTo>
                    <a:lnTo>
                      <a:pt x="3" y="1"/>
                    </a:lnTo>
                    <a:close/>
                  </a:path>
                </a:pathLst>
              </a:custGeom>
              <a:grpFill/>
              <a:ln w="3175">
                <a:solidFill>
                  <a:srgbClr val="007069"/>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36" name="Freeform 584"/>
              <p:cNvSpPr>
                <a:spLocks/>
              </p:cNvSpPr>
              <p:nvPr/>
            </p:nvSpPr>
            <p:spPr bwMode="gray">
              <a:xfrm>
                <a:off x="3924" y="2702"/>
                <a:ext cx="10" cy="5"/>
              </a:xfrm>
              <a:custGeom>
                <a:avLst/>
                <a:gdLst>
                  <a:gd name="T0" fmla="*/ 0 w 7"/>
                  <a:gd name="T1" fmla="*/ 2147483647 h 4"/>
                  <a:gd name="T2" fmla="*/ 2147483647 w 7"/>
                  <a:gd name="T3" fmla="*/ 2147483647 h 4"/>
                  <a:gd name="T4" fmla="*/ 2147483647 w 7"/>
                  <a:gd name="T5" fmla="*/ 2147483647 h 4"/>
                  <a:gd name="T6" fmla="*/ 2147483647 w 7"/>
                  <a:gd name="T7" fmla="*/ 0 h 4"/>
                  <a:gd name="T8" fmla="*/ 2147483647 w 7"/>
                  <a:gd name="T9" fmla="*/ 0 h 4"/>
                  <a:gd name="T10" fmla="*/ 0 w 7"/>
                  <a:gd name="T11" fmla="*/ 2147483647 h 4"/>
                  <a:gd name="T12" fmla="*/ 0 w 7"/>
                  <a:gd name="T13" fmla="*/ 2147483647 h 4"/>
                  <a:gd name="T14" fmla="*/ 0 60000 65536"/>
                  <a:gd name="T15" fmla="*/ 0 60000 65536"/>
                  <a:gd name="T16" fmla="*/ 0 60000 65536"/>
                  <a:gd name="T17" fmla="*/ 0 60000 65536"/>
                  <a:gd name="T18" fmla="*/ 0 60000 65536"/>
                  <a:gd name="T19" fmla="*/ 0 60000 65536"/>
                  <a:gd name="T20" fmla="*/ 0 60000 65536"/>
                  <a:gd name="T21" fmla="*/ 0 w 7"/>
                  <a:gd name="T22" fmla="*/ 0 h 4"/>
                  <a:gd name="T23" fmla="*/ 7 w 7"/>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4">
                    <a:moveTo>
                      <a:pt x="0" y="4"/>
                    </a:moveTo>
                    <a:lnTo>
                      <a:pt x="5" y="4"/>
                    </a:lnTo>
                    <a:lnTo>
                      <a:pt x="7" y="1"/>
                    </a:lnTo>
                    <a:lnTo>
                      <a:pt x="7" y="0"/>
                    </a:lnTo>
                    <a:lnTo>
                      <a:pt x="4" y="0"/>
                    </a:lnTo>
                    <a:lnTo>
                      <a:pt x="0" y="3"/>
                    </a:lnTo>
                    <a:lnTo>
                      <a:pt x="0" y="4"/>
                    </a:lnTo>
                    <a:close/>
                  </a:path>
                </a:pathLst>
              </a:custGeom>
              <a:grpFill/>
              <a:ln w="3175">
                <a:solidFill>
                  <a:srgbClr val="007069"/>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37" name="Freeform 585"/>
              <p:cNvSpPr>
                <a:spLocks/>
              </p:cNvSpPr>
              <p:nvPr/>
            </p:nvSpPr>
            <p:spPr bwMode="gray">
              <a:xfrm>
                <a:off x="3924" y="2710"/>
                <a:ext cx="5" cy="4"/>
              </a:xfrm>
              <a:custGeom>
                <a:avLst/>
                <a:gdLst>
                  <a:gd name="T0" fmla="*/ 0 w 4"/>
                  <a:gd name="T1" fmla="*/ 2147483647 h 3"/>
                  <a:gd name="T2" fmla="*/ 2147483647 w 4"/>
                  <a:gd name="T3" fmla="*/ 2147483647 h 3"/>
                  <a:gd name="T4" fmla="*/ 2147483647 w 4"/>
                  <a:gd name="T5" fmla="*/ 2147483647 h 3"/>
                  <a:gd name="T6" fmla="*/ 2147483647 w 4"/>
                  <a:gd name="T7" fmla="*/ 0 h 3"/>
                  <a:gd name="T8" fmla="*/ 2147483647 w 4"/>
                  <a:gd name="T9" fmla="*/ 0 h 3"/>
                  <a:gd name="T10" fmla="*/ 0 w 4"/>
                  <a:gd name="T11" fmla="*/ 2147483647 h 3"/>
                  <a:gd name="T12" fmla="*/ 0 60000 65536"/>
                  <a:gd name="T13" fmla="*/ 0 60000 65536"/>
                  <a:gd name="T14" fmla="*/ 0 60000 65536"/>
                  <a:gd name="T15" fmla="*/ 0 60000 65536"/>
                  <a:gd name="T16" fmla="*/ 0 60000 65536"/>
                  <a:gd name="T17" fmla="*/ 0 60000 65536"/>
                  <a:gd name="T18" fmla="*/ 0 w 4"/>
                  <a:gd name="T19" fmla="*/ 0 h 3"/>
                  <a:gd name="T20" fmla="*/ 4 w 4"/>
                  <a:gd name="T21" fmla="*/ 3 h 3"/>
                </a:gdLst>
                <a:ahLst/>
                <a:cxnLst>
                  <a:cxn ang="T12">
                    <a:pos x="T0" y="T1"/>
                  </a:cxn>
                  <a:cxn ang="T13">
                    <a:pos x="T2" y="T3"/>
                  </a:cxn>
                  <a:cxn ang="T14">
                    <a:pos x="T4" y="T5"/>
                  </a:cxn>
                  <a:cxn ang="T15">
                    <a:pos x="T6" y="T7"/>
                  </a:cxn>
                  <a:cxn ang="T16">
                    <a:pos x="T8" y="T9"/>
                  </a:cxn>
                  <a:cxn ang="T17">
                    <a:pos x="T10" y="T11"/>
                  </a:cxn>
                </a:cxnLst>
                <a:rect l="T18" t="T19" r="T20" b="T21"/>
                <a:pathLst>
                  <a:path w="4" h="3">
                    <a:moveTo>
                      <a:pt x="0" y="2"/>
                    </a:moveTo>
                    <a:lnTo>
                      <a:pt x="2" y="3"/>
                    </a:lnTo>
                    <a:lnTo>
                      <a:pt x="4" y="2"/>
                    </a:lnTo>
                    <a:lnTo>
                      <a:pt x="3" y="0"/>
                    </a:lnTo>
                    <a:lnTo>
                      <a:pt x="1" y="0"/>
                    </a:lnTo>
                    <a:lnTo>
                      <a:pt x="0" y="2"/>
                    </a:lnTo>
                    <a:close/>
                  </a:path>
                </a:pathLst>
              </a:custGeom>
              <a:grpFill/>
              <a:ln w="3175">
                <a:solidFill>
                  <a:srgbClr val="007069"/>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38" name="Freeform 586"/>
              <p:cNvSpPr>
                <a:spLocks/>
              </p:cNvSpPr>
              <p:nvPr/>
            </p:nvSpPr>
            <p:spPr bwMode="gray">
              <a:xfrm>
                <a:off x="3910" y="2725"/>
                <a:ext cx="9" cy="9"/>
              </a:xfrm>
              <a:custGeom>
                <a:avLst/>
                <a:gdLst>
                  <a:gd name="T0" fmla="*/ 2147483647 w 7"/>
                  <a:gd name="T1" fmla="*/ 2147483647 h 7"/>
                  <a:gd name="T2" fmla="*/ 0 w 7"/>
                  <a:gd name="T3" fmla="*/ 2147483647 h 7"/>
                  <a:gd name="T4" fmla="*/ 2147483647 w 7"/>
                  <a:gd name="T5" fmla="*/ 2147483647 h 7"/>
                  <a:gd name="T6" fmla="*/ 2147483647 w 7"/>
                  <a:gd name="T7" fmla="*/ 2147483647 h 7"/>
                  <a:gd name="T8" fmla="*/ 2147483647 w 7"/>
                  <a:gd name="T9" fmla="*/ 2147483647 h 7"/>
                  <a:gd name="T10" fmla="*/ 2147483647 w 7"/>
                  <a:gd name="T11" fmla="*/ 0 h 7"/>
                  <a:gd name="T12" fmla="*/ 2147483647 w 7"/>
                  <a:gd name="T13" fmla="*/ 2147483647 h 7"/>
                  <a:gd name="T14" fmla="*/ 0 60000 65536"/>
                  <a:gd name="T15" fmla="*/ 0 60000 65536"/>
                  <a:gd name="T16" fmla="*/ 0 60000 65536"/>
                  <a:gd name="T17" fmla="*/ 0 60000 65536"/>
                  <a:gd name="T18" fmla="*/ 0 60000 65536"/>
                  <a:gd name="T19" fmla="*/ 0 60000 65536"/>
                  <a:gd name="T20" fmla="*/ 0 60000 65536"/>
                  <a:gd name="T21" fmla="*/ 0 w 7"/>
                  <a:gd name="T22" fmla="*/ 0 h 7"/>
                  <a:gd name="T23" fmla="*/ 7 w 7"/>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7">
                    <a:moveTo>
                      <a:pt x="2" y="4"/>
                    </a:moveTo>
                    <a:lnTo>
                      <a:pt x="0" y="4"/>
                    </a:lnTo>
                    <a:lnTo>
                      <a:pt x="1" y="7"/>
                    </a:lnTo>
                    <a:lnTo>
                      <a:pt x="5" y="4"/>
                    </a:lnTo>
                    <a:lnTo>
                      <a:pt x="7" y="1"/>
                    </a:lnTo>
                    <a:lnTo>
                      <a:pt x="4" y="0"/>
                    </a:lnTo>
                    <a:lnTo>
                      <a:pt x="2" y="4"/>
                    </a:lnTo>
                    <a:close/>
                  </a:path>
                </a:pathLst>
              </a:custGeom>
              <a:grpFill/>
              <a:ln w="3175">
                <a:solidFill>
                  <a:srgbClr val="007069"/>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39" name="Freeform 587"/>
              <p:cNvSpPr>
                <a:spLocks/>
              </p:cNvSpPr>
              <p:nvPr/>
            </p:nvSpPr>
            <p:spPr bwMode="gray">
              <a:xfrm>
                <a:off x="3881" y="2749"/>
                <a:ext cx="6" cy="3"/>
              </a:xfrm>
              <a:custGeom>
                <a:avLst/>
                <a:gdLst>
                  <a:gd name="T0" fmla="*/ 2147483647 w 5"/>
                  <a:gd name="T1" fmla="*/ 2147483647 h 3"/>
                  <a:gd name="T2" fmla="*/ 2147483647 w 5"/>
                  <a:gd name="T3" fmla="*/ 0 h 3"/>
                  <a:gd name="T4" fmla="*/ 0 w 5"/>
                  <a:gd name="T5" fmla="*/ 2147483647 h 3"/>
                  <a:gd name="T6" fmla="*/ 2147483647 w 5"/>
                  <a:gd name="T7" fmla="*/ 2147483647 h 3"/>
                  <a:gd name="T8" fmla="*/ 2147483647 w 5"/>
                  <a:gd name="T9" fmla="*/ 2147483647 h 3"/>
                  <a:gd name="T10" fmla="*/ 2147483647 w 5"/>
                  <a:gd name="T11" fmla="*/ 2147483647 h 3"/>
                  <a:gd name="T12" fmla="*/ 0 60000 65536"/>
                  <a:gd name="T13" fmla="*/ 0 60000 65536"/>
                  <a:gd name="T14" fmla="*/ 0 60000 65536"/>
                  <a:gd name="T15" fmla="*/ 0 60000 65536"/>
                  <a:gd name="T16" fmla="*/ 0 60000 65536"/>
                  <a:gd name="T17" fmla="*/ 0 60000 65536"/>
                  <a:gd name="T18" fmla="*/ 0 w 5"/>
                  <a:gd name="T19" fmla="*/ 0 h 3"/>
                  <a:gd name="T20" fmla="*/ 5 w 5"/>
                  <a:gd name="T21" fmla="*/ 3 h 3"/>
                </a:gdLst>
                <a:ahLst/>
                <a:cxnLst>
                  <a:cxn ang="T12">
                    <a:pos x="T0" y="T1"/>
                  </a:cxn>
                  <a:cxn ang="T13">
                    <a:pos x="T2" y="T3"/>
                  </a:cxn>
                  <a:cxn ang="T14">
                    <a:pos x="T4" y="T5"/>
                  </a:cxn>
                  <a:cxn ang="T15">
                    <a:pos x="T6" y="T7"/>
                  </a:cxn>
                  <a:cxn ang="T16">
                    <a:pos x="T8" y="T9"/>
                  </a:cxn>
                  <a:cxn ang="T17">
                    <a:pos x="T10" y="T11"/>
                  </a:cxn>
                </a:cxnLst>
                <a:rect l="T18" t="T19" r="T20" b="T21"/>
                <a:pathLst>
                  <a:path w="5" h="3">
                    <a:moveTo>
                      <a:pt x="4" y="1"/>
                    </a:moveTo>
                    <a:lnTo>
                      <a:pt x="2" y="0"/>
                    </a:lnTo>
                    <a:lnTo>
                      <a:pt x="0" y="2"/>
                    </a:lnTo>
                    <a:lnTo>
                      <a:pt x="2" y="3"/>
                    </a:lnTo>
                    <a:lnTo>
                      <a:pt x="5" y="2"/>
                    </a:lnTo>
                    <a:lnTo>
                      <a:pt x="4" y="1"/>
                    </a:lnTo>
                    <a:close/>
                  </a:path>
                </a:pathLst>
              </a:custGeom>
              <a:grpFill/>
              <a:ln w="3175">
                <a:solidFill>
                  <a:srgbClr val="007069"/>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40" name="Freeform 588"/>
              <p:cNvSpPr>
                <a:spLocks/>
              </p:cNvSpPr>
              <p:nvPr/>
            </p:nvSpPr>
            <p:spPr bwMode="gray">
              <a:xfrm>
                <a:off x="3871" y="2752"/>
                <a:ext cx="3" cy="7"/>
              </a:xfrm>
              <a:custGeom>
                <a:avLst/>
                <a:gdLst>
                  <a:gd name="T0" fmla="*/ 2147483647 w 3"/>
                  <a:gd name="T1" fmla="*/ 2147483647 h 5"/>
                  <a:gd name="T2" fmla="*/ 2147483647 w 3"/>
                  <a:gd name="T3" fmla="*/ 0 h 5"/>
                  <a:gd name="T4" fmla="*/ 0 w 3"/>
                  <a:gd name="T5" fmla="*/ 2147483647 h 5"/>
                  <a:gd name="T6" fmla="*/ 2147483647 w 3"/>
                  <a:gd name="T7" fmla="*/ 2147483647 h 5"/>
                  <a:gd name="T8" fmla="*/ 2147483647 w 3"/>
                  <a:gd name="T9" fmla="*/ 2147483647 h 5"/>
                  <a:gd name="T10" fmla="*/ 2147483647 w 3"/>
                  <a:gd name="T11" fmla="*/ 2147483647 h 5"/>
                  <a:gd name="T12" fmla="*/ 0 60000 65536"/>
                  <a:gd name="T13" fmla="*/ 0 60000 65536"/>
                  <a:gd name="T14" fmla="*/ 0 60000 65536"/>
                  <a:gd name="T15" fmla="*/ 0 60000 65536"/>
                  <a:gd name="T16" fmla="*/ 0 60000 65536"/>
                  <a:gd name="T17" fmla="*/ 0 60000 65536"/>
                  <a:gd name="T18" fmla="*/ 0 w 3"/>
                  <a:gd name="T19" fmla="*/ 0 h 5"/>
                  <a:gd name="T20" fmla="*/ 3 w 3"/>
                  <a:gd name="T21" fmla="*/ 5 h 5"/>
                </a:gdLst>
                <a:ahLst/>
                <a:cxnLst>
                  <a:cxn ang="T12">
                    <a:pos x="T0" y="T1"/>
                  </a:cxn>
                  <a:cxn ang="T13">
                    <a:pos x="T2" y="T3"/>
                  </a:cxn>
                  <a:cxn ang="T14">
                    <a:pos x="T4" y="T5"/>
                  </a:cxn>
                  <a:cxn ang="T15">
                    <a:pos x="T6" y="T7"/>
                  </a:cxn>
                  <a:cxn ang="T16">
                    <a:pos x="T8" y="T9"/>
                  </a:cxn>
                  <a:cxn ang="T17">
                    <a:pos x="T10" y="T11"/>
                  </a:cxn>
                </a:cxnLst>
                <a:rect l="T18" t="T19" r="T20" b="T21"/>
                <a:pathLst>
                  <a:path w="3" h="5">
                    <a:moveTo>
                      <a:pt x="3" y="1"/>
                    </a:moveTo>
                    <a:lnTo>
                      <a:pt x="2" y="0"/>
                    </a:lnTo>
                    <a:lnTo>
                      <a:pt x="0" y="3"/>
                    </a:lnTo>
                    <a:lnTo>
                      <a:pt x="1" y="4"/>
                    </a:lnTo>
                    <a:lnTo>
                      <a:pt x="3" y="5"/>
                    </a:lnTo>
                    <a:lnTo>
                      <a:pt x="3" y="1"/>
                    </a:lnTo>
                    <a:close/>
                  </a:path>
                </a:pathLst>
              </a:custGeom>
              <a:grpFill/>
              <a:ln w="3175">
                <a:solidFill>
                  <a:srgbClr val="007069"/>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41" name="Freeform 589"/>
              <p:cNvSpPr>
                <a:spLocks/>
              </p:cNvSpPr>
              <p:nvPr/>
            </p:nvSpPr>
            <p:spPr bwMode="gray">
              <a:xfrm>
                <a:off x="3864" y="2757"/>
                <a:ext cx="6" cy="2"/>
              </a:xfrm>
              <a:custGeom>
                <a:avLst/>
                <a:gdLst>
                  <a:gd name="T0" fmla="*/ 2147483647 w 5"/>
                  <a:gd name="T1" fmla="*/ 0 h 2"/>
                  <a:gd name="T2" fmla="*/ 2147483647 w 5"/>
                  <a:gd name="T3" fmla="*/ 0 h 2"/>
                  <a:gd name="T4" fmla="*/ 0 w 5"/>
                  <a:gd name="T5" fmla="*/ 2147483647 h 2"/>
                  <a:gd name="T6" fmla="*/ 2147483647 w 5"/>
                  <a:gd name="T7" fmla="*/ 2147483647 h 2"/>
                  <a:gd name="T8" fmla="*/ 2147483647 w 5"/>
                  <a:gd name="T9" fmla="*/ 2147483647 h 2"/>
                  <a:gd name="T10" fmla="*/ 2147483647 w 5"/>
                  <a:gd name="T11" fmla="*/ 0 h 2"/>
                  <a:gd name="T12" fmla="*/ 0 60000 65536"/>
                  <a:gd name="T13" fmla="*/ 0 60000 65536"/>
                  <a:gd name="T14" fmla="*/ 0 60000 65536"/>
                  <a:gd name="T15" fmla="*/ 0 60000 65536"/>
                  <a:gd name="T16" fmla="*/ 0 60000 65536"/>
                  <a:gd name="T17" fmla="*/ 0 60000 65536"/>
                  <a:gd name="T18" fmla="*/ 0 w 5"/>
                  <a:gd name="T19" fmla="*/ 0 h 2"/>
                  <a:gd name="T20" fmla="*/ 5 w 5"/>
                  <a:gd name="T21" fmla="*/ 2 h 2"/>
                </a:gdLst>
                <a:ahLst/>
                <a:cxnLst>
                  <a:cxn ang="T12">
                    <a:pos x="T0" y="T1"/>
                  </a:cxn>
                  <a:cxn ang="T13">
                    <a:pos x="T2" y="T3"/>
                  </a:cxn>
                  <a:cxn ang="T14">
                    <a:pos x="T4" y="T5"/>
                  </a:cxn>
                  <a:cxn ang="T15">
                    <a:pos x="T6" y="T7"/>
                  </a:cxn>
                  <a:cxn ang="T16">
                    <a:pos x="T8" y="T9"/>
                  </a:cxn>
                  <a:cxn ang="T17">
                    <a:pos x="T10" y="T11"/>
                  </a:cxn>
                </a:cxnLst>
                <a:rect l="T18" t="T19" r="T20" b="T21"/>
                <a:pathLst>
                  <a:path w="5" h="2">
                    <a:moveTo>
                      <a:pt x="5" y="0"/>
                    </a:moveTo>
                    <a:lnTo>
                      <a:pt x="2" y="0"/>
                    </a:lnTo>
                    <a:lnTo>
                      <a:pt x="0" y="1"/>
                    </a:lnTo>
                    <a:lnTo>
                      <a:pt x="2" y="2"/>
                    </a:lnTo>
                    <a:lnTo>
                      <a:pt x="5" y="2"/>
                    </a:lnTo>
                    <a:lnTo>
                      <a:pt x="5" y="0"/>
                    </a:lnTo>
                    <a:close/>
                  </a:path>
                </a:pathLst>
              </a:custGeom>
              <a:grpFill/>
              <a:ln w="3175">
                <a:solidFill>
                  <a:srgbClr val="007069"/>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42" name="Freeform 681"/>
              <p:cNvSpPr>
                <a:spLocks/>
              </p:cNvSpPr>
              <p:nvPr/>
            </p:nvSpPr>
            <p:spPr bwMode="gray">
              <a:xfrm>
                <a:off x="4029" y="2555"/>
                <a:ext cx="8" cy="9"/>
              </a:xfrm>
              <a:custGeom>
                <a:avLst/>
                <a:gdLst>
                  <a:gd name="T0" fmla="*/ 2147483647 w 6"/>
                  <a:gd name="T1" fmla="*/ 2147483647 h 8"/>
                  <a:gd name="T2" fmla="*/ 2147483647 w 6"/>
                  <a:gd name="T3" fmla="*/ 2147483647 h 8"/>
                  <a:gd name="T4" fmla="*/ 2147483647 w 6"/>
                  <a:gd name="T5" fmla="*/ 2147483647 h 8"/>
                  <a:gd name="T6" fmla="*/ 0 w 6"/>
                  <a:gd name="T7" fmla="*/ 2147483647 h 8"/>
                  <a:gd name="T8" fmla="*/ 2147483647 w 6"/>
                  <a:gd name="T9" fmla="*/ 2147483647 h 8"/>
                  <a:gd name="T10" fmla="*/ 2147483647 w 6"/>
                  <a:gd name="T11" fmla="*/ 0 h 8"/>
                  <a:gd name="T12" fmla="*/ 2147483647 w 6"/>
                  <a:gd name="T13" fmla="*/ 2147483647 h 8"/>
                  <a:gd name="T14" fmla="*/ 0 60000 65536"/>
                  <a:gd name="T15" fmla="*/ 0 60000 65536"/>
                  <a:gd name="T16" fmla="*/ 0 60000 65536"/>
                  <a:gd name="T17" fmla="*/ 0 60000 65536"/>
                  <a:gd name="T18" fmla="*/ 0 60000 65536"/>
                  <a:gd name="T19" fmla="*/ 0 60000 65536"/>
                  <a:gd name="T20" fmla="*/ 0 60000 65536"/>
                  <a:gd name="T21" fmla="*/ 0 w 6"/>
                  <a:gd name="T22" fmla="*/ 0 h 8"/>
                  <a:gd name="T23" fmla="*/ 6 w 6"/>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8">
                    <a:moveTo>
                      <a:pt x="6" y="1"/>
                    </a:moveTo>
                    <a:lnTo>
                      <a:pt x="5" y="5"/>
                    </a:lnTo>
                    <a:lnTo>
                      <a:pt x="1" y="8"/>
                    </a:lnTo>
                    <a:lnTo>
                      <a:pt x="0" y="6"/>
                    </a:lnTo>
                    <a:lnTo>
                      <a:pt x="3" y="2"/>
                    </a:lnTo>
                    <a:lnTo>
                      <a:pt x="3" y="0"/>
                    </a:lnTo>
                    <a:lnTo>
                      <a:pt x="6" y="1"/>
                    </a:lnTo>
                    <a:close/>
                  </a:path>
                </a:pathLst>
              </a:custGeom>
              <a:grpFill/>
              <a:ln w="3175">
                <a:solidFill>
                  <a:srgbClr val="007069"/>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43" name="Freeform 700"/>
              <p:cNvSpPr>
                <a:spLocks/>
              </p:cNvSpPr>
              <p:nvPr/>
            </p:nvSpPr>
            <p:spPr bwMode="gray">
              <a:xfrm>
                <a:off x="4045" y="2436"/>
                <a:ext cx="72" cy="65"/>
              </a:xfrm>
              <a:custGeom>
                <a:avLst/>
                <a:gdLst>
                  <a:gd name="T0" fmla="*/ 2147483647 w 58"/>
                  <a:gd name="T1" fmla="*/ 2147483647 h 53"/>
                  <a:gd name="T2" fmla="*/ 2147483647 w 58"/>
                  <a:gd name="T3" fmla="*/ 0 h 53"/>
                  <a:gd name="T4" fmla="*/ 2147483647 w 58"/>
                  <a:gd name="T5" fmla="*/ 0 h 53"/>
                  <a:gd name="T6" fmla="*/ 2147483647 w 58"/>
                  <a:gd name="T7" fmla="*/ 2147483647 h 53"/>
                  <a:gd name="T8" fmla="*/ 2147483647 w 58"/>
                  <a:gd name="T9" fmla="*/ 2147483647 h 53"/>
                  <a:gd name="T10" fmla="*/ 2147483647 w 58"/>
                  <a:gd name="T11" fmla="*/ 2147483647 h 53"/>
                  <a:gd name="T12" fmla="*/ 2147483647 w 58"/>
                  <a:gd name="T13" fmla="*/ 2147483647 h 53"/>
                  <a:gd name="T14" fmla="*/ 2147483647 w 58"/>
                  <a:gd name="T15" fmla="*/ 2147483647 h 53"/>
                  <a:gd name="T16" fmla="*/ 2147483647 w 58"/>
                  <a:gd name="T17" fmla="*/ 2147483647 h 53"/>
                  <a:gd name="T18" fmla="*/ 2147483647 w 58"/>
                  <a:gd name="T19" fmla="*/ 2147483647 h 53"/>
                  <a:gd name="T20" fmla="*/ 2147483647 w 58"/>
                  <a:gd name="T21" fmla="*/ 2147483647 h 53"/>
                  <a:gd name="T22" fmla="*/ 2147483647 w 58"/>
                  <a:gd name="T23" fmla="*/ 2147483647 h 53"/>
                  <a:gd name="T24" fmla="*/ 2147483647 w 58"/>
                  <a:gd name="T25" fmla="*/ 2147483647 h 53"/>
                  <a:gd name="T26" fmla="*/ 2147483647 w 58"/>
                  <a:gd name="T27" fmla="*/ 2147483647 h 53"/>
                  <a:gd name="T28" fmla="*/ 2147483647 w 58"/>
                  <a:gd name="T29" fmla="*/ 2147483647 h 53"/>
                  <a:gd name="T30" fmla="*/ 2147483647 w 58"/>
                  <a:gd name="T31" fmla="*/ 2147483647 h 53"/>
                  <a:gd name="T32" fmla="*/ 2147483647 w 58"/>
                  <a:gd name="T33" fmla="*/ 2147483647 h 53"/>
                  <a:gd name="T34" fmla="*/ 2147483647 w 58"/>
                  <a:gd name="T35" fmla="*/ 2147483647 h 53"/>
                  <a:gd name="T36" fmla="*/ 2147483647 w 58"/>
                  <a:gd name="T37" fmla="*/ 2147483647 h 53"/>
                  <a:gd name="T38" fmla="*/ 2147483647 w 58"/>
                  <a:gd name="T39" fmla="*/ 2147483647 h 53"/>
                  <a:gd name="T40" fmla="*/ 2147483647 w 58"/>
                  <a:gd name="T41" fmla="*/ 2147483647 h 53"/>
                  <a:gd name="T42" fmla="*/ 2147483647 w 58"/>
                  <a:gd name="T43" fmla="*/ 2147483647 h 53"/>
                  <a:gd name="T44" fmla="*/ 2147483647 w 58"/>
                  <a:gd name="T45" fmla="*/ 2147483647 h 53"/>
                  <a:gd name="T46" fmla="*/ 2147483647 w 58"/>
                  <a:gd name="T47" fmla="*/ 2147483647 h 53"/>
                  <a:gd name="T48" fmla="*/ 2147483647 w 58"/>
                  <a:gd name="T49" fmla="*/ 2147483647 h 53"/>
                  <a:gd name="T50" fmla="*/ 2147483647 w 58"/>
                  <a:gd name="T51" fmla="*/ 2147483647 h 53"/>
                  <a:gd name="T52" fmla="*/ 2147483647 w 58"/>
                  <a:gd name="T53" fmla="*/ 2147483647 h 53"/>
                  <a:gd name="T54" fmla="*/ 2147483647 w 58"/>
                  <a:gd name="T55" fmla="*/ 2147483647 h 53"/>
                  <a:gd name="T56" fmla="*/ 2147483647 w 58"/>
                  <a:gd name="T57" fmla="*/ 2147483647 h 53"/>
                  <a:gd name="T58" fmla="*/ 2147483647 w 58"/>
                  <a:gd name="T59" fmla="*/ 2147483647 h 53"/>
                  <a:gd name="T60" fmla="*/ 2147483647 w 58"/>
                  <a:gd name="T61" fmla="*/ 2147483647 h 53"/>
                  <a:gd name="T62" fmla="*/ 0 w 58"/>
                  <a:gd name="T63" fmla="*/ 2147483647 h 53"/>
                  <a:gd name="T64" fmla="*/ 2147483647 w 58"/>
                  <a:gd name="T65" fmla="*/ 2147483647 h 53"/>
                  <a:gd name="T66" fmla="*/ 2147483647 w 58"/>
                  <a:gd name="T67" fmla="*/ 2147483647 h 53"/>
                  <a:gd name="T68" fmla="*/ 2147483647 w 58"/>
                  <a:gd name="T69" fmla="*/ 2147483647 h 53"/>
                  <a:gd name="T70" fmla="*/ 2147483647 w 58"/>
                  <a:gd name="T71" fmla="*/ 2147483647 h 53"/>
                  <a:gd name="T72" fmla="*/ 2147483647 w 58"/>
                  <a:gd name="T73" fmla="*/ 2147483647 h 53"/>
                  <a:gd name="T74" fmla="*/ 2147483647 w 58"/>
                  <a:gd name="T75" fmla="*/ 2147483647 h 53"/>
                  <a:gd name="T76" fmla="*/ 2147483647 w 58"/>
                  <a:gd name="T77" fmla="*/ 2147483647 h 53"/>
                  <a:gd name="T78" fmla="*/ 2147483647 w 58"/>
                  <a:gd name="T79" fmla="*/ 2147483647 h 53"/>
                  <a:gd name="T80" fmla="*/ 2147483647 w 58"/>
                  <a:gd name="T81" fmla="*/ 2147483647 h 53"/>
                  <a:gd name="T82" fmla="*/ 2147483647 w 58"/>
                  <a:gd name="T83" fmla="*/ 2147483647 h 5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8"/>
                  <a:gd name="T127" fmla="*/ 0 h 53"/>
                  <a:gd name="T128" fmla="*/ 58 w 58"/>
                  <a:gd name="T129" fmla="*/ 53 h 5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8" h="53">
                    <a:moveTo>
                      <a:pt x="20" y="5"/>
                    </a:moveTo>
                    <a:lnTo>
                      <a:pt x="21" y="0"/>
                    </a:lnTo>
                    <a:lnTo>
                      <a:pt x="26" y="0"/>
                    </a:lnTo>
                    <a:lnTo>
                      <a:pt x="29" y="4"/>
                    </a:lnTo>
                    <a:lnTo>
                      <a:pt x="31" y="11"/>
                    </a:lnTo>
                    <a:lnTo>
                      <a:pt x="35" y="14"/>
                    </a:lnTo>
                    <a:lnTo>
                      <a:pt x="38" y="15"/>
                    </a:lnTo>
                    <a:lnTo>
                      <a:pt x="42" y="19"/>
                    </a:lnTo>
                    <a:lnTo>
                      <a:pt x="46" y="21"/>
                    </a:lnTo>
                    <a:lnTo>
                      <a:pt x="50" y="20"/>
                    </a:lnTo>
                    <a:lnTo>
                      <a:pt x="54" y="16"/>
                    </a:lnTo>
                    <a:lnTo>
                      <a:pt x="54" y="24"/>
                    </a:lnTo>
                    <a:lnTo>
                      <a:pt x="57" y="25"/>
                    </a:lnTo>
                    <a:lnTo>
                      <a:pt x="58" y="29"/>
                    </a:lnTo>
                    <a:lnTo>
                      <a:pt x="54" y="33"/>
                    </a:lnTo>
                    <a:lnTo>
                      <a:pt x="48" y="34"/>
                    </a:lnTo>
                    <a:lnTo>
                      <a:pt x="43" y="35"/>
                    </a:lnTo>
                    <a:lnTo>
                      <a:pt x="38" y="41"/>
                    </a:lnTo>
                    <a:lnTo>
                      <a:pt x="38" y="45"/>
                    </a:lnTo>
                    <a:lnTo>
                      <a:pt x="35" y="46"/>
                    </a:lnTo>
                    <a:lnTo>
                      <a:pt x="31" y="41"/>
                    </a:lnTo>
                    <a:lnTo>
                      <a:pt x="25" y="41"/>
                    </a:lnTo>
                    <a:lnTo>
                      <a:pt x="23" y="39"/>
                    </a:lnTo>
                    <a:lnTo>
                      <a:pt x="20" y="41"/>
                    </a:lnTo>
                    <a:lnTo>
                      <a:pt x="14" y="40"/>
                    </a:lnTo>
                    <a:lnTo>
                      <a:pt x="9" y="40"/>
                    </a:lnTo>
                    <a:lnTo>
                      <a:pt x="7" y="42"/>
                    </a:lnTo>
                    <a:lnTo>
                      <a:pt x="11" y="46"/>
                    </a:lnTo>
                    <a:lnTo>
                      <a:pt x="11" y="51"/>
                    </a:lnTo>
                    <a:lnTo>
                      <a:pt x="5" y="53"/>
                    </a:lnTo>
                    <a:lnTo>
                      <a:pt x="3" y="45"/>
                    </a:lnTo>
                    <a:lnTo>
                      <a:pt x="0" y="44"/>
                    </a:lnTo>
                    <a:lnTo>
                      <a:pt x="3" y="40"/>
                    </a:lnTo>
                    <a:lnTo>
                      <a:pt x="8" y="36"/>
                    </a:lnTo>
                    <a:lnTo>
                      <a:pt x="8" y="31"/>
                    </a:lnTo>
                    <a:lnTo>
                      <a:pt x="11" y="29"/>
                    </a:lnTo>
                    <a:lnTo>
                      <a:pt x="15" y="31"/>
                    </a:lnTo>
                    <a:lnTo>
                      <a:pt x="18" y="30"/>
                    </a:lnTo>
                    <a:lnTo>
                      <a:pt x="19" y="26"/>
                    </a:lnTo>
                    <a:lnTo>
                      <a:pt x="22" y="19"/>
                    </a:lnTo>
                    <a:lnTo>
                      <a:pt x="22" y="6"/>
                    </a:lnTo>
                    <a:lnTo>
                      <a:pt x="20" y="5"/>
                    </a:lnTo>
                    <a:close/>
                  </a:path>
                </a:pathLst>
              </a:custGeom>
              <a:grpFill/>
              <a:ln w="3175">
                <a:solidFill>
                  <a:srgbClr val="007069"/>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44" name="Freeform 701"/>
              <p:cNvSpPr>
                <a:spLocks/>
              </p:cNvSpPr>
              <p:nvPr/>
            </p:nvSpPr>
            <p:spPr bwMode="gray">
              <a:xfrm>
                <a:off x="3949" y="2502"/>
                <a:ext cx="126" cy="127"/>
              </a:xfrm>
              <a:custGeom>
                <a:avLst/>
                <a:gdLst>
                  <a:gd name="T0" fmla="*/ 2147483647 w 103"/>
                  <a:gd name="T1" fmla="*/ 2147483647 h 103"/>
                  <a:gd name="T2" fmla="*/ 2147483647 w 103"/>
                  <a:gd name="T3" fmla="*/ 2147483647 h 103"/>
                  <a:gd name="T4" fmla="*/ 2147483647 w 103"/>
                  <a:gd name="T5" fmla="*/ 2147483647 h 103"/>
                  <a:gd name="T6" fmla="*/ 2147483647 w 103"/>
                  <a:gd name="T7" fmla="*/ 2147483647 h 103"/>
                  <a:gd name="T8" fmla="*/ 2147483647 w 103"/>
                  <a:gd name="T9" fmla="*/ 2147483647 h 103"/>
                  <a:gd name="T10" fmla="*/ 2147483647 w 103"/>
                  <a:gd name="T11" fmla="*/ 2147483647 h 103"/>
                  <a:gd name="T12" fmla="*/ 2147483647 w 103"/>
                  <a:gd name="T13" fmla="*/ 2147483647 h 103"/>
                  <a:gd name="T14" fmla="*/ 2147483647 w 103"/>
                  <a:gd name="T15" fmla="*/ 2147483647 h 103"/>
                  <a:gd name="T16" fmla="*/ 2147483647 w 103"/>
                  <a:gd name="T17" fmla="*/ 2147483647 h 103"/>
                  <a:gd name="T18" fmla="*/ 2147483647 w 103"/>
                  <a:gd name="T19" fmla="*/ 2147483647 h 103"/>
                  <a:gd name="T20" fmla="*/ 2147483647 w 103"/>
                  <a:gd name="T21" fmla="*/ 2147483647 h 103"/>
                  <a:gd name="T22" fmla="*/ 2147483647 w 103"/>
                  <a:gd name="T23" fmla="*/ 2147483647 h 103"/>
                  <a:gd name="T24" fmla="*/ 2147483647 w 103"/>
                  <a:gd name="T25" fmla="*/ 2147483647 h 103"/>
                  <a:gd name="T26" fmla="*/ 2147483647 w 103"/>
                  <a:gd name="T27" fmla="*/ 2147483647 h 103"/>
                  <a:gd name="T28" fmla="*/ 2147483647 w 103"/>
                  <a:gd name="T29" fmla="*/ 2147483647 h 103"/>
                  <a:gd name="T30" fmla="*/ 2147483647 w 103"/>
                  <a:gd name="T31" fmla="*/ 2147483647 h 103"/>
                  <a:gd name="T32" fmla="*/ 2147483647 w 103"/>
                  <a:gd name="T33" fmla="*/ 2147483647 h 103"/>
                  <a:gd name="T34" fmla="*/ 2147483647 w 103"/>
                  <a:gd name="T35" fmla="*/ 2147483647 h 103"/>
                  <a:gd name="T36" fmla="*/ 2147483647 w 103"/>
                  <a:gd name="T37" fmla="*/ 2147483647 h 103"/>
                  <a:gd name="T38" fmla="*/ 2147483647 w 103"/>
                  <a:gd name="T39" fmla="*/ 2147483647 h 103"/>
                  <a:gd name="T40" fmla="*/ 2147483647 w 103"/>
                  <a:gd name="T41" fmla="*/ 2147483647 h 103"/>
                  <a:gd name="T42" fmla="*/ 2147483647 w 103"/>
                  <a:gd name="T43" fmla="*/ 2147483647 h 103"/>
                  <a:gd name="T44" fmla="*/ 2147483647 w 103"/>
                  <a:gd name="T45" fmla="*/ 2147483647 h 103"/>
                  <a:gd name="T46" fmla="*/ 2147483647 w 103"/>
                  <a:gd name="T47" fmla="*/ 2147483647 h 103"/>
                  <a:gd name="T48" fmla="*/ 2147483647 w 103"/>
                  <a:gd name="T49" fmla="*/ 2147483647 h 103"/>
                  <a:gd name="T50" fmla="*/ 2147483647 w 103"/>
                  <a:gd name="T51" fmla="*/ 2147483647 h 103"/>
                  <a:gd name="T52" fmla="*/ 2147483647 w 103"/>
                  <a:gd name="T53" fmla="*/ 2147483647 h 103"/>
                  <a:gd name="T54" fmla="*/ 2147483647 w 103"/>
                  <a:gd name="T55" fmla="*/ 2147483647 h 103"/>
                  <a:gd name="T56" fmla="*/ 2147483647 w 103"/>
                  <a:gd name="T57" fmla="*/ 2147483647 h 103"/>
                  <a:gd name="T58" fmla="*/ 2147483647 w 103"/>
                  <a:gd name="T59" fmla="*/ 2147483647 h 103"/>
                  <a:gd name="T60" fmla="*/ 2147483647 w 103"/>
                  <a:gd name="T61" fmla="*/ 2147483647 h 103"/>
                  <a:gd name="T62" fmla="*/ 2147483647 w 103"/>
                  <a:gd name="T63" fmla="*/ 2147483647 h 103"/>
                  <a:gd name="T64" fmla="*/ 2147483647 w 103"/>
                  <a:gd name="T65" fmla="*/ 2147483647 h 103"/>
                  <a:gd name="T66" fmla="*/ 2147483647 w 103"/>
                  <a:gd name="T67" fmla="*/ 2147483647 h 103"/>
                  <a:gd name="T68" fmla="*/ 2147483647 w 103"/>
                  <a:gd name="T69" fmla="*/ 2147483647 h 103"/>
                  <a:gd name="T70" fmla="*/ 2147483647 w 103"/>
                  <a:gd name="T71" fmla="*/ 2147483647 h 103"/>
                  <a:gd name="T72" fmla="*/ 2147483647 w 103"/>
                  <a:gd name="T73" fmla="*/ 2147483647 h 103"/>
                  <a:gd name="T74" fmla="*/ 2147483647 w 103"/>
                  <a:gd name="T75" fmla="*/ 2147483647 h 10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03"/>
                  <a:gd name="T115" fmla="*/ 0 h 103"/>
                  <a:gd name="T116" fmla="*/ 103 w 103"/>
                  <a:gd name="T117" fmla="*/ 103 h 10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03" h="103">
                    <a:moveTo>
                      <a:pt x="97" y="11"/>
                    </a:moveTo>
                    <a:lnTo>
                      <a:pt x="100" y="14"/>
                    </a:lnTo>
                    <a:lnTo>
                      <a:pt x="102" y="19"/>
                    </a:lnTo>
                    <a:lnTo>
                      <a:pt x="103" y="20"/>
                    </a:lnTo>
                    <a:lnTo>
                      <a:pt x="103" y="27"/>
                    </a:lnTo>
                    <a:lnTo>
                      <a:pt x="99" y="36"/>
                    </a:lnTo>
                    <a:lnTo>
                      <a:pt x="99" y="44"/>
                    </a:lnTo>
                    <a:lnTo>
                      <a:pt x="96" y="44"/>
                    </a:lnTo>
                    <a:lnTo>
                      <a:pt x="93" y="46"/>
                    </a:lnTo>
                    <a:lnTo>
                      <a:pt x="91" y="51"/>
                    </a:lnTo>
                    <a:lnTo>
                      <a:pt x="95" y="56"/>
                    </a:lnTo>
                    <a:lnTo>
                      <a:pt x="89" y="67"/>
                    </a:lnTo>
                    <a:lnTo>
                      <a:pt x="89" y="71"/>
                    </a:lnTo>
                    <a:lnTo>
                      <a:pt x="90" y="75"/>
                    </a:lnTo>
                    <a:lnTo>
                      <a:pt x="84" y="84"/>
                    </a:lnTo>
                    <a:lnTo>
                      <a:pt x="81" y="83"/>
                    </a:lnTo>
                    <a:lnTo>
                      <a:pt x="83" y="81"/>
                    </a:lnTo>
                    <a:lnTo>
                      <a:pt x="83" y="78"/>
                    </a:lnTo>
                    <a:lnTo>
                      <a:pt x="81" y="75"/>
                    </a:lnTo>
                    <a:lnTo>
                      <a:pt x="76" y="80"/>
                    </a:lnTo>
                    <a:lnTo>
                      <a:pt x="75" y="87"/>
                    </a:lnTo>
                    <a:lnTo>
                      <a:pt x="72" y="88"/>
                    </a:lnTo>
                    <a:lnTo>
                      <a:pt x="71" y="83"/>
                    </a:lnTo>
                    <a:lnTo>
                      <a:pt x="69" y="83"/>
                    </a:lnTo>
                    <a:lnTo>
                      <a:pt x="66" y="87"/>
                    </a:lnTo>
                    <a:lnTo>
                      <a:pt x="58" y="88"/>
                    </a:lnTo>
                    <a:lnTo>
                      <a:pt x="58" y="83"/>
                    </a:lnTo>
                    <a:lnTo>
                      <a:pt x="54" y="83"/>
                    </a:lnTo>
                    <a:lnTo>
                      <a:pt x="52" y="86"/>
                    </a:lnTo>
                    <a:lnTo>
                      <a:pt x="54" y="89"/>
                    </a:lnTo>
                    <a:lnTo>
                      <a:pt x="54" y="92"/>
                    </a:lnTo>
                    <a:lnTo>
                      <a:pt x="54" y="95"/>
                    </a:lnTo>
                    <a:lnTo>
                      <a:pt x="49" y="95"/>
                    </a:lnTo>
                    <a:lnTo>
                      <a:pt x="48" y="100"/>
                    </a:lnTo>
                    <a:lnTo>
                      <a:pt x="45" y="103"/>
                    </a:lnTo>
                    <a:lnTo>
                      <a:pt x="41" y="100"/>
                    </a:lnTo>
                    <a:lnTo>
                      <a:pt x="40" y="96"/>
                    </a:lnTo>
                    <a:lnTo>
                      <a:pt x="41" y="93"/>
                    </a:lnTo>
                    <a:lnTo>
                      <a:pt x="41" y="88"/>
                    </a:lnTo>
                    <a:lnTo>
                      <a:pt x="35" y="85"/>
                    </a:lnTo>
                    <a:lnTo>
                      <a:pt x="24" y="88"/>
                    </a:lnTo>
                    <a:lnTo>
                      <a:pt x="21" y="92"/>
                    </a:lnTo>
                    <a:lnTo>
                      <a:pt x="12" y="94"/>
                    </a:lnTo>
                    <a:lnTo>
                      <a:pt x="7" y="98"/>
                    </a:lnTo>
                    <a:lnTo>
                      <a:pt x="7" y="95"/>
                    </a:lnTo>
                    <a:lnTo>
                      <a:pt x="1" y="95"/>
                    </a:lnTo>
                    <a:lnTo>
                      <a:pt x="0" y="92"/>
                    </a:lnTo>
                    <a:lnTo>
                      <a:pt x="3" y="89"/>
                    </a:lnTo>
                    <a:lnTo>
                      <a:pt x="7" y="88"/>
                    </a:lnTo>
                    <a:lnTo>
                      <a:pt x="15" y="81"/>
                    </a:lnTo>
                    <a:lnTo>
                      <a:pt x="17" y="77"/>
                    </a:lnTo>
                    <a:lnTo>
                      <a:pt x="21" y="76"/>
                    </a:lnTo>
                    <a:lnTo>
                      <a:pt x="25" y="78"/>
                    </a:lnTo>
                    <a:lnTo>
                      <a:pt x="32" y="78"/>
                    </a:lnTo>
                    <a:lnTo>
                      <a:pt x="37" y="75"/>
                    </a:lnTo>
                    <a:lnTo>
                      <a:pt x="43" y="76"/>
                    </a:lnTo>
                    <a:lnTo>
                      <a:pt x="54" y="60"/>
                    </a:lnTo>
                    <a:lnTo>
                      <a:pt x="54" y="55"/>
                    </a:lnTo>
                    <a:lnTo>
                      <a:pt x="57" y="54"/>
                    </a:lnTo>
                    <a:lnTo>
                      <a:pt x="59" y="54"/>
                    </a:lnTo>
                    <a:lnTo>
                      <a:pt x="57" y="60"/>
                    </a:lnTo>
                    <a:lnTo>
                      <a:pt x="60" y="62"/>
                    </a:lnTo>
                    <a:lnTo>
                      <a:pt x="65" y="59"/>
                    </a:lnTo>
                    <a:lnTo>
                      <a:pt x="67" y="55"/>
                    </a:lnTo>
                    <a:lnTo>
                      <a:pt x="72" y="52"/>
                    </a:lnTo>
                    <a:lnTo>
                      <a:pt x="79" y="42"/>
                    </a:lnTo>
                    <a:lnTo>
                      <a:pt x="82" y="32"/>
                    </a:lnTo>
                    <a:lnTo>
                      <a:pt x="82" y="13"/>
                    </a:lnTo>
                    <a:lnTo>
                      <a:pt x="86" y="7"/>
                    </a:lnTo>
                    <a:lnTo>
                      <a:pt x="88" y="6"/>
                    </a:lnTo>
                    <a:lnTo>
                      <a:pt x="91" y="10"/>
                    </a:lnTo>
                    <a:lnTo>
                      <a:pt x="95" y="10"/>
                    </a:lnTo>
                    <a:lnTo>
                      <a:pt x="93" y="6"/>
                    </a:lnTo>
                    <a:lnTo>
                      <a:pt x="91" y="2"/>
                    </a:lnTo>
                    <a:lnTo>
                      <a:pt x="95" y="0"/>
                    </a:lnTo>
                    <a:lnTo>
                      <a:pt x="97" y="2"/>
                    </a:lnTo>
                    <a:lnTo>
                      <a:pt x="97" y="11"/>
                    </a:lnTo>
                    <a:close/>
                  </a:path>
                </a:pathLst>
              </a:custGeom>
              <a:grpFill/>
              <a:ln w="3175">
                <a:solidFill>
                  <a:srgbClr val="007069"/>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grpSp>
        <p:grpSp>
          <p:nvGrpSpPr>
            <p:cNvPr id="2345" name="Group 297"/>
            <p:cNvGrpSpPr>
              <a:grpSpLocks/>
            </p:cNvGrpSpPr>
            <p:nvPr/>
          </p:nvGrpSpPr>
          <p:grpSpPr bwMode="auto">
            <a:xfrm>
              <a:off x="4622800" y="3188336"/>
              <a:ext cx="3213100" cy="1145239"/>
              <a:chOff x="2597" y="1572"/>
              <a:chExt cx="2024" cy="1037"/>
            </a:xfrm>
            <a:solidFill>
              <a:srgbClr val="00A7A0"/>
            </a:solidFill>
          </p:grpSpPr>
          <p:sp>
            <p:nvSpPr>
              <p:cNvPr id="2346" name="Freeform 7"/>
              <p:cNvSpPr>
                <a:spLocks/>
              </p:cNvSpPr>
              <p:nvPr/>
            </p:nvSpPr>
            <p:spPr bwMode="gray">
              <a:xfrm>
                <a:off x="3278" y="1989"/>
                <a:ext cx="3" cy="1"/>
              </a:xfrm>
              <a:custGeom>
                <a:avLst/>
                <a:gdLst>
                  <a:gd name="T0" fmla="*/ 0 w 3"/>
                  <a:gd name="T1" fmla="*/ 0 h 2"/>
                  <a:gd name="T2" fmla="*/ 2147483647 w 3"/>
                  <a:gd name="T3" fmla="*/ 0 h 2"/>
                  <a:gd name="T4" fmla="*/ 2147483647 w 3"/>
                  <a:gd name="T5" fmla="*/ 1073741824 h 2"/>
                  <a:gd name="T6" fmla="*/ 0 w 3"/>
                  <a:gd name="T7" fmla="*/ 0 h 2"/>
                  <a:gd name="T8" fmla="*/ 0 60000 65536"/>
                  <a:gd name="T9" fmla="*/ 0 60000 65536"/>
                  <a:gd name="T10" fmla="*/ 0 60000 65536"/>
                  <a:gd name="T11" fmla="*/ 0 60000 65536"/>
                  <a:gd name="T12" fmla="*/ 0 w 3"/>
                  <a:gd name="T13" fmla="*/ 0 h 2"/>
                  <a:gd name="T14" fmla="*/ 3 w 3"/>
                  <a:gd name="T15" fmla="*/ 2 h 2"/>
                </a:gdLst>
                <a:ahLst/>
                <a:cxnLst>
                  <a:cxn ang="T8">
                    <a:pos x="T0" y="T1"/>
                  </a:cxn>
                  <a:cxn ang="T9">
                    <a:pos x="T2" y="T3"/>
                  </a:cxn>
                  <a:cxn ang="T10">
                    <a:pos x="T4" y="T5"/>
                  </a:cxn>
                  <a:cxn ang="T11">
                    <a:pos x="T6" y="T7"/>
                  </a:cxn>
                </a:cxnLst>
                <a:rect l="T12" t="T13" r="T14" b="T15"/>
                <a:pathLst>
                  <a:path w="3" h="2">
                    <a:moveTo>
                      <a:pt x="0" y="0"/>
                    </a:moveTo>
                    <a:lnTo>
                      <a:pt x="3" y="0"/>
                    </a:lnTo>
                    <a:lnTo>
                      <a:pt x="2" y="2"/>
                    </a:lnTo>
                    <a:lnTo>
                      <a:pt x="0" y="0"/>
                    </a:lnTo>
                    <a:close/>
                  </a:path>
                </a:pathLst>
              </a:custGeom>
              <a:grpFill/>
              <a:ln w="952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47" name="Freeform 8"/>
              <p:cNvSpPr>
                <a:spLocks/>
              </p:cNvSpPr>
              <p:nvPr/>
            </p:nvSpPr>
            <p:spPr bwMode="gray">
              <a:xfrm>
                <a:off x="2876" y="2563"/>
                <a:ext cx="2" cy="2"/>
              </a:xfrm>
              <a:custGeom>
                <a:avLst/>
                <a:gdLst>
                  <a:gd name="T0" fmla="*/ 0 w 2"/>
                  <a:gd name="T1" fmla="*/ 1431655765 h 3"/>
                  <a:gd name="T2" fmla="*/ 2147483647 w 2"/>
                  <a:gd name="T3" fmla="*/ 0 h 3"/>
                  <a:gd name="T4" fmla="*/ 2147483647 w 2"/>
                  <a:gd name="T5" fmla="*/ 1431655765 h 3"/>
                  <a:gd name="T6" fmla="*/ 0 w 2"/>
                  <a:gd name="T7" fmla="*/ 1431655765 h 3"/>
                  <a:gd name="T8" fmla="*/ 0 60000 65536"/>
                  <a:gd name="T9" fmla="*/ 0 60000 65536"/>
                  <a:gd name="T10" fmla="*/ 0 60000 65536"/>
                  <a:gd name="T11" fmla="*/ 0 60000 65536"/>
                  <a:gd name="T12" fmla="*/ 0 w 2"/>
                  <a:gd name="T13" fmla="*/ 0 h 3"/>
                  <a:gd name="T14" fmla="*/ 2 w 2"/>
                  <a:gd name="T15" fmla="*/ 3 h 3"/>
                </a:gdLst>
                <a:ahLst/>
                <a:cxnLst>
                  <a:cxn ang="T8">
                    <a:pos x="T0" y="T1"/>
                  </a:cxn>
                  <a:cxn ang="T9">
                    <a:pos x="T2" y="T3"/>
                  </a:cxn>
                  <a:cxn ang="T10">
                    <a:pos x="T4" y="T5"/>
                  </a:cxn>
                  <a:cxn ang="T11">
                    <a:pos x="T6" y="T7"/>
                  </a:cxn>
                </a:cxnLst>
                <a:rect l="T12" t="T13" r="T14" b="T15"/>
                <a:pathLst>
                  <a:path w="2" h="3">
                    <a:moveTo>
                      <a:pt x="0" y="3"/>
                    </a:moveTo>
                    <a:lnTo>
                      <a:pt x="2" y="0"/>
                    </a:lnTo>
                    <a:lnTo>
                      <a:pt x="2" y="1"/>
                    </a:lnTo>
                    <a:lnTo>
                      <a:pt x="0" y="3"/>
                    </a:lnTo>
                    <a:close/>
                  </a:path>
                </a:pathLst>
              </a:custGeom>
              <a:grpFill/>
              <a:ln w="952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48" name="Freeform 9"/>
              <p:cNvSpPr>
                <a:spLocks/>
              </p:cNvSpPr>
              <p:nvPr/>
            </p:nvSpPr>
            <p:spPr bwMode="gray">
              <a:xfrm>
                <a:off x="3145" y="2561"/>
                <a:ext cx="0" cy="0"/>
              </a:xfrm>
              <a:custGeom>
                <a:avLst/>
                <a:gdLst>
                  <a:gd name="T0" fmla="*/ 2147483647 w 1"/>
                  <a:gd name="T1" fmla="*/ 0 h 1"/>
                  <a:gd name="T2" fmla="*/ 2147483647 w 1"/>
                  <a:gd name="T3" fmla="*/ 2147483647 h 1"/>
                  <a:gd name="T4" fmla="*/ 0 w 1"/>
                  <a:gd name="T5" fmla="*/ 2147483647 h 1"/>
                  <a:gd name="T6" fmla="*/ 2147483647 w 1"/>
                  <a:gd name="T7" fmla="*/ 0 h 1"/>
                  <a:gd name="T8" fmla="*/ 0 60000 65536"/>
                  <a:gd name="T9" fmla="*/ 0 60000 65536"/>
                  <a:gd name="T10" fmla="*/ 0 60000 65536"/>
                  <a:gd name="T11" fmla="*/ 0 60000 65536"/>
                  <a:gd name="T12" fmla="*/ 0 w 1"/>
                  <a:gd name="T13" fmla="*/ 0 h 1"/>
                  <a:gd name="T14" fmla="*/ 1 w 1"/>
                  <a:gd name="T15" fmla="*/ 1 h 1"/>
                </a:gdLst>
                <a:ahLst/>
                <a:cxnLst>
                  <a:cxn ang="T8">
                    <a:pos x="T0" y="T1"/>
                  </a:cxn>
                  <a:cxn ang="T9">
                    <a:pos x="T2" y="T3"/>
                  </a:cxn>
                  <a:cxn ang="T10">
                    <a:pos x="T4" y="T5"/>
                  </a:cxn>
                  <a:cxn ang="T11">
                    <a:pos x="T6" y="T7"/>
                  </a:cxn>
                </a:cxnLst>
                <a:rect l="T12" t="T13" r="T14" b="T15"/>
                <a:pathLst>
                  <a:path w="1" h="1">
                    <a:moveTo>
                      <a:pt x="1" y="0"/>
                    </a:moveTo>
                    <a:lnTo>
                      <a:pt x="1" y="1"/>
                    </a:lnTo>
                    <a:lnTo>
                      <a:pt x="0" y="1"/>
                    </a:lnTo>
                    <a:lnTo>
                      <a:pt x="1" y="0"/>
                    </a:lnTo>
                    <a:close/>
                  </a:path>
                </a:pathLst>
              </a:custGeom>
              <a:grpFill/>
              <a:ln w="952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49" name="Freeform 10"/>
              <p:cNvSpPr>
                <a:spLocks/>
              </p:cNvSpPr>
              <p:nvPr/>
            </p:nvSpPr>
            <p:spPr bwMode="gray">
              <a:xfrm>
                <a:off x="3145" y="2561"/>
                <a:ext cx="0" cy="0"/>
              </a:xfrm>
              <a:custGeom>
                <a:avLst/>
                <a:gdLst>
                  <a:gd name="T0" fmla="*/ 0 w 1"/>
                  <a:gd name="T1" fmla="*/ 2147483647 h 1"/>
                  <a:gd name="T2" fmla="*/ 0 w 1"/>
                  <a:gd name="T3" fmla="*/ 0 h 1"/>
                  <a:gd name="T4" fmla="*/ 2147483647 w 1"/>
                  <a:gd name="T5" fmla="*/ 0 h 1"/>
                  <a:gd name="T6" fmla="*/ 0 w 1"/>
                  <a:gd name="T7" fmla="*/ 2147483647 h 1"/>
                  <a:gd name="T8" fmla="*/ 0 60000 65536"/>
                  <a:gd name="T9" fmla="*/ 0 60000 65536"/>
                  <a:gd name="T10" fmla="*/ 0 60000 65536"/>
                  <a:gd name="T11" fmla="*/ 0 60000 65536"/>
                  <a:gd name="T12" fmla="*/ 0 w 1"/>
                  <a:gd name="T13" fmla="*/ 0 h 1"/>
                  <a:gd name="T14" fmla="*/ 1 w 1"/>
                  <a:gd name="T15" fmla="*/ 1 h 1"/>
                </a:gdLst>
                <a:ahLst/>
                <a:cxnLst>
                  <a:cxn ang="T8">
                    <a:pos x="T0" y="T1"/>
                  </a:cxn>
                  <a:cxn ang="T9">
                    <a:pos x="T2" y="T3"/>
                  </a:cxn>
                  <a:cxn ang="T10">
                    <a:pos x="T4" y="T5"/>
                  </a:cxn>
                  <a:cxn ang="T11">
                    <a:pos x="T6" y="T7"/>
                  </a:cxn>
                </a:cxnLst>
                <a:rect l="T12" t="T13" r="T14" b="T15"/>
                <a:pathLst>
                  <a:path w="1" h="1">
                    <a:moveTo>
                      <a:pt x="0" y="1"/>
                    </a:moveTo>
                    <a:lnTo>
                      <a:pt x="0" y="0"/>
                    </a:lnTo>
                    <a:lnTo>
                      <a:pt x="1" y="0"/>
                    </a:lnTo>
                    <a:lnTo>
                      <a:pt x="0" y="1"/>
                    </a:lnTo>
                    <a:close/>
                  </a:path>
                </a:pathLst>
              </a:custGeom>
              <a:grpFill/>
              <a:ln w="952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50" name="Freeform 671"/>
              <p:cNvSpPr>
                <a:spLocks/>
              </p:cNvSpPr>
              <p:nvPr/>
            </p:nvSpPr>
            <p:spPr bwMode="gray">
              <a:xfrm>
                <a:off x="3448" y="2370"/>
                <a:ext cx="3" cy="1"/>
              </a:xfrm>
              <a:custGeom>
                <a:avLst/>
                <a:gdLst>
                  <a:gd name="T0" fmla="*/ 0 w 3"/>
                  <a:gd name="T1" fmla="*/ 0 h 1"/>
                  <a:gd name="T2" fmla="*/ 2147483647 w 3"/>
                  <a:gd name="T3" fmla="*/ 0 h 1"/>
                  <a:gd name="T4" fmla="*/ 0 w 3"/>
                  <a:gd name="T5" fmla="*/ 0 h 1"/>
                  <a:gd name="T6" fmla="*/ 0 60000 65536"/>
                  <a:gd name="T7" fmla="*/ 0 60000 65536"/>
                  <a:gd name="T8" fmla="*/ 0 60000 65536"/>
                  <a:gd name="T9" fmla="*/ 0 w 3"/>
                  <a:gd name="T10" fmla="*/ 0 h 1"/>
                  <a:gd name="T11" fmla="*/ 3 w 3"/>
                  <a:gd name="T12" fmla="*/ 1 h 1"/>
                </a:gdLst>
                <a:ahLst/>
                <a:cxnLst>
                  <a:cxn ang="T6">
                    <a:pos x="T0" y="T1"/>
                  </a:cxn>
                  <a:cxn ang="T7">
                    <a:pos x="T2" y="T3"/>
                  </a:cxn>
                  <a:cxn ang="T8">
                    <a:pos x="T4" y="T5"/>
                  </a:cxn>
                </a:cxnLst>
                <a:rect l="T9" t="T10" r="T11" b="T12"/>
                <a:pathLst>
                  <a:path w="3" h="1">
                    <a:moveTo>
                      <a:pt x="0" y="0"/>
                    </a:moveTo>
                    <a:lnTo>
                      <a:pt x="3" y="0"/>
                    </a:lnTo>
                    <a:lnTo>
                      <a:pt x="0"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51" name="Freeform 673"/>
              <p:cNvSpPr>
                <a:spLocks/>
              </p:cNvSpPr>
              <p:nvPr/>
            </p:nvSpPr>
            <p:spPr bwMode="gray">
              <a:xfrm>
                <a:off x="3869" y="1791"/>
                <a:ext cx="6" cy="3"/>
              </a:xfrm>
              <a:custGeom>
                <a:avLst/>
                <a:gdLst>
                  <a:gd name="T0" fmla="*/ 0 w 6"/>
                  <a:gd name="T1" fmla="*/ 2147483647 h 2"/>
                  <a:gd name="T2" fmla="*/ 2147483647 w 6"/>
                  <a:gd name="T3" fmla="*/ 0 h 2"/>
                  <a:gd name="T4" fmla="*/ 2147483647 w 6"/>
                  <a:gd name="T5" fmla="*/ 0 h 2"/>
                  <a:gd name="T6" fmla="*/ 2147483647 w 6"/>
                  <a:gd name="T7" fmla="*/ 2147483647 h 2"/>
                  <a:gd name="T8" fmla="*/ 2147483647 w 6"/>
                  <a:gd name="T9" fmla="*/ 2147483647 h 2"/>
                  <a:gd name="T10" fmla="*/ 0 w 6"/>
                  <a:gd name="T11" fmla="*/ 2147483647 h 2"/>
                  <a:gd name="T12" fmla="*/ 0 60000 65536"/>
                  <a:gd name="T13" fmla="*/ 0 60000 65536"/>
                  <a:gd name="T14" fmla="*/ 0 60000 65536"/>
                  <a:gd name="T15" fmla="*/ 0 60000 65536"/>
                  <a:gd name="T16" fmla="*/ 0 60000 65536"/>
                  <a:gd name="T17" fmla="*/ 0 60000 65536"/>
                  <a:gd name="T18" fmla="*/ 0 w 6"/>
                  <a:gd name="T19" fmla="*/ 0 h 2"/>
                  <a:gd name="T20" fmla="*/ 6 w 6"/>
                  <a:gd name="T21" fmla="*/ 2 h 2"/>
                </a:gdLst>
                <a:ahLst/>
                <a:cxnLst>
                  <a:cxn ang="T12">
                    <a:pos x="T0" y="T1"/>
                  </a:cxn>
                  <a:cxn ang="T13">
                    <a:pos x="T2" y="T3"/>
                  </a:cxn>
                  <a:cxn ang="T14">
                    <a:pos x="T4" y="T5"/>
                  </a:cxn>
                  <a:cxn ang="T15">
                    <a:pos x="T6" y="T7"/>
                  </a:cxn>
                  <a:cxn ang="T16">
                    <a:pos x="T8" y="T9"/>
                  </a:cxn>
                  <a:cxn ang="T17">
                    <a:pos x="T10" y="T11"/>
                  </a:cxn>
                </a:cxnLst>
                <a:rect l="T18" t="T19" r="T20" b="T21"/>
                <a:pathLst>
                  <a:path w="6" h="2">
                    <a:moveTo>
                      <a:pt x="0" y="2"/>
                    </a:moveTo>
                    <a:lnTo>
                      <a:pt x="1" y="0"/>
                    </a:lnTo>
                    <a:lnTo>
                      <a:pt x="4" y="0"/>
                    </a:lnTo>
                    <a:lnTo>
                      <a:pt x="6" y="2"/>
                    </a:lnTo>
                    <a:lnTo>
                      <a:pt x="3" y="2"/>
                    </a:lnTo>
                    <a:lnTo>
                      <a:pt x="0" y="2"/>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52" name="Freeform 677"/>
              <p:cNvSpPr>
                <a:spLocks/>
              </p:cNvSpPr>
              <p:nvPr/>
            </p:nvSpPr>
            <p:spPr bwMode="gray">
              <a:xfrm>
                <a:off x="4018" y="1848"/>
                <a:ext cx="8" cy="4"/>
              </a:xfrm>
              <a:custGeom>
                <a:avLst/>
                <a:gdLst>
                  <a:gd name="T0" fmla="*/ 0 w 7"/>
                  <a:gd name="T1" fmla="*/ 2147483647 h 3"/>
                  <a:gd name="T2" fmla="*/ 2147483647 w 7"/>
                  <a:gd name="T3" fmla="*/ 2147483647 h 3"/>
                  <a:gd name="T4" fmla="*/ 2147483647 w 7"/>
                  <a:gd name="T5" fmla="*/ 2147483647 h 3"/>
                  <a:gd name="T6" fmla="*/ 2147483647 w 7"/>
                  <a:gd name="T7" fmla="*/ 2147483647 h 3"/>
                  <a:gd name="T8" fmla="*/ 2147483647 w 7"/>
                  <a:gd name="T9" fmla="*/ 0 h 3"/>
                  <a:gd name="T10" fmla="*/ 0 w 7"/>
                  <a:gd name="T11" fmla="*/ 2147483647 h 3"/>
                  <a:gd name="T12" fmla="*/ 0 60000 65536"/>
                  <a:gd name="T13" fmla="*/ 0 60000 65536"/>
                  <a:gd name="T14" fmla="*/ 0 60000 65536"/>
                  <a:gd name="T15" fmla="*/ 0 60000 65536"/>
                  <a:gd name="T16" fmla="*/ 0 60000 65536"/>
                  <a:gd name="T17" fmla="*/ 0 60000 65536"/>
                  <a:gd name="T18" fmla="*/ 0 w 7"/>
                  <a:gd name="T19" fmla="*/ 0 h 3"/>
                  <a:gd name="T20" fmla="*/ 7 w 7"/>
                  <a:gd name="T21" fmla="*/ 3 h 3"/>
                </a:gdLst>
                <a:ahLst/>
                <a:cxnLst>
                  <a:cxn ang="T12">
                    <a:pos x="T0" y="T1"/>
                  </a:cxn>
                  <a:cxn ang="T13">
                    <a:pos x="T2" y="T3"/>
                  </a:cxn>
                  <a:cxn ang="T14">
                    <a:pos x="T4" y="T5"/>
                  </a:cxn>
                  <a:cxn ang="T15">
                    <a:pos x="T6" y="T7"/>
                  </a:cxn>
                  <a:cxn ang="T16">
                    <a:pos x="T8" y="T9"/>
                  </a:cxn>
                  <a:cxn ang="T17">
                    <a:pos x="T10" y="T11"/>
                  </a:cxn>
                </a:cxnLst>
                <a:rect l="T18" t="T19" r="T20" b="T21"/>
                <a:pathLst>
                  <a:path w="7" h="3">
                    <a:moveTo>
                      <a:pt x="0" y="1"/>
                    </a:moveTo>
                    <a:lnTo>
                      <a:pt x="2" y="3"/>
                    </a:lnTo>
                    <a:lnTo>
                      <a:pt x="7" y="3"/>
                    </a:lnTo>
                    <a:lnTo>
                      <a:pt x="6" y="1"/>
                    </a:lnTo>
                    <a:lnTo>
                      <a:pt x="1" y="0"/>
                    </a:lnTo>
                    <a:lnTo>
                      <a:pt x="0" y="1"/>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53" name="Freeform 678"/>
              <p:cNvSpPr>
                <a:spLocks/>
              </p:cNvSpPr>
              <p:nvPr/>
            </p:nvSpPr>
            <p:spPr bwMode="gray">
              <a:xfrm>
                <a:off x="4029" y="1841"/>
                <a:ext cx="5" cy="3"/>
              </a:xfrm>
              <a:custGeom>
                <a:avLst/>
                <a:gdLst>
                  <a:gd name="T0" fmla="*/ 2147483647 w 4"/>
                  <a:gd name="T1" fmla="*/ 0 h 2"/>
                  <a:gd name="T2" fmla="*/ 2147483647 w 4"/>
                  <a:gd name="T3" fmla="*/ 0 h 2"/>
                  <a:gd name="T4" fmla="*/ 2147483647 w 4"/>
                  <a:gd name="T5" fmla="*/ 2147483647 h 2"/>
                  <a:gd name="T6" fmla="*/ 0 w 4"/>
                  <a:gd name="T7" fmla="*/ 2147483647 h 2"/>
                  <a:gd name="T8" fmla="*/ 2147483647 w 4"/>
                  <a:gd name="T9" fmla="*/ 0 h 2"/>
                  <a:gd name="T10" fmla="*/ 0 60000 65536"/>
                  <a:gd name="T11" fmla="*/ 0 60000 65536"/>
                  <a:gd name="T12" fmla="*/ 0 60000 65536"/>
                  <a:gd name="T13" fmla="*/ 0 60000 65536"/>
                  <a:gd name="T14" fmla="*/ 0 60000 65536"/>
                  <a:gd name="T15" fmla="*/ 0 w 4"/>
                  <a:gd name="T16" fmla="*/ 0 h 2"/>
                  <a:gd name="T17" fmla="*/ 4 w 4"/>
                  <a:gd name="T18" fmla="*/ 2 h 2"/>
                </a:gdLst>
                <a:ahLst/>
                <a:cxnLst>
                  <a:cxn ang="T10">
                    <a:pos x="T0" y="T1"/>
                  </a:cxn>
                  <a:cxn ang="T11">
                    <a:pos x="T2" y="T3"/>
                  </a:cxn>
                  <a:cxn ang="T12">
                    <a:pos x="T4" y="T5"/>
                  </a:cxn>
                  <a:cxn ang="T13">
                    <a:pos x="T6" y="T7"/>
                  </a:cxn>
                  <a:cxn ang="T14">
                    <a:pos x="T8" y="T9"/>
                  </a:cxn>
                </a:cxnLst>
                <a:rect l="T15" t="T16" r="T17" b="T18"/>
                <a:pathLst>
                  <a:path w="4" h="2">
                    <a:moveTo>
                      <a:pt x="1" y="0"/>
                    </a:moveTo>
                    <a:lnTo>
                      <a:pt x="4" y="0"/>
                    </a:lnTo>
                    <a:lnTo>
                      <a:pt x="4" y="1"/>
                    </a:lnTo>
                    <a:lnTo>
                      <a:pt x="0" y="2"/>
                    </a:lnTo>
                    <a:lnTo>
                      <a:pt x="1"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54" name="Freeform 679"/>
              <p:cNvSpPr>
                <a:spLocks/>
              </p:cNvSpPr>
              <p:nvPr/>
            </p:nvSpPr>
            <p:spPr bwMode="gray">
              <a:xfrm>
                <a:off x="4022" y="2248"/>
                <a:ext cx="10" cy="8"/>
              </a:xfrm>
              <a:custGeom>
                <a:avLst/>
                <a:gdLst>
                  <a:gd name="T0" fmla="*/ 0 w 8"/>
                  <a:gd name="T1" fmla="*/ 2147483647 h 7"/>
                  <a:gd name="T2" fmla="*/ 0 w 8"/>
                  <a:gd name="T3" fmla="*/ 2147483647 h 7"/>
                  <a:gd name="T4" fmla="*/ 2147483647 w 8"/>
                  <a:gd name="T5" fmla="*/ 0 h 7"/>
                  <a:gd name="T6" fmla="*/ 2147483647 w 8"/>
                  <a:gd name="T7" fmla="*/ 0 h 7"/>
                  <a:gd name="T8" fmla="*/ 2147483647 w 8"/>
                  <a:gd name="T9" fmla="*/ 2147483647 h 7"/>
                  <a:gd name="T10" fmla="*/ 2147483647 w 8"/>
                  <a:gd name="T11" fmla="*/ 2147483647 h 7"/>
                  <a:gd name="T12" fmla="*/ 0 w 8"/>
                  <a:gd name="T13" fmla="*/ 2147483647 h 7"/>
                  <a:gd name="T14" fmla="*/ 0 60000 65536"/>
                  <a:gd name="T15" fmla="*/ 0 60000 65536"/>
                  <a:gd name="T16" fmla="*/ 0 60000 65536"/>
                  <a:gd name="T17" fmla="*/ 0 60000 65536"/>
                  <a:gd name="T18" fmla="*/ 0 60000 65536"/>
                  <a:gd name="T19" fmla="*/ 0 60000 65536"/>
                  <a:gd name="T20" fmla="*/ 0 60000 65536"/>
                  <a:gd name="T21" fmla="*/ 0 w 8"/>
                  <a:gd name="T22" fmla="*/ 0 h 7"/>
                  <a:gd name="T23" fmla="*/ 8 w 8"/>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 h="7">
                    <a:moveTo>
                      <a:pt x="0" y="5"/>
                    </a:moveTo>
                    <a:lnTo>
                      <a:pt x="0" y="2"/>
                    </a:lnTo>
                    <a:lnTo>
                      <a:pt x="2" y="0"/>
                    </a:lnTo>
                    <a:lnTo>
                      <a:pt x="5" y="0"/>
                    </a:lnTo>
                    <a:lnTo>
                      <a:pt x="8" y="3"/>
                    </a:lnTo>
                    <a:lnTo>
                      <a:pt x="5" y="7"/>
                    </a:lnTo>
                    <a:lnTo>
                      <a:pt x="0" y="5"/>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55" name="Freeform 680"/>
              <p:cNvSpPr>
                <a:spLocks/>
              </p:cNvSpPr>
              <p:nvPr/>
            </p:nvSpPr>
            <p:spPr bwMode="gray">
              <a:xfrm>
                <a:off x="4013" y="2248"/>
                <a:ext cx="7" cy="4"/>
              </a:xfrm>
              <a:custGeom>
                <a:avLst/>
                <a:gdLst>
                  <a:gd name="T0" fmla="*/ 2147483647 w 6"/>
                  <a:gd name="T1" fmla="*/ 2147483647 h 3"/>
                  <a:gd name="T2" fmla="*/ 2147483647 w 6"/>
                  <a:gd name="T3" fmla="*/ 0 h 3"/>
                  <a:gd name="T4" fmla="*/ 0 w 6"/>
                  <a:gd name="T5" fmla="*/ 2147483647 h 3"/>
                  <a:gd name="T6" fmla="*/ 2147483647 w 6"/>
                  <a:gd name="T7" fmla="*/ 2147483647 h 3"/>
                  <a:gd name="T8" fmla="*/ 2147483647 w 6"/>
                  <a:gd name="T9" fmla="*/ 2147483647 h 3"/>
                  <a:gd name="T10" fmla="*/ 2147483647 w 6"/>
                  <a:gd name="T11" fmla="*/ 2147483647 h 3"/>
                  <a:gd name="T12" fmla="*/ 0 60000 65536"/>
                  <a:gd name="T13" fmla="*/ 0 60000 65536"/>
                  <a:gd name="T14" fmla="*/ 0 60000 65536"/>
                  <a:gd name="T15" fmla="*/ 0 60000 65536"/>
                  <a:gd name="T16" fmla="*/ 0 60000 65536"/>
                  <a:gd name="T17" fmla="*/ 0 60000 65536"/>
                  <a:gd name="T18" fmla="*/ 0 w 6"/>
                  <a:gd name="T19" fmla="*/ 0 h 3"/>
                  <a:gd name="T20" fmla="*/ 6 w 6"/>
                  <a:gd name="T21" fmla="*/ 3 h 3"/>
                </a:gdLst>
                <a:ahLst/>
                <a:cxnLst>
                  <a:cxn ang="T12">
                    <a:pos x="T0" y="T1"/>
                  </a:cxn>
                  <a:cxn ang="T13">
                    <a:pos x="T2" y="T3"/>
                  </a:cxn>
                  <a:cxn ang="T14">
                    <a:pos x="T4" y="T5"/>
                  </a:cxn>
                  <a:cxn ang="T15">
                    <a:pos x="T6" y="T7"/>
                  </a:cxn>
                  <a:cxn ang="T16">
                    <a:pos x="T8" y="T9"/>
                  </a:cxn>
                  <a:cxn ang="T17">
                    <a:pos x="T10" y="T11"/>
                  </a:cxn>
                </a:cxnLst>
                <a:rect l="T18" t="T19" r="T20" b="T21"/>
                <a:pathLst>
                  <a:path w="6" h="3">
                    <a:moveTo>
                      <a:pt x="6" y="1"/>
                    </a:moveTo>
                    <a:lnTo>
                      <a:pt x="3" y="0"/>
                    </a:lnTo>
                    <a:lnTo>
                      <a:pt x="0" y="2"/>
                    </a:lnTo>
                    <a:lnTo>
                      <a:pt x="2" y="3"/>
                    </a:lnTo>
                    <a:lnTo>
                      <a:pt x="4" y="2"/>
                    </a:lnTo>
                    <a:lnTo>
                      <a:pt x="6" y="1"/>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56" name="Freeform 684"/>
              <p:cNvSpPr>
                <a:spLocks/>
              </p:cNvSpPr>
              <p:nvPr/>
            </p:nvSpPr>
            <p:spPr bwMode="gray">
              <a:xfrm>
                <a:off x="3900" y="1801"/>
                <a:ext cx="5" cy="2"/>
              </a:xfrm>
              <a:custGeom>
                <a:avLst/>
                <a:gdLst>
                  <a:gd name="T0" fmla="*/ 2147483647 w 4"/>
                  <a:gd name="T1" fmla="*/ 2147483647 h 2"/>
                  <a:gd name="T2" fmla="*/ 0 w 4"/>
                  <a:gd name="T3" fmla="*/ 0 h 2"/>
                  <a:gd name="T4" fmla="*/ 2147483647 w 4"/>
                  <a:gd name="T5" fmla="*/ 0 h 2"/>
                  <a:gd name="T6" fmla="*/ 2147483647 w 4"/>
                  <a:gd name="T7" fmla="*/ 0 h 2"/>
                  <a:gd name="T8" fmla="*/ 2147483647 w 4"/>
                  <a:gd name="T9" fmla="*/ 2147483647 h 2"/>
                  <a:gd name="T10" fmla="*/ 0 60000 65536"/>
                  <a:gd name="T11" fmla="*/ 0 60000 65536"/>
                  <a:gd name="T12" fmla="*/ 0 60000 65536"/>
                  <a:gd name="T13" fmla="*/ 0 60000 65536"/>
                  <a:gd name="T14" fmla="*/ 0 60000 65536"/>
                  <a:gd name="T15" fmla="*/ 0 w 4"/>
                  <a:gd name="T16" fmla="*/ 0 h 2"/>
                  <a:gd name="T17" fmla="*/ 4 w 4"/>
                  <a:gd name="T18" fmla="*/ 2 h 2"/>
                </a:gdLst>
                <a:ahLst/>
                <a:cxnLst>
                  <a:cxn ang="T10">
                    <a:pos x="T0" y="T1"/>
                  </a:cxn>
                  <a:cxn ang="T11">
                    <a:pos x="T2" y="T3"/>
                  </a:cxn>
                  <a:cxn ang="T12">
                    <a:pos x="T4" y="T5"/>
                  </a:cxn>
                  <a:cxn ang="T13">
                    <a:pos x="T6" y="T7"/>
                  </a:cxn>
                  <a:cxn ang="T14">
                    <a:pos x="T8" y="T9"/>
                  </a:cxn>
                </a:cxnLst>
                <a:rect l="T15" t="T16" r="T17" b="T18"/>
                <a:pathLst>
                  <a:path w="4" h="2">
                    <a:moveTo>
                      <a:pt x="2" y="2"/>
                    </a:moveTo>
                    <a:lnTo>
                      <a:pt x="0" y="0"/>
                    </a:lnTo>
                    <a:lnTo>
                      <a:pt x="3" y="0"/>
                    </a:lnTo>
                    <a:lnTo>
                      <a:pt x="4" y="0"/>
                    </a:lnTo>
                    <a:lnTo>
                      <a:pt x="2" y="2"/>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57" name="Freeform 685"/>
              <p:cNvSpPr>
                <a:spLocks/>
              </p:cNvSpPr>
              <p:nvPr/>
            </p:nvSpPr>
            <p:spPr bwMode="gray">
              <a:xfrm>
                <a:off x="3886" y="1796"/>
                <a:ext cx="6" cy="5"/>
              </a:xfrm>
              <a:custGeom>
                <a:avLst/>
                <a:gdLst>
                  <a:gd name="T0" fmla="*/ 2147483647 w 5"/>
                  <a:gd name="T1" fmla="*/ 2147483647 h 4"/>
                  <a:gd name="T2" fmla="*/ 0 w 5"/>
                  <a:gd name="T3" fmla="*/ 2147483647 h 4"/>
                  <a:gd name="T4" fmla="*/ 2147483647 w 5"/>
                  <a:gd name="T5" fmla="*/ 2147483647 h 4"/>
                  <a:gd name="T6" fmla="*/ 2147483647 w 5"/>
                  <a:gd name="T7" fmla="*/ 0 h 4"/>
                  <a:gd name="T8" fmla="*/ 2147483647 w 5"/>
                  <a:gd name="T9" fmla="*/ 2147483647 h 4"/>
                  <a:gd name="T10" fmla="*/ 2147483647 w 5"/>
                  <a:gd name="T11" fmla="*/ 2147483647 h 4"/>
                  <a:gd name="T12" fmla="*/ 0 60000 65536"/>
                  <a:gd name="T13" fmla="*/ 0 60000 65536"/>
                  <a:gd name="T14" fmla="*/ 0 60000 65536"/>
                  <a:gd name="T15" fmla="*/ 0 60000 65536"/>
                  <a:gd name="T16" fmla="*/ 0 60000 65536"/>
                  <a:gd name="T17" fmla="*/ 0 60000 65536"/>
                  <a:gd name="T18" fmla="*/ 0 w 5"/>
                  <a:gd name="T19" fmla="*/ 0 h 4"/>
                  <a:gd name="T20" fmla="*/ 5 w 5"/>
                  <a:gd name="T21" fmla="*/ 4 h 4"/>
                </a:gdLst>
                <a:ahLst/>
                <a:cxnLst>
                  <a:cxn ang="T12">
                    <a:pos x="T0" y="T1"/>
                  </a:cxn>
                  <a:cxn ang="T13">
                    <a:pos x="T2" y="T3"/>
                  </a:cxn>
                  <a:cxn ang="T14">
                    <a:pos x="T4" y="T5"/>
                  </a:cxn>
                  <a:cxn ang="T15">
                    <a:pos x="T6" y="T7"/>
                  </a:cxn>
                  <a:cxn ang="T16">
                    <a:pos x="T8" y="T9"/>
                  </a:cxn>
                  <a:cxn ang="T17">
                    <a:pos x="T10" y="T11"/>
                  </a:cxn>
                </a:cxnLst>
                <a:rect l="T18" t="T19" r="T20" b="T21"/>
                <a:pathLst>
                  <a:path w="5" h="4">
                    <a:moveTo>
                      <a:pt x="2" y="4"/>
                    </a:moveTo>
                    <a:lnTo>
                      <a:pt x="0" y="4"/>
                    </a:lnTo>
                    <a:lnTo>
                      <a:pt x="1" y="2"/>
                    </a:lnTo>
                    <a:lnTo>
                      <a:pt x="5" y="0"/>
                    </a:lnTo>
                    <a:lnTo>
                      <a:pt x="2" y="3"/>
                    </a:lnTo>
                    <a:lnTo>
                      <a:pt x="2" y="4"/>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58" name="Freeform 699"/>
              <p:cNvSpPr>
                <a:spLocks/>
              </p:cNvSpPr>
              <p:nvPr/>
            </p:nvSpPr>
            <p:spPr bwMode="gray">
              <a:xfrm>
                <a:off x="4073" y="2264"/>
                <a:ext cx="32" cy="160"/>
              </a:xfrm>
              <a:custGeom>
                <a:avLst/>
                <a:gdLst>
                  <a:gd name="T0" fmla="*/ 2147483647 w 27"/>
                  <a:gd name="T1" fmla="*/ 2147483647 h 130"/>
                  <a:gd name="T2" fmla="*/ 2147483647 w 27"/>
                  <a:gd name="T3" fmla="*/ 2147483647 h 130"/>
                  <a:gd name="T4" fmla="*/ 2147483647 w 27"/>
                  <a:gd name="T5" fmla="*/ 2147483647 h 130"/>
                  <a:gd name="T6" fmla="*/ 2147483647 w 27"/>
                  <a:gd name="T7" fmla="*/ 2147483647 h 130"/>
                  <a:gd name="T8" fmla="*/ 2147483647 w 27"/>
                  <a:gd name="T9" fmla="*/ 2147483647 h 130"/>
                  <a:gd name="T10" fmla="*/ 2147483647 w 27"/>
                  <a:gd name="T11" fmla="*/ 2147483647 h 130"/>
                  <a:gd name="T12" fmla="*/ 2147483647 w 27"/>
                  <a:gd name="T13" fmla="*/ 2147483647 h 130"/>
                  <a:gd name="T14" fmla="*/ 2147483647 w 27"/>
                  <a:gd name="T15" fmla="*/ 2147483647 h 130"/>
                  <a:gd name="T16" fmla="*/ 2147483647 w 27"/>
                  <a:gd name="T17" fmla="*/ 2147483647 h 130"/>
                  <a:gd name="T18" fmla="*/ 2147483647 w 27"/>
                  <a:gd name="T19" fmla="*/ 2147483647 h 130"/>
                  <a:gd name="T20" fmla="*/ 2147483647 w 27"/>
                  <a:gd name="T21" fmla="*/ 2147483647 h 130"/>
                  <a:gd name="T22" fmla="*/ 2147483647 w 27"/>
                  <a:gd name="T23" fmla="*/ 2147483647 h 130"/>
                  <a:gd name="T24" fmla="*/ 2147483647 w 27"/>
                  <a:gd name="T25" fmla="*/ 2147483647 h 130"/>
                  <a:gd name="T26" fmla="*/ 2147483647 w 27"/>
                  <a:gd name="T27" fmla="*/ 2147483647 h 130"/>
                  <a:gd name="T28" fmla="*/ 2147483647 w 27"/>
                  <a:gd name="T29" fmla="*/ 2147483647 h 130"/>
                  <a:gd name="T30" fmla="*/ 2147483647 w 27"/>
                  <a:gd name="T31" fmla="*/ 2147483647 h 130"/>
                  <a:gd name="T32" fmla="*/ 2147483647 w 27"/>
                  <a:gd name="T33" fmla="*/ 2147483647 h 130"/>
                  <a:gd name="T34" fmla="*/ 2147483647 w 27"/>
                  <a:gd name="T35" fmla="*/ 2147483647 h 130"/>
                  <a:gd name="T36" fmla="*/ 2147483647 w 27"/>
                  <a:gd name="T37" fmla="*/ 2147483647 h 130"/>
                  <a:gd name="T38" fmla="*/ 2147483647 w 27"/>
                  <a:gd name="T39" fmla="*/ 2147483647 h 130"/>
                  <a:gd name="T40" fmla="*/ 2147483647 w 27"/>
                  <a:gd name="T41" fmla="*/ 2147483647 h 130"/>
                  <a:gd name="T42" fmla="*/ 2147483647 w 27"/>
                  <a:gd name="T43" fmla="*/ 2147483647 h 130"/>
                  <a:gd name="T44" fmla="*/ 2147483647 w 27"/>
                  <a:gd name="T45" fmla="*/ 2147483647 h 130"/>
                  <a:gd name="T46" fmla="*/ 2147483647 w 27"/>
                  <a:gd name="T47" fmla="*/ 2147483647 h 130"/>
                  <a:gd name="T48" fmla="*/ 2147483647 w 27"/>
                  <a:gd name="T49" fmla="*/ 2147483647 h 130"/>
                  <a:gd name="T50" fmla="*/ 2147483647 w 27"/>
                  <a:gd name="T51" fmla="*/ 2147483647 h 130"/>
                  <a:gd name="T52" fmla="*/ 2147483647 w 27"/>
                  <a:gd name="T53" fmla="*/ 2147483647 h 130"/>
                  <a:gd name="T54" fmla="*/ 2147483647 w 27"/>
                  <a:gd name="T55" fmla="*/ 2147483647 h 130"/>
                  <a:gd name="T56" fmla="*/ 2147483647 w 27"/>
                  <a:gd name="T57" fmla="*/ 2147483647 h 130"/>
                  <a:gd name="T58" fmla="*/ 2147483647 w 27"/>
                  <a:gd name="T59" fmla="*/ 2147483647 h 130"/>
                  <a:gd name="T60" fmla="*/ 2147483647 w 27"/>
                  <a:gd name="T61" fmla="*/ 2147483647 h 130"/>
                  <a:gd name="T62" fmla="*/ 2147483647 w 27"/>
                  <a:gd name="T63" fmla="*/ 2147483647 h 130"/>
                  <a:gd name="T64" fmla="*/ 2147483647 w 27"/>
                  <a:gd name="T65" fmla="*/ 2147483647 h 130"/>
                  <a:gd name="T66" fmla="*/ 2147483647 w 27"/>
                  <a:gd name="T67" fmla="*/ 2147483647 h 130"/>
                  <a:gd name="T68" fmla="*/ 2147483647 w 27"/>
                  <a:gd name="T69" fmla="*/ 2147483647 h 130"/>
                  <a:gd name="T70" fmla="*/ 2147483647 w 27"/>
                  <a:gd name="T71" fmla="*/ 2147483647 h 130"/>
                  <a:gd name="T72" fmla="*/ 2147483647 w 27"/>
                  <a:gd name="T73" fmla="*/ 2147483647 h 130"/>
                  <a:gd name="T74" fmla="*/ 2147483647 w 27"/>
                  <a:gd name="T75" fmla="*/ 2147483647 h 130"/>
                  <a:gd name="T76" fmla="*/ 2147483647 w 27"/>
                  <a:gd name="T77" fmla="*/ 2147483647 h 130"/>
                  <a:gd name="T78" fmla="*/ 0 w 27"/>
                  <a:gd name="T79" fmla="*/ 2147483647 h 130"/>
                  <a:gd name="T80" fmla="*/ 2147483647 w 27"/>
                  <a:gd name="T81" fmla="*/ 2147483647 h 130"/>
                  <a:gd name="T82" fmla="*/ 0 w 27"/>
                  <a:gd name="T83" fmla="*/ 2147483647 h 130"/>
                  <a:gd name="T84" fmla="*/ 2147483647 w 27"/>
                  <a:gd name="T85" fmla="*/ 2147483647 h 130"/>
                  <a:gd name="T86" fmla="*/ 0 w 27"/>
                  <a:gd name="T87" fmla="*/ 2147483647 h 130"/>
                  <a:gd name="T88" fmla="*/ 2147483647 w 27"/>
                  <a:gd name="T89" fmla="*/ 2147483647 h 130"/>
                  <a:gd name="T90" fmla="*/ 2147483647 w 27"/>
                  <a:gd name="T91" fmla="*/ 2147483647 h 130"/>
                  <a:gd name="T92" fmla="*/ 2147483647 w 27"/>
                  <a:gd name="T93" fmla="*/ 2147483647 h 130"/>
                  <a:gd name="T94" fmla="*/ 2147483647 w 27"/>
                  <a:gd name="T95" fmla="*/ 2147483647 h 130"/>
                  <a:gd name="T96" fmla="*/ 2147483647 w 27"/>
                  <a:gd name="T97" fmla="*/ 0 h 130"/>
                  <a:gd name="T98" fmla="*/ 2147483647 w 27"/>
                  <a:gd name="T99" fmla="*/ 0 h 130"/>
                  <a:gd name="T100" fmla="*/ 2147483647 w 27"/>
                  <a:gd name="T101" fmla="*/ 2147483647 h 13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7"/>
                  <a:gd name="T154" fmla="*/ 0 h 130"/>
                  <a:gd name="T155" fmla="*/ 27 w 27"/>
                  <a:gd name="T156" fmla="*/ 130 h 13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7" h="130">
                    <a:moveTo>
                      <a:pt x="11" y="3"/>
                    </a:moveTo>
                    <a:lnTo>
                      <a:pt x="13" y="6"/>
                    </a:lnTo>
                    <a:lnTo>
                      <a:pt x="14" y="15"/>
                    </a:lnTo>
                    <a:lnTo>
                      <a:pt x="14" y="26"/>
                    </a:lnTo>
                    <a:lnTo>
                      <a:pt x="15" y="34"/>
                    </a:lnTo>
                    <a:lnTo>
                      <a:pt x="17" y="52"/>
                    </a:lnTo>
                    <a:lnTo>
                      <a:pt x="20" y="64"/>
                    </a:lnTo>
                    <a:lnTo>
                      <a:pt x="22" y="77"/>
                    </a:lnTo>
                    <a:lnTo>
                      <a:pt x="26" y="82"/>
                    </a:lnTo>
                    <a:lnTo>
                      <a:pt x="27" y="87"/>
                    </a:lnTo>
                    <a:lnTo>
                      <a:pt x="26" y="89"/>
                    </a:lnTo>
                    <a:lnTo>
                      <a:pt x="24" y="88"/>
                    </a:lnTo>
                    <a:lnTo>
                      <a:pt x="24" y="87"/>
                    </a:lnTo>
                    <a:lnTo>
                      <a:pt x="19" y="81"/>
                    </a:lnTo>
                    <a:lnTo>
                      <a:pt x="15" y="80"/>
                    </a:lnTo>
                    <a:lnTo>
                      <a:pt x="13" y="82"/>
                    </a:lnTo>
                    <a:lnTo>
                      <a:pt x="12" y="92"/>
                    </a:lnTo>
                    <a:lnTo>
                      <a:pt x="10" y="95"/>
                    </a:lnTo>
                    <a:lnTo>
                      <a:pt x="10" y="98"/>
                    </a:lnTo>
                    <a:lnTo>
                      <a:pt x="9" y="102"/>
                    </a:lnTo>
                    <a:lnTo>
                      <a:pt x="9" y="111"/>
                    </a:lnTo>
                    <a:lnTo>
                      <a:pt x="12" y="116"/>
                    </a:lnTo>
                    <a:lnTo>
                      <a:pt x="17" y="120"/>
                    </a:lnTo>
                    <a:lnTo>
                      <a:pt x="17" y="126"/>
                    </a:lnTo>
                    <a:lnTo>
                      <a:pt x="14" y="129"/>
                    </a:lnTo>
                    <a:lnTo>
                      <a:pt x="11" y="124"/>
                    </a:lnTo>
                    <a:lnTo>
                      <a:pt x="9" y="122"/>
                    </a:lnTo>
                    <a:lnTo>
                      <a:pt x="6" y="125"/>
                    </a:lnTo>
                    <a:lnTo>
                      <a:pt x="4" y="129"/>
                    </a:lnTo>
                    <a:lnTo>
                      <a:pt x="2" y="130"/>
                    </a:lnTo>
                    <a:lnTo>
                      <a:pt x="2" y="115"/>
                    </a:lnTo>
                    <a:lnTo>
                      <a:pt x="3" y="108"/>
                    </a:lnTo>
                    <a:lnTo>
                      <a:pt x="3" y="99"/>
                    </a:lnTo>
                    <a:lnTo>
                      <a:pt x="2" y="94"/>
                    </a:lnTo>
                    <a:lnTo>
                      <a:pt x="3" y="83"/>
                    </a:lnTo>
                    <a:lnTo>
                      <a:pt x="5" y="76"/>
                    </a:lnTo>
                    <a:lnTo>
                      <a:pt x="4" y="70"/>
                    </a:lnTo>
                    <a:lnTo>
                      <a:pt x="4" y="51"/>
                    </a:lnTo>
                    <a:lnTo>
                      <a:pt x="1" y="47"/>
                    </a:lnTo>
                    <a:lnTo>
                      <a:pt x="0" y="36"/>
                    </a:lnTo>
                    <a:lnTo>
                      <a:pt x="2" y="33"/>
                    </a:lnTo>
                    <a:lnTo>
                      <a:pt x="0" y="31"/>
                    </a:lnTo>
                    <a:lnTo>
                      <a:pt x="1" y="21"/>
                    </a:lnTo>
                    <a:lnTo>
                      <a:pt x="0" y="15"/>
                    </a:lnTo>
                    <a:lnTo>
                      <a:pt x="4" y="14"/>
                    </a:lnTo>
                    <a:lnTo>
                      <a:pt x="7" y="14"/>
                    </a:lnTo>
                    <a:lnTo>
                      <a:pt x="8" y="12"/>
                    </a:lnTo>
                    <a:lnTo>
                      <a:pt x="6" y="2"/>
                    </a:lnTo>
                    <a:lnTo>
                      <a:pt x="6" y="0"/>
                    </a:lnTo>
                    <a:lnTo>
                      <a:pt x="10" y="0"/>
                    </a:lnTo>
                    <a:lnTo>
                      <a:pt x="11" y="3"/>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grpSp>
            <p:nvGrpSpPr>
              <p:cNvPr id="2359" name="Group 311"/>
              <p:cNvGrpSpPr>
                <a:grpSpLocks/>
              </p:cNvGrpSpPr>
              <p:nvPr/>
            </p:nvGrpSpPr>
            <p:grpSpPr bwMode="auto">
              <a:xfrm>
                <a:off x="2953" y="1572"/>
                <a:ext cx="826" cy="345"/>
                <a:chOff x="2953" y="1572"/>
                <a:chExt cx="826" cy="345"/>
              </a:xfrm>
              <a:grpFill/>
            </p:grpSpPr>
            <p:sp>
              <p:nvSpPr>
                <p:cNvPr id="2360" name="Freeform 263"/>
                <p:cNvSpPr>
                  <a:spLocks/>
                </p:cNvSpPr>
                <p:nvPr/>
              </p:nvSpPr>
              <p:spPr bwMode="gray">
                <a:xfrm>
                  <a:off x="2998" y="1900"/>
                  <a:ext cx="26" cy="17"/>
                </a:xfrm>
                <a:custGeom>
                  <a:avLst/>
                  <a:gdLst>
                    <a:gd name="T0" fmla="*/ 2147483647 w 21"/>
                    <a:gd name="T1" fmla="*/ 2147483647 h 14"/>
                    <a:gd name="T2" fmla="*/ 2147483647 w 21"/>
                    <a:gd name="T3" fmla="*/ 0 h 14"/>
                    <a:gd name="T4" fmla="*/ 2147483647 w 21"/>
                    <a:gd name="T5" fmla="*/ 2147483647 h 14"/>
                    <a:gd name="T6" fmla="*/ 2147483647 w 21"/>
                    <a:gd name="T7" fmla="*/ 2147483647 h 14"/>
                    <a:gd name="T8" fmla="*/ 2147483647 w 21"/>
                    <a:gd name="T9" fmla="*/ 2147483647 h 14"/>
                    <a:gd name="T10" fmla="*/ 2147483647 w 21"/>
                    <a:gd name="T11" fmla="*/ 2147483647 h 14"/>
                    <a:gd name="T12" fmla="*/ 0 w 21"/>
                    <a:gd name="T13" fmla="*/ 2147483647 h 14"/>
                    <a:gd name="T14" fmla="*/ 0 w 21"/>
                    <a:gd name="T15" fmla="*/ 2147483647 h 14"/>
                    <a:gd name="T16" fmla="*/ 2147483647 w 21"/>
                    <a:gd name="T17" fmla="*/ 2147483647 h 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1"/>
                    <a:gd name="T28" fmla="*/ 0 h 14"/>
                    <a:gd name="T29" fmla="*/ 21 w 21"/>
                    <a:gd name="T30" fmla="*/ 14 h 1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1" h="14">
                      <a:moveTo>
                        <a:pt x="3" y="1"/>
                      </a:moveTo>
                      <a:lnTo>
                        <a:pt x="11" y="0"/>
                      </a:lnTo>
                      <a:lnTo>
                        <a:pt x="15" y="4"/>
                      </a:lnTo>
                      <a:lnTo>
                        <a:pt x="21" y="5"/>
                      </a:lnTo>
                      <a:lnTo>
                        <a:pt x="19" y="11"/>
                      </a:lnTo>
                      <a:lnTo>
                        <a:pt x="12" y="14"/>
                      </a:lnTo>
                      <a:lnTo>
                        <a:pt x="0" y="12"/>
                      </a:lnTo>
                      <a:lnTo>
                        <a:pt x="0" y="8"/>
                      </a:lnTo>
                      <a:lnTo>
                        <a:pt x="3" y="1"/>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61" name="Freeform 264"/>
                <p:cNvSpPr>
                  <a:spLocks/>
                </p:cNvSpPr>
                <p:nvPr/>
              </p:nvSpPr>
              <p:spPr bwMode="gray">
                <a:xfrm>
                  <a:off x="3120" y="1882"/>
                  <a:ext cx="17" cy="11"/>
                </a:xfrm>
                <a:custGeom>
                  <a:avLst/>
                  <a:gdLst>
                    <a:gd name="T0" fmla="*/ 2147483647 w 14"/>
                    <a:gd name="T1" fmla="*/ 0 h 9"/>
                    <a:gd name="T2" fmla="*/ 2147483647 w 14"/>
                    <a:gd name="T3" fmla="*/ 2147483647 h 9"/>
                    <a:gd name="T4" fmla="*/ 2147483647 w 14"/>
                    <a:gd name="T5" fmla="*/ 2147483647 h 9"/>
                    <a:gd name="T6" fmla="*/ 2147483647 w 14"/>
                    <a:gd name="T7" fmla="*/ 2147483647 h 9"/>
                    <a:gd name="T8" fmla="*/ 2147483647 w 14"/>
                    <a:gd name="T9" fmla="*/ 2147483647 h 9"/>
                    <a:gd name="T10" fmla="*/ 0 w 14"/>
                    <a:gd name="T11" fmla="*/ 2147483647 h 9"/>
                    <a:gd name="T12" fmla="*/ 2147483647 w 14"/>
                    <a:gd name="T13" fmla="*/ 0 h 9"/>
                    <a:gd name="T14" fmla="*/ 0 60000 65536"/>
                    <a:gd name="T15" fmla="*/ 0 60000 65536"/>
                    <a:gd name="T16" fmla="*/ 0 60000 65536"/>
                    <a:gd name="T17" fmla="*/ 0 60000 65536"/>
                    <a:gd name="T18" fmla="*/ 0 60000 65536"/>
                    <a:gd name="T19" fmla="*/ 0 60000 65536"/>
                    <a:gd name="T20" fmla="*/ 0 60000 65536"/>
                    <a:gd name="T21" fmla="*/ 0 w 14"/>
                    <a:gd name="T22" fmla="*/ 0 h 9"/>
                    <a:gd name="T23" fmla="*/ 14 w 14"/>
                    <a:gd name="T24" fmla="*/ 9 h 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 h="9">
                      <a:moveTo>
                        <a:pt x="4" y="0"/>
                      </a:moveTo>
                      <a:lnTo>
                        <a:pt x="14" y="5"/>
                      </a:lnTo>
                      <a:lnTo>
                        <a:pt x="14" y="9"/>
                      </a:lnTo>
                      <a:lnTo>
                        <a:pt x="10" y="9"/>
                      </a:lnTo>
                      <a:lnTo>
                        <a:pt x="2" y="5"/>
                      </a:lnTo>
                      <a:lnTo>
                        <a:pt x="0" y="2"/>
                      </a:lnTo>
                      <a:lnTo>
                        <a:pt x="4"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62" name="Freeform 625"/>
                <p:cNvSpPr>
                  <a:spLocks/>
                </p:cNvSpPr>
                <p:nvPr/>
              </p:nvSpPr>
              <p:spPr bwMode="gray">
                <a:xfrm>
                  <a:off x="3109" y="1572"/>
                  <a:ext cx="14" cy="6"/>
                </a:xfrm>
                <a:custGeom>
                  <a:avLst/>
                  <a:gdLst>
                    <a:gd name="T0" fmla="*/ 2147483647 w 12"/>
                    <a:gd name="T1" fmla="*/ 0 h 6"/>
                    <a:gd name="T2" fmla="*/ 2147483647 w 12"/>
                    <a:gd name="T3" fmla="*/ 2147483647 h 6"/>
                    <a:gd name="T4" fmla="*/ 2147483647 w 12"/>
                    <a:gd name="T5" fmla="*/ 2147483647 h 6"/>
                    <a:gd name="T6" fmla="*/ 0 w 12"/>
                    <a:gd name="T7" fmla="*/ 2147483647 h 6"/>
                    <a:gd name="T8" fmla="*/ 2147483647 w 12"/>
                    <a:gd name="T9" fmla="*/ 2147483647 h 6"/>
                    <a:gd name="T10" fmla="*/ 2147483647 w 12"/>
                    <a:gd name="T11" fmla="*/ 0 h 6"/>
                    <a:gd name="T12" fmla="*/ 2147483647 w 12"/>
                    <a:gd name="T13" fmla="*/ 0 h 6"/>
                    <a:gd name="T14" fmla="*/ 0 60000 65536"/>
                    <a:gd name="T15" fmla="*/ 0 60000 65536"/>
                    <a:gd name="T16" fmla="*/ 0 60000 65536"/>
                    <a:gd name="T17" fmla="*/ 0 60000 65536"/>
                    <a:gd name="T18" fmla="*/ 0 60000 65536"/>
                    <a:gd name="T19" fmla="*/ 0 60000 65536"/>
                    <a:gd name="T20" fmla="*/ 0 60000 65536"/>
                    <a:gd name="T21" fmla="*/ 0 w 12"/>
                    <a:gd name="T22" fmla="*/ 0 h 6"/>
                    <a:gd name="T23" fmla="*/ 12 w 12"/>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 h="6">
                      <a:moveTo>
                        <a:pt x="11" y="0"/>
                      </a:moveTo>
                      <a:lnTo>
                        <a:pt x="12" y="4"/>
                      </a:lnTo>
                      <a:lnTo>
                        <a:pt x="7" y="6"/>
                      </a:lnTo>
                      <a:lnTo>
                        <a:pt x="0" y="5"/>
                      </a:lnTo>
                      <a:lnTo>
                        <a:pt x="2" y="2"/>
                      </a:lnTo>
                      <a:lnTo>
                        <a:pt x="6" y="0"/>
                      </a:lnTo>
                      <a:lnTo>
                        <a:pt x="11"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63" name="Freeform 626"/>
                <p:cNvSpPr>
                  <a:spLocks/>
                </p:cNvSpPr>
                <p:nvPr/>
              </p:nvSpPr>
              <p:spPr bwMode="gray">
                <a:xfrm>
                  <a:off x="3097" y="1584"/>
                  <a:ext cx="17" cy="5"/>
                </a:xfrm>
                <a:custGeom>
                  <a:avLst/>
                  <a:gdLst>
                    <a:gd name="T0" fmla="*/ 2147483647 w 14"/>
                    <a:gd name="T1" fmla="*/ 0 h 4"/>
                    <a:gd name="T2" fmla="*/ 2147483647 w 14"/>
                    <a:gd name="T3" fmla="*/ 2147483647 h 4"/>
                    <a:gd name="T4" fmla="*/ 2147483647 w 14"/>
                    <a:gd name="T5" fmla="*/ 2147483647 h 4"/>
                    <a:gd name="T6" fmla="*/ 0 w 14"/>
                    <a:gd name="T7" fmla="*/ 2147483647 h 4"/>
                    <a:gd name="T8" fmla="*/ 2147483647 w 14"/>
                    <a:gd name="T9" fmla="*/ 2147483647 h 4"/>
                    <a:gd name="T10" fmla="*/ 2147483647 w 14"/>
                    <a:gd name="T11" fmla="*/ 0 h 4"/>
                    <a:gd name="T12" fmla="*/ 0 60000 65536"/>
                    <a:gd name="T13" fmla="*/ 0 60000 65536"/>
                    <a:gd name="T14" fmla="*/ 0 60000 65536"/>
                    <a:gd name="T15" fmla="*/ 0 60000 65536"/>
                    <a:gd name="T16" fmla="*/ 0 60000 65536"/>
                    <a:gd name="T17" fmla="*/ 0 60000 65536"/>
                    <a:gd name="T18" fmla="*/ 0 w 14"/>
                    <a:gd name="T19" fmla="*/ 0 h 4"/>
                    <a:gd name="T20" fmla="*/ 14 w 14"/>
                    <a:gd name="T21" fmla="*/ 4 h 4"/>
                  </a:gdLst>
                  <a:ahLst/>
                  <a:cxnLst>
                    <a:cxn ang="T12">
                      <a:pos x="T0" y="T1"/>
                    </a:cxn>
                    <a:cxn ang="T13">
                      <a:pos x="T2" y="T3"/>
                    </a:cxn>
                    <a:cxn ang="T14">
                      <a:pos x="T4" y="T5"/>
                    </a:cxn>
                    <a:cxn ang="T15">
                      <a:pos x="T6" y="T7"/>
                    </a:cxn>
                    <a:cxn ang="T16">
                      <a:pos x="T8" y="T9"/>
                    </a:cxn>
                    <a:cxn ang="T17">
                      <a:pos x="T10" y="T11"/>
                    </a:cxn>
                  </a:cxnLst>
                  <a:rect l="T18" t="T19" r="T20" b="T21"/>
                  <a:pathLst>
                    <a:path w="14" h="4">
                      <a:moveTo>
                        <a:pt x="7" y="0"/>
                      </a:moveTo>
                      <a:lnTo>
                        <a:pt x="14" y="3"/>
                      </a:lnTo>
                      <a:lnTo>
                        <a:pt x="8" y="4"/>
                      </a:lnTo>
                      <a:lnTo>
                        <a:pt x="0" y="4"/>
                      </a:lnTo>
                      <a:lnTo>
                        <a:pt x="1" y="2"/>
                      </a:lnTo>
                      <a:lnTo>
                        <a:pt x="7"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64" name="Freeform 627"/>
                <p:cNvSpPr>
                  <a:spLocks/>
                </p:cNvSpPr>
                <p:nvPr/>
              </p:nvSpPr>
              <p:spPr bwMode="gray">
                <a:xfrm>
                  <a:off x="3082" y="1589"/>
                  <a:ext cx="26" cy="5"/>
                </a:xfrm>
                <a:custGeom>
                  <a:avLst/>
                  <a:gdLst>
                    <a:gd name="T0" fmla="*/ 2147483647 w 20"/>
                    <a:gd name="T1" fmla="*/ 0 h 4"/>
                    <a:gd name="T2" fmla="*/ 2147483647 w 20"/>
                    <a:gd name="T3" fmla="*/ 0 h 4"/>
                    <a:gd name="T4" fmla="*/ 2147483647 w 20"/>
                    <a:gd name="T5" fmla="*/ 2147483647 h 4"/>
                    <a:gd name="T6" fmla="*/ 2147483647 w 20"/>
                    <a:gd name="T7" fmla="*/ 2147483647 h 4"/>
                    <a:gd name="T8" fmla="*/ 2147483647 w 20"/>
                    <a:gd name="T9" fmla="*/ 2147483647 h 4"/>
                    <a:gd name="T10" fmla="*/ 2147483647 w 20"/>
                    <a:gd name="T11" fmla="*/ 2147483647 h 4"/>
                    <a:gd name="T12" fmla="*/ 0 w 20"/>
                    <a:gd name="T13" fmla="*/ 2147483647 h 4"/>
                    <a:gd name="T14" fmla="*/ 2147483647 w 20"/>
                    <a:gd name="T15" fmla="*/ 2147483647 h 4"/>
                    <a:gd name="T16" fmla="*/ 2147483647 w 20"/>
                    <a:gd name="T17" fmla="*/ 2147483647 h 4"/>
                    <a:gd name="T18" fmla="*/ 2147483647 w 20"/>
                    <a:gd name="T19" fmla="*/ 0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0"/>
                    <a:gd name="T31" fmla="*/ 0 h 4"/>
                    <a:gd name="T32" fmla="*/ 20 w 20"/>
                    <a:gd name="T33" fmla="*/ 4 h 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0" h="4">
                      <a:moveTo>
                        <a:pt x="10" y="0"/>
                      </a:moveTo>
                      <a:lnTo>
                        <a:pt x="14" y="0"/>
                      </a:lnTo>
                      <a:lnTo>
                        <a:pt x="20" y="1"/>
                      </a:lnTo>
                      <a:lnTo>
                        <a:pt x="20" y="3"/>
                      </a:lnTo>
                      <a:lnTo>
                        <a:pt x="11" y="4"/>
                      </a:lnTo>
                      <a:lnTo>
                        <a:pt x="2" y="4"/>
                      </a:lnTo>
                      <a:lnTo>
                        <a:pt x="0" y="2"/>
                      </a:lnTo>
                      <a:lnTo>
                        <a:pt x="4" y="2"/>
                      </a:lnTo>
                      <a:lnTo>
                        <a:pt x="6" y="3"/>
                      </a:lnTo>
                      <a:lnTo>
                        <a:pt x="10"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65" name="Freeform 628"/>
                <p:cNvSpPr>
                  <a:spLocks/>
                </p:cNvSpPr>
                <p:nvPr/>
              </p:nvSpPr>
              <p:spPr bwMode="gray">
                <a:xfrm>
                  <a:off x="3090" y="1601"/>
                  <a:ext cx="22" cy="7"/>
                </a:xfrm>
                <a:custGeom>
                  <a:avLst/>
                  <a:gdLst>
                    <a:gd name="T0" fmla="*/ 0 w 17"/>
                    <a:gd name="T1" fmla="*/ 0 h 6"/>
                    <a:gd name="T2" fmla="*/ 2147483647 w 17"/>
                    <a:gd name="T3" fmla="*/ 0 h 6"/>
                    <a:gd name="T4" fmla="*/ 2147483647 w 17"/>
                    <a:gd name="T5" fmla="*/ 2147483647 h 6"/>
                    <a:gd name="T6" fmla="*/ 2147483647 w 17"/>
                    <a:gd name="T7" fmla="*/ 2147483647 h 6"/>
                    <a:gd name="T8" fmla="*/ 2147483647 w 17"/>
                    <a:gd name="T9" fmla="*/ 2147483647 h 6"/>
                    <a:gd name="T10" fmla="*/ 2147483647 w 17"/>
                    <a:gd name="T11" fmla="*/ 2147483647 h 6"/>
                    <a:gd name="T12" fmla="*/ 2147483647 w 17"/>
                    <a:gd name="T13" fmla="*/ 2147483647 h 6"/>
                    <a:gd name="T14" fmla="*/ 0 w 17"/>
                    <a:gd name="T15" fmla="*/ 0 h 6"/>
                    <a:gd name="T16" fmla="*/ 0 60000 65536"/>
                    <a:gd name="T17" fmla="*/ 0 60000 65536"/>
                    <a:gd name="T18" fmla="*/ 0 60000 65536"/>
                    <a:gd name="T19" fmla="*/ 0 60000 65536"/>
                    <a:gd name="T20" fmla="*/ 0 60000 65536"/>
                    <a:gd name="T21" fmla="*/ 0 60000 65536"/>
                    <a:gd name="T22" fmla="*/ 0 60000 65536"/>
                    <a:gd name="T23" fmla="*/ 0 60000 65536"/>
                    <a:gd name="T24" fmla="*/ 0 w 17"/>
                    <a:gd name="T25" fmla="*/ 0 h 6"/>
                    <a:gd name="T26" fmla="*/ 17 w 17"/>
                    <a:gd name="T27" fmla="*/ 6 h 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 h="6">
                      <a:moveTo>
                        <a:pt x="0" y="0"/>
                      </a:moveTo>
                      <a:lnTo>
                        <a:pt x="9" y="0"/>
                      </a:lnTo>
                      <a:lnTo>
                        <a:pt x="12" y="1"/>
                      </a:lnTo>
                      <a:lnTo>
                        <a:pt x="17" y="4"/>
                      </a:lnTo>
                      <a:lnTo>
                        <a:pt x="16" y="6"/>
                      </a:lnTo>
                      <a:lnTo>
                        <a:pt x="12" y="5"/>
                      </a:lnTo>
                      <a:lnTo>
                        <a:pt x="6" y="2"/>
                      </a:lnTo>
                      <a:lnTo>
                        <a:pt x="0"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66" name="Freeform 629"/>
                <p:cNvSpPr>
                  <a:spLocks/>
                </p:cNvSpPr>
                <p:nvPr/>
              </p:nvSpPr>
              <p:spPr bwMode="gray">
                <a:xfrm>
                  <a:off x="3073" y="1600"/>
                  <a:ext cx="36" cy="13"/>
                </a:xfrm>
                <a:custGeom>
                  <a:avLst/>
                  <a:gdLst>
                    <a:gd name="T0" fmla="*/ 2147483647 w 29"/>
                    <a:gd name="T1" fmla="*/ 0 h 11"/>
                    <a:gd name="T2" fmla="*/ 2147483647 w 29"/>
                    <a:gd name="T3" fmla="*/ 2147483647 h 11"/>
                    <a:gd name="T4" fmla="*/ 2147483647 w 29"/>
                    <a:gd name="T5" fmla="*/ 2147483647 h 11"/>
                    <a:gd name="T6" fmla="*/ 2147483647 w 29"/>
                    <a:gd name="T7" fmla="*/ 2147483647 h 11"/>
                    <a:gd name="T8" fmla="*/ 2147483647 w 29"/>
                    <a:gd name="T9" fmla="*/ 2147483647 h 11"/>
                    <a:gd name="T10" fmla="*/ 2147483647 w 29"/>
                    <a:gd name="T11" fmla="*/ 2147483647 h 11"/>
                    <a:gd name="T12" fmla="*/ 2147483647 w 29"/>
                    <a:gd name="T13" fmla="*/ 2147483647 h 11"/>
                    <a:gd name="T14" fmla="*/ 2147483647 w 29"/>
                    <a:gd name="T15" fmla="*/ 2147483647 h 11"/>
                    <a:gd name="T16" fmla="*/ 2147483647 w 29"/>
                    <a:gd name="T17" fmla="*/ 2147483647 h 11"/>
                    <a:gd name="T18" fmla="*/ 2147483647 w 29"/>
                    <a:gd name="T19" fmla="*/ 2147483647 h 11"/>
                    <a:gd name="T20" fmla="*/ 2147483647 w 29"/>
                    <a:gd name="T21" fmla="*/ 2147483647 h 11"/>
                    <a:gd name="T22" fmla="*/ 2147483647 w 29"/>
                    <a:gd name="T23" fmla="*/ 2147483647 h 11"/>
                    <a:gd name="T24" fmla="*/ 2147483647 w 29"/>
                    <a:gd name="T25" fmla="*/ 2147483647 h 11"/>
                    <a:gd name="T26" fmla="*/ 0 w 29"/>
                    <a:gd name="T27" fmla="*/ 2147483647 h 11"/>
                    <a:gd name="T28" fmla="*/ 2147483647 w 29"/>
                    <a:gd name="T29" fmla="*/ 0 h 1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9"/>
                    <a:gd name="T46" fmla="*/ 0 h 11"/>
                    <a:gd name="T47" fmla="*/ 29 w 29"/>
                    <a:gd name="T48" fmla="*/ 11 h 1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9" h="11">
                      <a:moveTo>
                        <a:pt x="3" y="0"/>
                      </a:moveTo>
                      <a:lnTo>
                        <a:pt x="9" y="2"/>
                      </a:lnTo>
                      <a:lnTo>
                        <a:pt x="13" y="3"/>
                      </a:lnTo>
                      <a:lnTo>
                        <a:pt x="17" y="4"/>
                      </a:lnTo>
                      <a:lnTo>
                        <a:pt x="24" y="6"/>
                      </a:lnTo>
                      <a:lnTo>
                        <a:pt x="29" y="8"/>
                      </a:lnTo>
                      <a:lnTo>
                        <a:pt x="28" y="10"/>
                      </a:lnTo>
                      <a:lnTo>
                        <a:pt x="23" y="11"/>
                      </a:lnTo>
                      <a:lnTo>
                        <a:pt x="19" y="8"/>
                      </a:lnTo>
                      <a:lnTo>
                        <a:pt x="13" y="8"/>
                      </a:lnTo>
                      <a:lnTo>
                        <a:pt x="8" y="6"/>
                      </a:lnTo>
                      <a:lnTo>
                        <a:pt x="7" y="5"/>
                      </a:lnTo>
                      <a:lnTo>
                        <a:pt x="1" y="3"/>
                      </a:lnTo>
                      <a:lnTo>
                        <a:pt x="0" y="1"/>
                      </a:lnTo>
                      <a:lnTo>
                        <a:pt x="3"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67" name="Freeform 630"/>
                <p:cNvSpPr>
                  <a:spLocks/>
                </p:cNvSpPr>
                <p:nvPr/>
              </p:nvSpPr>
              <p:spPr bwMode="gray">
                <a:xfrm>
                  <a:off x="3065" y="1592"/>
                  <a:ext cx="7" cy="2"/>
                </a:xfrm>
                <a:custGeom>
                  <a:avLst/>
                  <a:gdLst>
                    <a:gd name="T0" fmla="*/ 0 w 5"/>
                    <a:gd name="T1" fmla="*/ 0 h 2"/>
                    <a:gd name="T2" fmla="*/ 2147483647 w 5"/>
                    <a:gd name="T3" fmla="*/ 0 h 2"/>
                    <a:gd name="T4" fmla="*/ 2147483647 w 5"/>
                    <a:gd name="T5" fmla="*/ 2147483647 h 2"/>
                    <a:gd name="T6" fmla="*/ 2147483647 w 5"/>
                    <a:gd name="T7" fmla="*/ 2147483647 h 2"/>
                    <a:gd name="T8" fmla="*/ 0 w 5"/>
                    <a:gd name="T9" fmla="*/ 0 h 2"/>
                    <a:gd name="T10" fmla="*/ 0 60000 65536"/>
                    <a:gd name="T11" fmla="*/ 0 60000 65536"/>
                    <a:gd name="T12" fmla="*/ 0 60000 65536"/>
                    <a:gd name="T13" fmla="*/ 0 60000 65536"/>
                    <a:gd name="T14" fmla="*/ 0 60000 65536"/>
                    <a:gd name="T15" fmla="*/ 0 w 5"/>
                    <a:gd name="T16" fmla="*/ 0 h 2"/>
                    <a:gd name="T17" fmla="*/ 5 w 5"/>
                    <a:gd name="T18" fmla="*/ 2 h 2"/>
                  </a:gdLst>
                  <a:ahLst/>
                  <a:cxnLst>
                    <a:cxn ang="T10">
                      <a:pos x="T0" y="T1"/>
                    </a:cxn>
                    <a:cxn ang="T11">
                      <a:pos x="T2" y="T3"/>
                    </a:cxn>
                    <a:cxn ang="T12">
                      <a:pos x="T4" y="T5"/>
                    </a:cxn>
                    <a:cxn ang="T13">
                      <a:pos x="T6" y="T7"/>
                    </a:cxn>
                    <a:cxn ang="T14">
                      <a:pos x="T8" y="T9"/>
                    </a:cxn>
                  </a:cxnLst>
                  <a:rect l="T15" t="T16" r="T17" b="T18"/>
                  <a:pathLst>
                    <a:path w="5" h="2">
                      <a:moveTo>
                        <a:pt x="0" y="0"/>
                      </a:moveTo>
                      <a:lnTo>
                        <a:pt x="4" y="0"/>
                      </a:lnTo>
                      <a:lnTo>
                        <a:pt x="5" y="1"/>
                      </a:lnTo>
                      <a:lnTo>
                        <a:pt x="1" y="2"/>
                      </a:lnTo>
                      <a:lnTo>
                        <a:pt x="0"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68" name="Freeform 631"/>
                <p:cNvSpPr>
                  <a:spLocks/>
                </p:cNvSpPr>
                <p:nvPr/>
              </p:nvSpPr>
              <p:spPr bwMode="gray">
                <a:xfrm>
                  <a:off x="3100" y="1596"/>
                  <a:ext cx="12" cy="2"/>
                </a:xfrm>
                <a:custGeom>
                  <a:avLst/>
                  <a:gdLst>
                    <a:gd name="T0" fmla="*/ 0 w 9"/>
                    <a:gd name="T1" fmla="*/ 2147483647 h 2"/>
                    <a:gd name="T2" fmla="*/ 2147483647 w 9"/>
                    <a:gd name="T3" fmla="*/ 0 h 2"/>
                    <a:gd name="T4" fmla="*/ 2147483647 w 9"/>
                    <a:gd name="T5" fmla="*/ 0 h 2"/>
                    <a:gd name="T6" fmla="*/ 2147483647 w 9"/>
                    <a:gd name="T7" fmla="*/ 2147483647 h 2"/>
                    <a:gd name="T8" fmla="*/ 2147483647 w 9"/>
                    <a:gd name="T9" fmla="*/ 2147483647 h 2"/>
                    <a:gd name="T10" fmla="*/ 0 w 9"/>
                    <a:gd name="T11" fmla="*/ 2147483647 h 2"/>
                    <a:gd name="T12" fmla="*/ 0 60000 65536"/>
                    <a:gd name="T13" fmla="*/ 0 60000 65536"/>
                    <a:gd name="T14" fmla="*/ 0 60000 65536"/>
                    <a:gd name="T15" fmla="*/ 0 60000 65536"/>
                    <a:gd name="T16" fmla="*/ 0 60000 65536"/>
                    <a:gd name="T17" fmla="*/ 0 60000 65536"/>
                    <a:gd name="T18" fmla="*/ 0 w 9"/>
                    <a:gd name="T19" fmla="*/ 0 h 2"/>
                    <a:gd name="T20" fmla="*/ 9 w 9"/>
                    <a:gd name="T21" fmla="*/ 2 h 2"/>
                  </a:gdLst>
                  <a:ahLst/>
                  <a:cxnLst>
                    <a:cxn ang="T12">
                      <a:pos x="T0" y="T1"/>
                    </a:cxn>
                    <a:cxn ang="T13">
                      <a:pos x="T2" y="T3"/>
                    </a:cxn>
                    <a:cxn ang="T14">
                      <a:pos x="T4" y="T5"/>
                    </a:cxn>
                    <a:cxn ang="T15">
                      <a:pos x="T6" y="T7"/>
                    </a:cxn>
                    <a:cxn ang="T16">
                      <a:pos x="T8" y="T9"/>
                    </a:cxn>
                    <a:cxn ang="T17">
                      <a:pos x="T10" y="T11"/>
                    </a:cxn>
                  </a:cxnLst>
                  <a:rect l="T18" t="T19" r="T20" b="T21"/>
                  <a:pathLst>
                    <a:path w="9" h="2">
                      <a:moveTo>
                        <a:pt x="0" y="1"/>
                      </a:moveTo>
                      <a:lnTo>
                        <a:pt x="4" y="0"/>
                      </a:lnTo>
                      <a:lnTo>
                        <a:pt x="9" y="0"/>
                      </a:lnTo>
                      <a:lnTo>
                        <a:pt x="9" y="1"/>
                      </a:lnTo>
                      <a:lnTo>
                        <a:pt x="4" y="2"/>
                      </a:lnTo>
                      <a:lnTo>
                        <a:pt x="0" y="1"/>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69" name="Freeform 632"/>
                <p:cNvSpPr>
                  <a:spLocks/>
                </p:cNvSpPr>
                <p:nvPr/>
              </p:nvSpPr>
              <p:spPr bwMode="gray">
                <a:xfrm>
                  <a:off x="3112" y="1601"/>
                  <a:ext cx="6" cy="4"/>
                </a:xfrm>
                <a:custGeom>
                  <a:avLst/>
                  <a:gdLst>
                    <a:gd name="T0" fmla="*/ 0 w 6"/>
                    <a:gd name="T1" fmla="*/ 2147483647 h 3"/>
                    <a:gd name="T2" fmla="*/ 0 w 6"/>
                    <a:gd name="T3" fmla="*/ 0 h 3"/>
                    <a:gd name="T4" fmla="*/ 2147483647 w 6"/>
                    <a:gd name="T5" fmla="*/ 2147483647 h 3"/>
                    <a:gd name="T6" fmla="*/ 2147483647 w 6"/>
                    <a:gd name="T7" fmla="*/ 2147483647 h 3"/>
                    <a:gd name="T8" fmla="*/ 2147483647 w 6"/>
                    <a:gd name="T9" fmla="*/ 2147483647 h 3"/>
                    <a:gd name="T10" fmla="*/ 0 w 6"/>
                    <a:gd name="T11" fmla="*/ 2147483647 h 3"/>
                    <a:gd name="T12" fmla="*/ 0 60000 65536"/>
                    <a:gd name="T13" fmla="*/ 0 60000 65536"/>
                    <a:gd name="T14" fmla="*/ 0 60000 65536"/>
                    <a:gd name="T15" fmla="*/ 0 60000 65536"/>
                    <a:gd name="T16" fmla="*/ 0 60000 65536"/>
                    <a:gd name="T17" fmla="*/ 0 60000 65536"/>
                    <a:gd name="T18" fmla="*/ 0 w 6"/>
                    <a:gd name="T19" fmla="*/ 0 h 3"/>
                    <a:gd name="T20" fmla="*/ 6 w 6"/>
                    <a:gd name="T21" fmla="*/ 3 h 3"/>
                  </a:gdLst>
                  <a:ahLst/>
                  <a:cxnLst>
                    <a:cxn ang="T12">
                      <a:pos x="T0" y="T1"/>
                    </a:cxn>
                    <a:cxn ang="T13">
                      <a:pos x="T2" y="T3"/>
                    </a:cxn>
                    <a:cxn ang="T14">
                      <a:pos x="T4" y="T5"/>
                    </a:cxn>
                    <a:cxn ang="T15">
                      <a:pos x="T6" y="T7"/>
                    </a:cxn>
                    <a:cxn ang="T16">
                      <a:pos x="T8" y="T9"/>
                    </a:cxn>
                    <a:cxn ang="T17">
                      <a:pos x="T10" y="T11"/>
                    </a:cxn>
                  </a:cxnLst>
                  <a:rect l="T18" t="T19" r="T20" b="T21"/>
                  <a:pathLst>
                    <a:path w="6" h="3">
                      <a:moveTo>
                        <a:pt x="0" y="2"/>
                      </a:moveTo>
                      <a:lnTo>
                        <a:pt x="0" y="0"/>
                      </a:lnTo>
                      <a:lnTo>
                        <a:pt x="4" y="1"/>
                      </a:lnTo>
                      <a:lnTo>
                        <a:pt x="6" y="3"/>
                      </a:lnTo>
                      <a:lnTo>
                        <a:pt x="2" y="3"/>
                      </a:lnTo>
                      <a:lnTo>
                        <a:pt x="0" y="2"/>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70" name="Freeform 633"/>
                <p:cNvSpPr>
                  <a:spLocks/>
                </p:cNvSpPr>
                <p:nvPr/>
              </p:nvSpPr>
              <p:spPr bwMode="gray">
                <a:xfrm>
                  <a:off x="3114" y="1605"/>
                  <a:ext cx="8" cy="6"/>
                </a:xfrm>
                <a:custGeom>
                  <a:avLst/>
                  <a:gdLst>
                    <a:gd name="T0" fmla="*/ 0 w 6"/>
                    <a:gd name="T1" fmla="*/ 2147483647 h 4"/>
                    <a:gd name="T2" fmla="*/ 2147483647 w 6"/>
                    <a:gd name="T3" fmla="*/ 0 h 4"/>
                    <a:gd name="T4" fmla="*/ 2147483647 w 6"/>
                    <a:gd name="T5" fmla="*/ 2147483647 h 4"/>
                    <a:gd name="T6" fmla="*/ 2147483647 w 6"/>
                    <a:gd name="T7" fmla="*/ 2147483647 h 4"/>
                    <a:gd name="T8" fmla="*/ 0 w 6"/>
                    <a:gd name="T9" fmla="*/ 2147483647 h 4"/>
                    <a:gd name="T10" fmla="*/ 0 60000 65536"/>
                    <a:gd name="T11" fmla="*/ 0 60000 65536"/>
                    <a:gd name="T12" fmla="*/ 0 60000 65536"/>
                    <a:gd name="T13" fmla="*/ 0 60000 65536"/>
                    <a:gd name="T14" fmla="*/ 0 60000 65536"/>
                    <a:gd name="T15" fmla="*/ 0 w 6"/>
                    <a:gd name="T16" fmla="*/ 0 h 4"/>
                    <a:gd name="T17" fmla="*/ 6 w 6"/>
                    <a:gd name="T18" fmla="*/ 4 h 4"/>
                  </a:gdLst>
                  <a:ahLst/>
                  <a:cxnLst>
                    <a:cxn ang="T10">
                      <a:pos x="T0" y="T1"/>
                    </a:cxn>
                    <a:cxn ang="T11">
                      <a:pos x="T2" y="T3"/>
                    </a:cxn>
                    <a:cxn ang="T12">
                      <a:pos x="T4" y="T5"/>
                    </a:cxn>
                    <a:cxn ang="T13">
                      <a:pos x="T6" y="T7"/>
                    </a:cxn>
                    <a:cxn ang="T14">
                      <a:pos x="T8" y="T9"/>
                    </a:cxn>
                  </a:cxnLst>
                  <a:rect l="T15" t="T16" r="T17" b="T18"/>
                  <a:pathLst>
                    <a:path w="6" h="4">
                      <a:moveTo>
                        <a:pt x="0" y="2"/>
                      </a:moveTo>
                      <a:lnTo>
                        <a:pt x="3" y="0"/>
                      </a:lnTo>
                      <a:lnTo>
                        <a:pt x="6" y="2"/>
                      </a:lnTo>
                      <a:lnTo>
                        <a:pt x="3" y="4"/>
                      </a:lnTo>
                      <a:lnTo>
                        <a:pt x="0" y="2"/>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71" name="Freeform 634"/>
                <p:cNvSpPr>
                  <a:spLocks/>
                </p:cNvSpPr>
                <p:nvPr/>
              </p:nvSpPr>
              <p:spPr bwMode="gray">
                <a:xfrm>
                  <a:off x="3103" y="1616"/>
                  <a:ext cx="11" cy="2"/>
                </a:xfrm>
                <a:custGeom>
                  <a:avLst/>
                  <a:gdLst>
                    <a:gd name="T0" fmla="*/ 0 w 9"/>
                    <a:gd name="T1" fmla="*/ 0 h 2"/>
                    <a:gd name="T2" fmla="*/ 2147483647 w 9"/>
                    <a:gd name="T3" fmla="*/ 0 h 2"/>
                    <a:gd name="T4" fmla="*/ 2147483647 w 9"/>
                    <a:gd name="T5" fmla="*/ 0 h 2"/>
                    <a:gd name="T6" fmla="*/ 2147483647 w 9"/>
                    <a:gd name="T7" fmla="*/ 2147483647 h 2"/>
                    <a:gd name="T8" fmla="*/ 0 w 9"/>
                    <a:gd name="T9" fmla="*/ 0 h 2"/>
                    <a:gd name="T10" fmla="*/ 0 60000 65536"/>
                    <a:gd name="T11" fmla="*/ 0 60000 65536"/>
                    <a:gd name="T12" fmla="*/ 0 60000 65536"/>
                    <a:gd name="T13" fmla="*/ 0 60000 65536"/>
                    <a:gd name="T14" fmla="*/ 0 60000 65536"/>
                    <a:gd name="T15" fmla="*/ 0 w 9"/>
                    <a:gd name="T16" fmla="*/ 0 h 2"/>
                    <a:gd name="T17" fmla="*/ 9 w 9"/>
                    <a:gd name="T18" fmla="*/ 2 h 2"/>
                  </a:gdLst>
                  <a:ahLst/>
                  <a:cxnLst>
                    <a:cxn ang="T10">
                      <a:pos x="T0" y="T1"/>
                    </a:cxn>
                    <a:cxn ang="T11">
                      <a:pos x="T2" y="T3"/>
                    </a:cxn>
                    <a:cxn ang="T12">
                      <a:pos x="T4" y="T5"/>
                    </a:cxn>
                    <a:cxn ang="T13">
                      <a:pos x="T6" y="T7"/>
                    </a:cxn>
                    <a:cxn ang="T14">
                      <a:pos x="T8" y="T9"/>
                    </a:cxn>
                  </a:cxnLst>
                  <a:rect l="T15" t="T16" r="T17" b="T18"/>
                  <a:pathLst>
                    <a:path w="9" h="2">
                      <a:moveTo>
                        <a:pt x="0" y="0"/>
                      </a:moveTo>
                      <a:lnTo>
                        <a:pt x="2" y="0"/>
                      </a:lnTo>
                      <a:lnTo>
                        <a:pt x="9" y="0"/>
                      </a:lnTo>
                      <a:lnTo>
                        <a:pt x="5" y="2"/>
                      </a:lnTo>
                      <a:lnTo>
                        <a:pt x="0"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72" name="Freeform 635"/>
                <p:cNvSpPr>
                  <a:spLocks/>
                </p:cNvSpPr>
                <p:nvPr/>
              </p:nvSpPr>
              <p:spPr bwMode="gray">
                <a:xfrm>
                  <a:off x="3067" y="1605"/>
                  <a:ext cx="15" cy="7"/>
                </a:xfrm>
                <a:custGeom>
                  <a:avLst/>
                  <a:gdLst>
                    <a:gd name="T0" fmla="*/ 2147483647 w 11"/>
                    <a:gd name="T1" fmla="*/ 2147483647 h 5"/>
                    <a:gd name="T2" fmla="*/ 2147483647 w 11"/>
                    <a:gd name="T3" fmla="*/ 2147483647 h 5"/>
                    <a:gd name="T4" fmla="*/ 2147483647 w 11"/>
                    <a:gd name="T5" fmla="*/ 2147483647 h 5"/>
                    <a:gd name="T6" fmla="*/ 2147483647 w 11"/>
                    <a:gd name="T7" fmla="*/ 2147483647 h 5"/>
                    <a:gd name="T8" fmla="*/ 0 w 11"/>
                    <a:gd name="T9" fmla="*/ 2147483647 h 5"/>
                    <a:gd name="T10" fmla="*/ 0 w 11"/>
                    <a:gd name="T11" fmla="*/ 0 h 5"/>
                    <a:gd name="T12" fmla="*/ 2147483647 w 11"/>
                    <a:gd name="T13" fmla="*/ 0 h 5"/>
                    <a:gd name="T14" fmla="*/ 2147483647 w 11"/>
                    <a:gd name="T15" fmla="*/ 2147483647 h 5"/>
                    <a:gd name="T16" fmla="*/ 0 60000 65536"/>
                    <a:gd name="T17" fmla="*/ 0 60000 65536"/>
                    <a:gd name="T18" fmla="*/ 0 60000 65536"/>
                    <a:gd name="T19" fmla="*/ 0 60000 65536"/>
                    <a:gd name="T20" fmla="*/ 0 60000 65536"/>
                    <a:gd name="T21" fmla="*/ 0 60000 65536"/>
                    <a:gd name="T22" fmla="*/ 0 60000 65536"/>
                    <a:gd name="T23" fmla="*/ 0 60000 65536"/>
                    <a:gd name="T24" fmla="*/ 0 w 11"/>
                    <a:gd name="T25" fmla="*/ 0 h 5"/>
                    <a:gd name="T26" fmla="*/ 11 w 11"/>
                    <a:gd name="T27" fmla="*/ 5 h 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 h="5">
                      <a:moveTo>
                        <a:pt x="9" y="1"/>
                      </a:moveTo>
                      <a:lnTo>
                        <a:pt x="11" y="3"/>
                      </a:lnTo>
                      <a:lnTo>
                        <a:pt x="10" y="4"/>
                      </a:lnTo>
                      <a:lnTo>
                        <a:pt x="5" y="5"/>
                      </a:lnTo>
                      <a:lnTo>
                        <a:pt x="0" y="3"/>
                      </a:lnTo>
                      <a:lnTo>
                        <a:pt x="0" y="0"/>
                      </a:lnTo>
                      <a:lnTo>
                        <a:pt x="5" y="0"/>
                      </a:lnTo>
                      <a:lnTo>
                        <a:pt x="9" y="1"/>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73" name="Freeform 636"/>
                <p:cNvSpPr>
                  <a:spLocks/>
                </p:cNvSpPr>
                <p:nvPr/>
              </p:nvSpPr>
              <p:spPr bwMode="gray">
                <a:xfrm>
                  <a:off x="3082" y="1612"/>
                  <a:ext cx="14" cy="4"/>
                </a:xfrm>
                <a:custGeom>
                  <a:avLst/>
                  <a:gdLst>
                    <a:gd name="T0" fmla="*/ 0 w 11"/>
                    <a:gd name="T1" fmla="*/ 2147483647 h 3"/>
                    <a:gd name="T2" fmla="*/ 2147483647 w 11"/>
                    <a:gd name="T3" fmla="*/ 0 h 3"/>
                    <a:gd name="T4" fmla="*/ 2147483647 w 11"/>
                    <a:gd name="T5" fmla="*/ 0 h 3"/>
                    <a:gd name="T6" fmla="*/ 2147483647 w 11"/>
                    <a:gd name="T7" fmla="*/ 2147483647 h 3"/>
                    <a:gd name="T8" fmla="*/ 2147483647 w 11"/>
                    <a:gd name="T9" fmla="*/ 2147483647 h 3"/>
                    <a:gd name="T10" fmla="*/ 0 w 11"/>
                    <a:gd name="T11" fmla="*/ 2147483647 h 3"/>
                    <a:gd name="T12" fmla="*/ 0 60000 65536"/>
                    <a:gd name="T13" fmla="*/ 0 60000 65536"/>
                    <a:gd name="T14" fmla="*/ 0 60000 65536"/>
                    <a:gd name="T15" fmla="*/ 0 60000 65536"/>
                    <a:gd name="T16" fmla="*/ 0 60000 65536"/>
                    <a:gd name="T17" fmla="*/ 0 60000 65536"/>
                    <a:gd name="T18" fmla="*/ 0 w 11"/>
                    <a:gd name="T19" fmla="*/ 0 h 3"/>
                    <a:gd name="T20" fmla="*/ 11 w 11"/>
                    <a:gd name="T21" fmla="*/ 3 h 3"/>
                  </a:gdLst>
                  <a:ahLst/>
                  <a:cxnLst>
                    <a:cxn ang="T12">
                      <a:pos x="T0" y="T1"/>
                    </a:cxn>
                    <a:cxn ang="T13">
                      <a:pos x="T2" y="T3"/>
                    </a:cxn>
                    <a:cxn ang="T14">
                      <a:pos x="T4" y="T5"/>
                    </a:cxn>
                    <a:cxn ang="T15">
                      <a:pos x="T6" y="T7"/>
                    </a:cxn>
                    <a:cxn ang="T16">
                      <a:pos x="T8" y="T9"/>
                    </a:cxn>
                    <a:cxn ang="T17">
                      <a:pos x="T10" y="T11"/>
                    </a:cxn>
                  </a:cxnLst>
                  <a:rect l="T18" t="T19" r="T20" b="T21"/>
                  <a:pathLst>
                    <a:path w="11" h="3">
                      <a:moveTo>
                        <a:pt x="0" y="2"/>
                      </a:moveTo>
                      <a:lnTo>
                        <a:pt x="4" y="0"/>
                      </a:lnTo>
                      <a:lnTo>
                        <a:pt x="10" y="0"/>
                      </a:lnTo>
                      <a:lnTo>
                        <a:pt x="11" y="2"/>
                      </a:lnTo>
                      <a:lnTo>
                        <a:pt x="7" y="3"/>
                      </a:lnTo>
                      <a:lnTo>
                        <a:pt x="0" y="2"/>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74" name="Freeform 637"/>
                <p:cNvSpPr>
                  <a:spLocks/>
                </p:cNvSpPr>
                <p:nvPr/>
              </p:nvSpPr>
              <p:spPr bwMode="gray">
                <a:xfrm>
                  <a:off x="3087" y="1622"/>
                  <a:ext cx="10" cy="10"/>
                </a:xfrm>
                <a:custGeom>
                  <a:avLst/>
                  <a:gdLst>
                    <a:gd name="T0" fmla="*/ 2147483647 w 8"/>
                    <a:gd name="T1" fmla="*/ 0 h 7"/>
                    <a:gd name="T2" fmla="*/ 2147483647 w 8"/>
                    <a:gd name="T3" fmla="*/ 2147483647 h 7"/>
                    <a:gd name="T4" fmla="*/ 2147483647 w 8"/>
                    <a:gd name="T5" fmla="*/ 2147483647 h 7"/>
                    <a:gd name="T6" fmla="*/ 2147483647 w 8"/>
                    <a:gd name="T7" fmla="*/ 2147483647 h 7"/>
                    <a:gd name="T8" fmla="*/ 0 w 8"/>
                    <a:gd name="T9" fmla="*/ 2147483647 h 7"/>
                    <a:gd name="T10" fmla="*/ 2147483647 w 8"/>
                    <a:gd name="T11" fmla="*/ 2147483647 h 7"/>
                    <a:gd name="T12" fmla="*/ 2147483647 w 8"/>
                    <a:gd name="T13" fmla="*/ 0 h 7"/>
                    <a:gd name="T14" fmla="*/ 0 60000 65536"/>
                    <a:gd name="T15" fmla="*/ 0 60000 65536"/>
                    <a:gd name="T16" fmla="*/ 0 60000 65536"/>
                    <a:gd name="T17" fmla="*/ 0 60000 65536"/>
                    <a:gd name="T18" fmla="*/ 0 60000 65536"/>
                    <a:gd name="T19" fmla="*/ 0 60000 65536"/>
                    <a:gd name="T20" fmla="*/ 0 60000 65536"/>
                    <a:gd name="T21" fmla="*/ 0 w 8"/>
                    <a:gd name="T22" fmla="*/ 0 h 7"/>
                    <a:gd name="T23" fmla="*/ 8 w 8"/>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 h="7">
                      <a:moveTo>
                        <a:pt x="7" y="0"/>
                      </a:moveTo>
                      <a:lnTo>
                        <a:pt x="8" y="2"/>
                      </a:lnTo>
                      <a:lnTo>
                        <a:pt x="8" y="6"/>
                      </a:lnTo>
                      <a:lnTo>
                        <a:pt x="1" y="7"/>
                      </a:lnTo>
                      <a:lnTo>
                        <a:pt x="0" y="5"/>
                      </a:lnTo>
                      <a:lnTo>
                        <a:pt x="1" y="1"/>
                      </a:lnTo>
                      <a:lnTo>
                        <a:pt x="7"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75" name="Freeform 638"/>
                <p:cNvSpPr>
                  <a:spLocks/>
                </p:cNvSpPr>
                <p:nvPr/>
              </p:nvSpPr>
              <p:spPr bwMode="gray">
                <a:xfrm>
                  <a:off x="3110" y="1638"/>
                  <a:ext cx="10" cy="0"/>
                </a:xfrm>
                <a:custGeom>
                  <a:avLst/>
                  <a:gdLst>
                    <a:gd name="T0" fmla="*/ 0 w 8"/>
                    <a:gd name="T1" fmla="*/ 2147483647 h 1"/>
                    <a:gd name="T2" fmla="*/ 2147483647 w 8"/>
                    <a:gd name="T3" fmla="*/ 0 h 1"/>
                    <a:gd name="T4" fmla="*/ 2147483647 w 8"/>
                    <a:gd name="T5" fmla="*/ 0 h 1"/>
                    <a:gd name="T6" fmla="*/ 2147483647 w 8"/>
                    <a:gd name="T7" fmla="*/ 2147483647 h 1"/>
                    <a:gd name="T8" fmla="*/ 2147483647 w 8"/>
                    <a:gd name="T9" fmla="*/ 2147483647 h 1"/>
                    <a:gd name="T10" fmla="*/ 0 w 8"/>
                    <a:gd name="T11" fmla="*/ 2147483647 h 1"/>
                    <a:gd name="T12" fmla="*/ 0 60000 65536"/>
                    <a:gd name="T13" fmla="*/ 0 60000 65536"/>
                    <a:gd name="T14" fmla="*/ 0 60000 65536"/>
                    <a:gd name="T15" fmla="*/ 0 60000 65536"/>
                    <a:gd name="T16" fmla="*/ 0 60000 65536"/>
                    <a:gd name="T17" fmla="*/ 0 60000 65536"/>
                    <a:gd name="T18" fmla="*/ 0 w 8"/>
                    <a:gd name="T19" fmla="*/ 0 h 1"/>
                    <a:gd name="T20" fmla="*/ 8 w 8"/>
                    <a:gd name="T21" fmla="*/ 1 h 1"/>
                  </a:gdLst>
                  <a:ahLst/>
                  <a:cxnLst>
                    <a:cxn ang="T12">
                      <a:pos x="T0" y="T1"/>
                    </a:cxn>
                    <a:cxn ang="T13">
                      <a:pos x="T2" y="T3"/>
                    </a:cxn>
                    <a:cxn ang="T14">
                      <a:pos x="T4" y="T5"/>
                    </a:cxn>
                    <a:cxn ang="T15">
                      <a:pos x="T6" y="T7"/>
                    </a:cxn>
                    <a:cxn ang="T16">
                      <a:pos x="T8" y="T9"/>
                    </a:cxn>
                    <a:cxn ang="T17">
                      <a:pos x="T10" y="T11"/>
                    </a:cxn>
                  </a:cxnLst>
                  <a:rect l="T18" t="T19" r="T20" b="T21"/>
                  <a:pathLst>
                    <a:path w="8" h="1">
                      <a:moveTo>
                        <a:pt x="0" y="1"/>
                      </a:moveTo>
                      <a:lnTo>
                        <a:pt x="3" y="0"/>
                      </a:lnTo>
                      <a:lnTo>
                        <a:pt x="8" y="0"/>
                      </a:lnTo>
                      <a:lnTo>
                        <a:pt x="8" y="1"/>
                      </a:lnTo>
                      <a:lnTo>
                        <a:pt x="2" y="1"/>
                      </a:lnTo>
                      <a:lnTo>
                        <a:pt x="0" y="1"/>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76" name="Freeform 639"/>
                <p:cNvSpPr>
                  <a:spLocks/>
                </p:cNvSpPr>
                <p:nvPr/>
              </p:nvSpPr>
              <p:spPr bwMode="gray">
                <a:xfrm>
                  <a:off x="3046" y="1622"/>
                  <a:ext cx="15" cy="7"/>
                </a:xfrm>
                <a:custGeom>
                  <a:avLst/>
                  <a:gdLst>
                    <a:gd name="T0" fmla="*/ 2147483647 w 12"/>
                    <a:gd name="T1" fmla="*/ 0 h 5"/>
                    <a:gd name="T2" fmla="*/ 2147483647 w 12"/>
                    <a:gd name="T3" fmla="*/ 0 h 5"/>
                    <a:gd name="T4" fmla="*/ 2147483647 w 12"/>
                    <a:gd name="T5" fmla="*/ 2147483647 h 5"/>
                    <a:gd name="T6" fmla="*/ 2147483647 w 12"/>
                    <a:gd name="T7" fmla="*/ 2147483647 h 5"/>
                    <a:gd name="T8" fmla="*/ 2147483647 w 12"/>
                    <a:gd name="T9" fmla="*/ 2147483647 h 5"/>
                    <a:gd name="T10" fmla="*/ 0 w 12"/>
                    <a:gd name="T11" fmla="*/ 2147483647 h 5"/>
                    <a:gd name="T12" fmla="*/ 2147483647 w 12"/>
                    <a:gd name="T13" fmla="*/ 0 h 5"/>
                    <a:gd name="T14" fmla="*/ 0 60000 65536"/>
                    <a:gd name="T15" fmla="*/ 0 60000 65536"/>
                    <a:gd name="T16" fmla="*/ 0 60000 65536"/>
                    <a:gd name="T17" fmla="*/ 0 60000 65536"/>
                    <a:gd name="T18" fmla="*/ 0 60000 65536"/>
                    <a:gd name="T19" fmla="*/ 0 60000 65536"/>
                    <a:gd name="T20" fmla="*/ 0 60000 65536"/>
                    <a:gd name="T21" fmla="*/ 0 w 12"/>
                    <a:gd name="T22" fmla="*/ 0 h 5"/>
                    <a:gd name="T23" fmla="*/ 12 w 12"/>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 h="5">
                      <a:moveTo>
                        <a:pt x="8" y="0"/>
                      </a:moveTo>
                      <a:lnTo>
                        <a:pt x="10" y="0"/>
                      </a:lnTo>
                      <a:lnTo>
                        <a:pt x="12" y="2"/>
                      </a:lnTo>
                      <a:lnTo>
                        <a:pt x="11" y="5"/>
                      </a:lnTo>
                      <a:lnTo>
                        <a:pt x="5" y="5"/>
                      </a:lnTo>
                      <a:lnTo>
                        <a:pt x="0" y="3"/>
                      </a:lnTo>
                      <a:lnTo>
                        <a:pt x="8"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77" name="Freeform 640"/>
                <p:cNvSpPr>
                  <a:spLocks/>
                </p:cNvSpPr>
                <p:nvPr/>
              </p:nvSpPr>
              <p:spPr bwMode="gray">
                <a:xfrm>
                  <a:off x="3064" y="1616"/>
                  <a:ext cx="5" cy="3"/>
                </a:xfrm>
                <a:custGeom>
                  <a:avLst/>
                  <a:gdLst>
                    <a:gd name="T0" fmla="*/ 2147483647 w 4"/>
                    <a:gd name="T1" fmla="*/ 0 h 3"/>
                    <a:gd name="T2" fmla="*/ 0 w 4"/>
                    <a:gd name="T3" fmla="*/ 0 h 3"/>
                    <a:gd name="T4" fmla="*/ 0 w 4"/>
                    <a:gd name="T5" fmla="*/ 2147483647 h 3"/>
                    <a:gd name="T6" fmla="*/ 2147483647 w 4"/>
                    <a:gd name="T7" fmla="*/ 2147483647 h 3"/>
                    <a:gd name="T8" fmla="*/ 2147483647 w 4"/>
                    <a:gd name="T9" fmla="*/ 2147483647 h 3"/>
                    <a:gd name="T10" fmla="*/ 2147483647 w 4"/>
                    <a:gd name="T11" fmla="*/ 0 h 3"/>
                    <a:gd name="T12" fmla="*/ 0 60000 65536"/>
                    <a:gd name="T13" fmla="*/ 0 60000 65536"/>
                    <a:gd name="T14" fmla="*/ 0 60000 65536"/>
                    <a:gd name="T15" fmla="*/ 0 60000 65536"/>
                    <a:gd name="T16" fmla="*/ 0 60000 65536"/>
                    <a:gd name="T17" fmla="*/ 0 60000 65536"/>
                    <a:gd name="T18" fmla="*/ 0 w 4"/>
                    <a:gd name="T19" fmla="*/ 0 h 3"/>
                    <a:gd name="T20" fmla="*/ 4 w 4"/>
                    <a:gd name="T21" fmla="*/ 3 h 3"/>
                  </a:gdLst>
                  <a:ahLst/>
                  <a:cxnLst>
                    <a:cxn ang="T12">
                      <a:pos x="T0" y="T1"/>
                    </a:cxn>
                    <a:cxn ang="T13">
                      <a:pos x="T2" y="T3"/>
                    </a:cxn>
                    <a:cxn ang="T14">
                      <a:pos x="T4" y="T5"/>
                    </a:cxn>
                    <a:cxn ang="T15">
                      <a:pos x="T6" y="T7"/>
                    </a:cxn>
                    <a:cxn ang="T16">
                      <a:pos x="T8" y="T9"/>
                    </a:cxn>
                    <a:cxn ang="T17">
                      <a:pos x="T10" y="T11"/>
                    </a:cxn>
                  </a:cxnLst>
                  <a:rect l="T18" t="T19" r="T20" b="T21"/>
                  <a:pathLst>
                    <a:path w="4" h="3">
                      <a:moveTo>
                        <a:pt x="2" y="0"/>
                      </a:moveTo>
                      <a:lnTo>
                        <a:pt x="0" y="0"/>
                      </a:lnTo>
                      <a:lnTo>
                        <a:pt x="0" y="3"/>
                      </a:lnTo>
                      <a:lnTo>
                        <a:pt x="3" y="3"/>
                      </a:lnTo>
                      <a:lnTo>
                        <a:pt x="4" y="2"/>
                      </a:lnTo>
                      <a:lnTo>
                        <a:pt x="2"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78" name="Freeform 641"/>
                <p:cNvSpPr>
                  <a:spLocks/>
                </p:cNvSpPr>
                <p:nvPr/>
              </p:nvSpPr>
              <p:spPr bwMode="gray">
                <a:xfrm>
                  <a:off x="3072" y="1618"/>
                  <a:ext cx="8" cy="4"/>
                </a:xfrm>
                <a:custGeom>
                  <a:avLst/>
                  <a:gdLst>
                    <a:gd name="T0" fmla="*/ 2147483647 w 7"/>
                    <a:gd name="T1" fmla="*/ 0 h 3"/>
                    <a:gd name="T2" fmla="*/ 2147483647 w 7"/>
                    <a:gd name="T3" fmla="*/ 2147483647 h 3"/>
                    <a:gd name="T4" fmla="*/ 0 w 7"/>
                    <a:gd name="T5" fmla="*/ 2147483647 h 3"/>
                    <a:gd name="T6" fmla="*/ 0 w 7"/>
                    <a:gd name="T7" fmla="*/ 2147483647 h 3"/>
                    <a:gd name="T8" fmla="*/ 2147483647 w 7"/>
                    <a:gd name="T9" fmla="*/ 2147483647 h 3"/>
                    <a:gd name="T10" fmla="*/ 2147483647 w 7"/>
                    <a:gd name="T11" fmla="*/ 2147483647 h 3"/>
                    <a:gd name="T12" fmla="*/ 2147483647 w 7"/>
                    <a:gd name="T13" fmla="*/ 0 h 3"/>
                    <a:gd name="T14" fmla="*/ 2147483647 w 7"/>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7"/>
                    <a:gd name="T25" fmla="*/ 0 h 3"/>
                    <a:gd name="T26" fmla="*/ 7 w 7"/>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 h="3">
                      <a:moveTo>
                        <a:pt x="2" y="0"/>
                      </a:moveTo>
                      <a:lnTo>
                        <a:pt x="3" y="1"/>
                      </a:lnTo>
                      <a:lnTo>
                        <a:pt x="0" y="2"/>
                      </a:lnTo>
                      <a:lnTo>
                        <a:pt x="0" y="3"/>
                      </a:lnTo>
                      <a:lnTo>
                        <a:pt x="5" y="3"/>
                      </a:lnTo>
                      <a:lnTo>
                        <a:pt x="7" y="1"/>
                      </a:lnTo>
                      <a:lnTo>
                        <a:pt x="4" y="0"/>
                      </a:lnTo>
                      <a:lnTo>
                        <a:pt x="2"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79" name="Freeform 642"/>
                <p:cNvSpPr>
                  <a:spLocks/>
                </p:cNvSpPr>
                <p:nvPr/>
              </p:nvSpPr>
              <p:spPr bwMode="gray">
                <a:xfrm>
                  <a:off x="3077" y="1622"/>
                  <a:ext cx="7" cy="5"/>
                </a:xfrm>
                <a:custGeom>
                  <a:avLst/>
                  <a:gdLst>
                    <a:gd name="T0" fmla="*/ 2147483647 w 6"/>
                    <a:gd name="T1" fmla="*/ 2147483647 h 3"/>
                    <a:gd name="T2" fmla="*/ 0 w 6"/>
                    <a:gd name="T3" fmla="*/ 2147483647 h 3"/>
                    <a:gd name="T4" fmla="*/ 0 w 6"/>
                    <a:gd name="T5" fmla="*/ 2147483647 h 3"/>
                    <a:gd name="T6" fmla="*/ 2147483647 w 6"/>
                    <a:gd name="T7" fmla="*/ 2147483647 h 3"/>
                    <a:gd name="T8" fmla="*/ 2147483647 w 6"/>
                    <a:gd name="T9" fmla="*/ 0 h 3"/>
                    <a:gd name="T10" fmla="*/ 2147483647 w 6"/>
                    <a:gd name="T11" fmla="*/ 2147483647 h 3"/>
                    <a:gd name="T12" fmla="*/ 2147483647 w 6"/>
                    <a:gd name="T13" fmla="*/ 2147483647 h 3"/>
                    <a:gd name="T14" fmla="*/ 0 60000 65536"/>
                    <a:gd name="T15" fmla="*/ 0 60000 65536"/>
                    <a:gd name="T16" fmla="*/ 0 60000 65536"/>
                    <a:gd name="T17" fmla="*/ 0 60000 65536"/>
                    <a:gd name="T18" fmla="*/ 0 60000 65536"/>
                    <a:gd name="T19" fmla="*/ 0 60000 65536"/>
                    <a:gd name="T20" fmla="*/ 0 60000 65536"/>
                    <a:gd name="T21" fmla="*/ 0 w 6"/>
                    <a:gd name="T22" fmla="*/ 0 h 3"/>
                    <a:gd name="T23" fmla="*/ 6 w 6"/>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3">
                      <a:moveTo>
                        <a:pt x="3" y="3"/>
                      </a:moveTo>
                      <a:lnTo>
                        <a:pt x="0" y="2"/>
                      </a:lnTo>
                      <a:lnTo>
                        <a:pt x="0" y="1"/>
                      </a:lnTo>
                      <a:lnTo>
                        <a:pt x="3" y="1"/>
                      </a:lnTo>
                      <a:lnTo>
                        <a:pt x="6" y="0"/>
                      </a:lnTo>
                      <a:lnTo>
                        <a:pt x="5" y="2"/>
                      </a:lnTo>
                      <a:lnTo>
                        <a:pt x="3" y="3"/>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80" name="Freeform 643"/>
                <p:cNvSpPr>
                  <a:spLocks/>
                </p:cNvSpPr>
                <p:nvPr/>
              </p:nvSpPr>
              <p:spPr bwMode="gray">
                <a:xfrm>
                  <a:off x="3064" y="1624"/>
                  <a:ext cx="3" cy="3"/>
                </a:xfrm>
                <a:custGeom>
                  <a:avLst/>
                  <a:gdLst>
                    <a:gd name="T0" fmla="*/ 0 w 2"/>
                    <a:gd name="T1" fmla="*/ 0 h 3"/>
                    <a:gd name="T2" fmla="*/ 0 w 2"/>
                    <a:gd name="T3" fmla="*/ 2147483647 h 3"/>
                    <a:gd name="T4" fmla="*/ 2147483647 w 2"/>
                    <a:gd name="T5" fmla="*/ 2147483647 h 3"/>
                    <a:gd name="T6" fmla="*/ 2147483647 w 2"/>
                    <a:gd name="T7" fmla="*/ 2147483647 h 3"/>
                    <a:gd name="T8" fmla="*/ 2147483647 w 2"/>
                    <a:gd name="T9" fmla="*/ 0 h 3"/>
                    <a:gd name="T10" fmla="*/ 0 w 2"/>
                    <a:gd name="T11" fmla="*/ 0 h 3"/>
                    <a:gd name="T12" fmla="*/ 0 60000 65536"/>
                    <a:gd name="T13" fmla="*/ 0 60000 65536"/>
                    <a:gd name="T14" fmla="*/ 0 60000 65536"/>
                    <a:gd name="T15" fmla="*/ 0 60000 65536"/>
                    <a:gd name="T16" fmla="*/ 0 60000 65536"/>
                    <a:gd name="T17" fmla="*/ 0 60000 65536"/>
                    <a:gd name="T18" fmla="*/ 0 w 2"/>
                    <a:gd name="T19" fmla="*/ 0 h 3"/>
                    <a:gd name="T20" fmla="*/ 2 w 2"/>
                    <a:gd name="T21" fmla="*/ 3 h 3"/>
                  </a:gdLst>
                  <a:ahLst/>
                  <a:cxnLst>
                    <a:cxn ang="T12">
                      <a:pos x="T0" y="T1"/>
                    </a:cxn>
                    <a:cxn ang="T13">
                      <a:pos x="T2" y="T3"/>
                    </a:cxn>
                    <a:cxn ang="T14">
                      <a:pos x="T4" y="T5"/>
                    </a:cxn>
                    <a:cxn ang="T15">
                      <a:pos x="T6" y="T7"/>
                    </a:cxn>
                    <a:cxn ang="T16">
                      <a:pos x="T8" y="T9"/>
                    </a:cxn>
                    <a:cxn ang="T17">
                      <a:pos x="T10" y="T11"/>
                    </a:cxn>
                  </a:cxnLst>
                  <a:rect l="T18" t="T19" r="T20" b="T21"/>
                  <a:pathLst>
                    <a:path w="2" h="3">
                      <a:moveTo>
                        <a:pt x="0" y="0"/>
                      </a:moveTo>
                      <a:lnTo>
                        <a:pt x="0" y="3"/>
                      </a:lnTo>
                      <a:lnTo>
                        <a:pt x="2" y="3"/>
                      </a:lnTo>
                      <a:lnTo>
                        <a:pt x="2" y="2"/>
                      </a:lnTo>
                      <a:lnTo>
                        <a:pt x="1" y="0"/>
                      </a:lnTo>
                      <a:lnTo>
                        <a:pt x="0"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81" name="Freeform 644"/>
                <p:cNvSpPr>
                  <a:spLocks/>
                </p:cNvSpPr>
                <p:nvPr/>
              </p:nvSpPr>
              <p:spPr bwMode="gray">
                <a:xfrm>
                  <a:off x="2980" y="1605"/>
                  <a:ext cx="56" cy="31"/>
                </a:xfrm>
                <a:custGeom>
                  <a:avLst/>
                  <a:gdLst>
                    <a:gd name="T0" fmla="*/ 2147483647 w 45"/>
                    <a:gd name="T1" fmla="*/ 0 h 25"/>
                    <a:gd name="T2" fmla="*/ 2147483647 w 45"/>
                    <a:gd name="T3" fmla="*/ 2147483647 h 25"/>
                    <a:gd name="T4" fmla="*/ 2147483647 w 45"/>
                    <a:gd name="T5" fmla="*/ 2147483647 h 25"/>
                    <a:gd name="T6" fmla="*/ 2147483647 w 45"/>
                    <a:gd name="T7" fmla="*/ 2147483647 h 25"/>
                    <a:gd name="T8" fmla="*/ 2147483647 w 45"/>
                    <a:gd name="T9" fmla="*/ 2147483647 h 25"/>
                    <a:gd name="T10" fmla="*/ 2147483647 w 45"/>
                    <a:gd name="T11" fmla="*/ 2147483647 h 25"/>
                    <a:gd name="T12" fmla="*/ 2147483647 w 45"/>
                    <a:gd name="T13" fmla="*/ 2147483647 h 25"/>
                    <a:gd name="T14" fmla="*/ 2147483647 w 45"/>
                    <a:gd name="T15" fmla="*/ 2147483647 h 25"/>
                    <a:gd name="T16" fmla="*/ 2147483647 w 45"/>
                    <a:gd name="T17" fmla="*/ 2147483647 h 25"/>
                    <a:gd name="T18" fmla="*/ 2147483647 w 45"/>
                    <a:gd name="T19" fmla="*/ 2147483647 h 25"/>
                    <a:gd name="T20" fmla="*/ 2147483647 w 45"/>
                    <a:gd name="T21" fmla="*/ 2147483647 h 25"/>
                    <a:gd name="T22" fmla="*/ 2147483647 w 45"/>
                    <a:gd name="T23" fmla="*/ 2147483647 h 25"/>
                    <a:gd name="T24" fmla="*/ 2147483647 w 45"/>
                    <a:gd name="T25" fmla="*/ 2147483647 h 25"/>
                    <a:gd name="T26" fmla="*/ 2147483647 w 45"/>
                    <a:gd name="T27" fmla="*/ 2147483647 h 25"/>
                    <a:gd name="T28" fmla="*/ 2147483647 w 45"/>
                    <a:gd name="T29" fmla="*/ 2147483647 h 25"/>
                    <a:gd name="T30" fmla="*/ 2147483647 w 45"/>
                    <a:gd name="T31" fmla="*/ 2147483647 h 25"/>
                    <a:gd name="T32" fmla="*/ 2147483647 w 45"/>
                    <a:gd name="T33" fmla="*/ 2147483647 h 25"/>
                    <a:gd name="T34" fmla="*/ 2147483647 w 45"/>
                    <a:gd name="T35" fmla="*/ 2147483647 h 25"/>
                    <a:gd name="T36" fmla="*/ 2147483647 w 45"/>
                    <a:gd name="T37" fmla="*/ 2147483647 h 25"/>
                    <a:gd name="T38" fmla="*/ 2147483647 w 45"/>
                    <a:gd name="T39" fmla="*/ 2147483647 h 25"/>
                    <a:gd name="T40" fmla="*/ 2147483647 w 45"/>
                    <a:gd name="T41" fmla="*/ 2147483647 h 25"/>
                    <a:gd name="T42" fmla="*/ 2147483647 w 45"/>
                    <a:gd name="T43" fmla="*/ 2147483647 h 25"/>
                    <a:gd name="T44" fmla="*/ 0 w 45"/>
                    <a:gd name="T45" fmla="*/ 2147483647 h 25"/>
                    <a:gd name="T46" fmla="*/ 2147483647 w 45"/>
                    <a:gd name="T47" fmla="*/ 2147483647 h 25"/>
                    <a:gd name="T48" fmla="*/ 2147483647 w 45"/>
                    <a:gd name="T49" fmla="*/ 2147483647 h 25"/>
                    <a:gd name="T50" fmla="*/ 0 w 45"/>
                    <a:gd name="T51" fmla="*/ 2147483647 h 25"/>
                    <a:gd name="T52" fmla="*/ 0 w 45"/>
                    <a:gd name="T53" fmla="*/ 2147483647 h 25"/>
                    <a:gd name="T54" fmla="*/ 2147483647 w 45"/>
                    <a:gd name="T55" fmla="*/ 2147483647 h 25"/>
                    <a:gd name="T56" fmla="*/ 2147483647 w 45"/>
                    <a:gd name="T57" fmla="*/ 2147483647 h 25"/>
                    <a:gd name="T58" fmla="*/ 2147483647 w 45"/>
                    <a:gd name="T59" fmla="*/ 2147483647 h 25"/>
                    <a:gd name="T60" fmla="*/ 2147483647 w 45"/>
                    <a:gd name="T61" fmla="*/ 2147483647 h 25"/>
                    <a:gd name="T62" fmla="*/ 2147483647 w 45"/>
                    <a:gd name="T63" fmla="*/ 2147483647 h 25"/>
                    <a:gd name="T64" fmla="*/ 2147483647 w 45"/>
                    <a:gd name="T65" fmla="*/ 0 h 25"/>
                    <a:gd name="T66" fmla="*/ 2147483647 w 45"/>
                    <a:gd name="T67" fmla="*/ 0 h 2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45"/>
                    <a:gd name="T103" fmla="*/ 0 h 25"/>
                    <a:gd name="T104" fmla="*/ 45 w 45"/>
                    <a:gd name="T105" fmla="*/ 25 h 2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45" h="25">
                      <a:moveTo>
                        <a:pt x="40" y="0"/>
                      </a:moveTo>
                      <a:lnTo>
                        <a:pt x="42" y="1"/>
                      </a:lnTo>
                      <a:lnTo>
                        <a:pt x="36" y="4"/>
                      </a:lnTo>
                      <a:lnTo>
                        <a:pt x="36" y="5"/>
                      </a:lnTo>
                      <a:lnTo>
                        <a:pt x="45" y="5"/>
                      </a:lnTo>
                      <a:lnTo>
                        <a:pt x="45" y="7"/>
                      </a:lnTo>
                      <a:lnTo>
                        <a:pt x="45" y="10"/>
                      </a:lnTo>
                      <a:lnTo>
                        <a:pt x="43" y="11"/>
                      </a:lnTo>
                      <a:lnTo>
                        <a:pt x="36" y="11"/>
                      </a:lnTo>
                      <a:lnTo>
                        <a:pt x="33" y="12"/>
                      </a:lnTo>
                      <a:lnTo>
                        <a:pt x="33" y="13"/>
                      </a:lnTo>
                      <a:lnTo>
                        <a:pt x="36" y="14"/>
                      </a:lnTo>
                      <a:lnTo>
                        <a:pt x="35" y="16"/>
                      </a:lnTo>
                      <a:lnTo>
                        <a:pt x="21" y="16"/>
                      </a:lnTo>
                      <a:lnTo>
                        <a:pt x="22" y="18"/>
                      </a:lnTo>
                      <a:lnTo>
                        <a:pt x="21" y="21"/>
                      </a:lnTo>
                      <a:lnTo>
                        <a:pt x="14" y="25"/>
                      </a:lnTo>
                      <a:lnTo>
                        <a:pt x="9" y="25"/>
                      </a:lnTo>
                      <a:lnTo>
                        <a:pt x="9" y="24"/>
                      </a:lnTo>
                      <a:lnTo>
                        <a:pt x="13" y="22"/>
                      </a:lnTo>
                      <a:lnTo>
                        <a:pt x="12" y="21"/>
                      </a:lnTo>
                      <a:lnTo>
                        <a:pt x="4" y="20"/>
                      </a:lnTo>
                      <a:lnTo>
                        <a:pt x="0" y="18"/>
                      </a:lnTo>
                      <a:lnTo>
                        <a:pt x="2" y="16"/>
                      </a:lnTo>
                      <a:lnTo>
                        <a:pt x="8" y="14"/>
                      </a:lnTo>
                      <a:lnTo>
                        <a:pt x="0" y="10"/>
                      </a:lnTo>
                      <a:lnTo>
                        <a:pt x="0" y="8"/>
                      </a:lnTo>
                      <a:lnTo>
                        <a:pt x="24" y="8"/>
                      </a:lnTo>
                      <a:lnTo>
                        <a:pt x="25" y="5"/>
                      </a:lnTo>
                      <a:lnTo>
                        <a:pt x="29" y="4"/>
                      </a:lnTo>
                      <a:lnTo>
                        <a:pt x="33" y="4"/>
                      </a:lnTo>
                      <a:lnTo>
                        <a:pt x="29" y="1"/>
                      </a:lnTo>
                      <a:lnTo>
                        <a:pt x="31" y="0"/>
                      </a:lnTo>
                      <a:lnTo>
                        <a:pt x="40"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82" name="Freeform 645"/>
                <p:cNvSpPr>
                  <a:spLocks/>
                </p:cNvSpPr>
                <p:nvPr/>
              </p:nvSpPr>
              <p:spPr bwMode="gray">
                <a:xfrm>
                  <a:off x="2953" y="1605"/>
                  <a:ext cx="55" cy="16"/>
                </a:xfrm>
                <a:custGeom>
                  <a:avLst/>
                  <a:gdLst>
                    <a:gd name="T0" fmla="*/ 2147483647 w 44"/>
                    <a:gd name="T1" fmla="*/ 2147483647 h 12"/>
                    <a:gd name="T2" fmla="*/ 2147483647 w 44"/>
                    <a:gd name="T3" fmla="*/ 2147483647 h 12"/>
                    <a:gd name="T4" fmla="*/ 2147483647 w 44"/>
                    <a:gd name="T5" fmla="*/ 2147483647 h 12"/>
                    <a:gd name="T6" fmla="*/ 2147483647 w 44"/>
                    <a:gd name="T7" fmla="*/ 2147483647 h 12"/>
                    <a:gd name="T8" fmla="*/ 2147483647 w 44"/>
                    <a:gd name="T9" fmla="*/ 0 h 12"/>
                    <a:gd name="T10" fmla="*/ 2147483647 w 44"/>
                    <a:gd name="T11" fmla="*/ 2147483647 h 12"/>
                    <a:gd name="T12" fmla="*/ 2147483647 w 44"/>
                    <a:gd name="T13" fmla="*/ 2147483647 h 12"/>
                    <a:gd name="T14" fmla="*/ 0 w 44"/>
                    <a:gd name="T15" fmla="*/ 2147483647 h 12"/>
                    <a:gd name="T16" fmla="*/ 0 w 44"/>
                    <a:gd name="T17" fmla="*/ 2147483647 h 12"/>
                    <a:gd name="T18" fmla="*/ 2147483647 w 44"/>
                    <a:gd name="T19" fmla="*/ 2147483647 h 12"/>
                    <a:gd name="T20" fmla="*/ 2147483647 w 44"/>
                    <a:gd name="T21" fmla="*/ 2147483647 h 12"/>
                    <a:gd name="T22" fmla="*/ 2147483647 w 44"/>
                    <a:gd name="T23" fmla="*/ 2147483647 h 12"/>
                    <a:gd name="T24" fmla="*/ 2147483647 w 44"/>
                    <a:gd name="T25" fmla="*/ 2147483647 h 12"/>
                    <a:gd name="T26" fmla="*/ 2147483647 w 44"/>
                    <a:gd name="T27" fmla="*/ 2147483647 h 12"/>
                    <a:gd name="T28" fmla="*/ 2147483647 w 44"/>
                    <a:gd name="T29" fmla="*/ 2147483647 h 12"/>
                    <a:gd name="T30" fmla="*/ 2147483647 w 44"/>
                    <a:gd name="T31" fmla="*/ 2147483647 h 12"/>
                    <a:gd name="T32" fmla="*/ 2147483647 w 44"/>
                    <a:gd name="T33" fmla="*/ 2147483647 h 12"/>
                    <a:gd name="T34" fmla="*/ 2147483647 w 44"/>
                    <a:gd name="T35" fmla="*/ 2147483647 h 12"/>
                    <a:gd name="T36" fmla="*/ 2147483647 w 44"/>
                    <a:gd name="T37" fmla="*/ 2147483647 h 12"/>
                    <a:gd name="T38" fmla="*/ 2147483647 w 44"/>
                    <a:gd name="T39" fmla="*/ 2147483647 h 12"/>
                    <a:gd name="T40" fmla="*/ 2147483647 w 44"/>
                    <a:gd name="T41" fmla="*/ 2147483647 h 12"/>
                    <a:gd name="T42" fmla="*/ 2147483647 w 44"/>
                    <a:gd name="T43" fmla="*/ 2147483647 h 12"/>
                    <a:gd name="T44" fmla="*/ 2147483647 w 44"/>
                    <a:gd name="T45" fmla="*/ 2147483647 h 12"/>
                    <a:gd name="T46" fmla="*/ 2147483647 w 44"/>
                    <a:gd name="T47" fmla="*/ 2147483647 h 1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4"/>
                    <a:gd name="T73" fmla="*/ 0 h 12"/>
                    <a:gd name="T74" fmla="*/ 44 w 44"/>
                    <a:gd name="T75" fmla="*/ 12 h 1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4" h="12">
                      <a:moveTo>
                        <a:pt x="44" y="4"/>
                      </a:moveTo>
                      <a:lnTo>
                        <a:pt x="40" y="1"/>
                      </a:lnTo>
                      <a:lnTo>
                        <a:pt x="32" y="1"/>
                      </a:lnTo>
                      <a:lnTo>
                        <a:pt x="20" y="1"/>
                      </a:lnTo>
                      <a:lnTo>
                        <a:pt x="18" y="0"/>
                      </a:lnTo>
                      <a:lnTo>
                        <a:pt x="14" y="2"/>
                      </a:lnTo>
                      <a:lnTo>
                        <a:pt x="2" y="4"/>
                      </a:lnTo>
                      <a:lnTo>
                        <a:pt x="0" y="6"/>
                      </a:lnTo>
                      <a:lnTo>
                        <a:pt x="0" y="7"/>
                      </a:lnTo>
                      <a:lnTo>
                        <a:pt x="1" y="9"/>
                      </a:lnTo>
                      <a:lnTo>
                        <a:pt x="1" y="10"/>
                      </a:lnTo>
                      <a:lnTo>
                        <a:pt x="5" y="10"/>
                      </a:lnTo>
                      <a:lnTo>
                        <a:pt x="10" y="12"/>
                      </a:lnTo>
                      <a:lnTo>
                        <a:pt x="11" y="11"/>
                      </a:lnTo>
                      <a:lnTo>
                        <a:pt x="16" y="12"/>
                      </a:lnTo>
                      <a:lnTo>
                        <a:pt x="19" y="11"/>
                      </a:lnTo>
                      <a:lnTo>
                        <a:pt x="18" y="9"/>
                      </a:lnTo>
                      <a:lnTo>
                        <a:pt x="14" y="9"/>
                      </a:lnTo>
                      <a:lnTo>
                        <a:pt x="14" y="7"/>
                      </a:lnTo>
                      <a:lnTo>
                        <a:pt x="23" y="2"/>
                      </a:lnTo>
                      <a:lnTo>
                        <a:pt x="32" y="3"/>
                      </a:lnTo>
                      <a:lnTo>
                        <a:pt x="34" y="5"/>
                      </a:lnTo>
                      <a:lnTo>
                        <a:pt x="38" y="5"/>
                      </a:lnTo>
                      <a:lnTo>
                        <a:pt x="44" y="4"/>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83" name="Freeform 646"/>
                <p:cNvSpPr>
                  <a:spLocks/>
                </p:cNvSpPr>
                <p:nvPr/>
              </p:nvSpPr>
              <p:spPr bwMode="gray">
                <a:xfrm>
                  <a:off x="3016" y="1627"/>
                  <a:ext cx="9" cy="7"/>
                </a:xfrm>
                <a:custGeom>
                  <a:avLst/>
                  <a:gdLst>
                    <a:gd name="T0" fmla="*/ 0 w 7"/>
                    <a:gd name="T1" fmla="*/ 2147483647 h 5"/>
                    <a:gd name="T2" fmla="*/ 0 w 7"/>
                    <a:gd name="T3" fmla="*/ 2147483647 h 5"/>
                    <a:gd name="T4" fmla="*/ 2147483647 w 7"/>
                    <a:gd name="T5" fmla="*/ 2147483647 h 5"/>
                    <a:gd name="T6" fmla="*/ 2147483647 w 7"/>
                    <a:gd name="T7" fmla="*/ 2147483647 h 5"/>
                    <a:gd name="T8" fmla="*/ 2147483647 w 7"/>
                    <a:gd name="T9" fmla="*/ 0 h 5"/>
                    <a:gd name="T10" fmla="*/ 0 w 7"/>
                    <a:gd name="T11" fmla="*/ 2147483647 h 5"/>
                    <a:gd name="T12" fmla="*/ 0 60000 65536"/>
                    <a:gd name="T13" fmla="*/ 0 60000 65536"/>
                    <a:gd name="T14" fmla="*/ 0 60000 65536"/>
                    <a:gd name="T15" fmla="*/ 0 60000 65536"/>
                    <a:gd name="T16" fmla="*/ 0 60000 65536"/>
                    <a:gd name="T17" fmla="*/ 0 60000 65536"/>
                    <a:gd name="T18" fmla="*/ 0 w 7"/>
                    <a:gd name="T19" fmla="*/ 0 h 5"/>
                    <a:gd name="T20" fmla="*/ 7 w 7"/>
                    <a:gd name="T21" fmla="*/ 5 h 5"/>
                  </a:gdLst>
                  <a:ahLst/>
                  <a:cxnLst>
                    <a:cxn ang="T12">
                      <a:pos x="T0" y="T1"/>
                    </a:cxn>
                    <a:cxn ang="T13">
                      <a:pos x="T2" y="T3"/>
                    </a:cxn>
                    <a:cxn ang="T14">
                      <a:pos x="T4" y="T5"/>
                    </a:cxn>
                    <a:cxn ang="T15">
                      <a:pos x="T6" y="T7"/>
                    </a:cxn>
                    <a:cxn ang="T16">
                      <a:pos x="T8" y="T9"/>
                    </a:cxn>
                    <a:cxn ang="T17">
                      <a:pos x="T10" y="T11"/>
                    </a:cxn>
                  </a:cxnLst>
                  <a:rect l="T18" t="T19" r="T20" b="T21"/>
                  <a:pathLst>
                    <a:path w="7" h="5">
                      <a:moveTo>
                        <a:pt x="0" y="1"/>
                      </a:moveTo>
                      <a:lnTo>
                        <a:pt x="0" y="4"/>
                      </a:lnTo>
                      <a:lnTo>
                        <a:pt x="1" y="5"/>
                      </a:lnTo>
                      <a:lnTo>
                        <a:pt x="7" y="4"/>
                      </a:lnTo>
                      <a:lnTo>
                        <a:pt x="5" y="0"/>
                      </a:lnTo>
                      <a:lnTo>
                        <a:pt x="0" y="1"/>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84" name="Freeform 647"/>
                <p:cNvSpPr>
                  <a:spLocks/>
                </p:cNvSpPr>
                <p:nvPr/>
              </p:nvSpPr>
              <p:spPr bwMode="gray">
                <a:xfrm>
                  <a:off x="3023" y="1633"/>
                  <a:ext cx="12" cy="5"/>
                </a:xfrm>
                <a:custGeom>
                  <a:avLst/>
                  <a:gdLst>
                    <a:gd name="T0" fmla="*/ 0 w 10"/>
                    <a:gd name="T1" fmla="*/ 2147483647 h 5"/>
                    <a:gd name="T2" fmla="*/ 2147483647 w 10"/>
                    <a:gd name="T3" fmla="*/ 2147483647 h 5"/>
                    <a:gd name="T4" fmla="*/ 2147483647 w 10"/>
                    <a:gd name="T5" fmla="*/ 2147483647 h 5"/>
                    <a:gd name="T6" fmla="*/ 2147483647 w 10"/>
                    <a:gd name="T7" fmla="*/ 2147483647 h 5"/>
                    <a:gd name="T8" fmla="*/ 2147483647 w 10"/>
                    <a:gd name="T9" fmla="*/ 0 h 5"/>
                    <a:gd name="T10" fmla="*/ 2147483647 w 10"/>
                    <a:gd name="T11" fmla="*/ 2147483647 h 5"/>
                    <a:gd name="T12" fmla="*/ 0 w 10"/>
                    <a:gd name="T13" fmla="*/ 2147483647 h 5"/>
                    <a:gd name="T14" fmla="*/ 0 60000 65536"/>
                    <a:gd name="T15" fmla="*/ 0 60000 65536"/>
                    <a:gd name="T16" fmla="*/ 0 60000 65536"/>
                    <a:gd name="T17" fmla="*/ 0 60000 65536"/>
                    <a:gd name="T18" fmla="*/ 0 60000 65536"/>
                    <a:gd name="T19" fmla="*/ 0 60000 65536"/>
                    <a:gd name="T20" fmla="*/ 0 60000 65536"/>
                    <a:gd name="T21" fmla="*/ 0 w 10"/>
                    <a:gd name="T22" fmla="*/ 0 h 5"/>
                    <a:gd name="T23" fmla="*/ 10 w 10"/>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 h="5">
                      <a:moveTo>
                        <a:pt x="0" y="2"/>
                      </a:moveTo>
                      <a:lnTo>
                        <a:pt x="6" y="4"/>
                      </a:lnTo>
                      <a:lnTo>
                        <a:pt x="10" y="5"/>
                      </a:lnTo>
                      <a:lnTo>
                        <a:pt x="10" y="1"/>
                      </a:lnTo>
                      <a:lnTo>
                        <a:pt x="8" y="0"/>
                      </a:lnTo>
                      <a:lnTo>
                        <a:pt x="6" y="2"/>
                      </a:lnTo>
                      <a:lnTo>
                        <a:pt x="0" y="2"/>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85" name="Freeform 648"/>
                <p:cNvSpPr>
                  <a:spLocks/>
                </p:cNvSpPr>
                <p:nvPr/>
              </p:nvSpPr>
              <p:spPr bwMode="gray">
                <a:xfrm>
                  <a:off x="3008" y="1633"/>
                  <a:ext cx="8" cy="4"/>
                </a:xfrm>
                <a:custGeom>
                  <a:avLst/>
                  <a:gdLst>
                    <a:gd name="T0" fmla="*/ 0 w 7"/>
                    <a:gd name="T1" fmla="*/ 2147483647 h 3"/>
                    <a:gd name="T2" fmla="*/ 2147483647 w 7"/>
                    <a:gd name="T3" fmla="*/ 2147483647 h 3"/>
                    <a:gd name="T4" fmla="*/ 2147483647 w 7"/>
                    <a:gd name="T5" fmla="*/ 0 h 3"/>
                    <a:gd name="T6" fmla="*/ 2147483647 w 7"/>
                    <a:gd name="T7" fmla="*/ 2147483647 h 3"/>
                    <a:gd name="T8" fmla="*/ 0 w 7"/>
                    <a:gd name="T9" fmla="*/ 2147483647 h 3"/>
                    <a:gd name="T10" fmla="*/ 0 60000 65536"/>
                    <a:gd name="T11" fmla="*/ 0 60000 65536"/>
                    <a:gd name="T12" fmla="*/ 0 60000 65536"/>
                    <a:gd name="T13" fmla="*/ 0 60000 65536"/>
                    <a:gd name="T14" fmla="*/ 0 60000 65536"/>
                    <a:gd name="T15" fmla="*/ 0 w 7"/>
                    <a:gd name="T16" fmla="*/ 0 h 3"/>
                    <a:gd name="T17" fmla="*/ 7 w 7"/>
                    <a:gd name="T18" fmla="*/ 3 h 3"/>
                  </a:gdLst>
                  <a:ahLst/>
                  <a:cxnLst>
                    <a:cxn ang="T10">
                      <a:pos x="T0" y="T1"/>
                    </a:cxn>
                    <a:cxn ang="T11">
                      <a:pos x="T2" y="T3"/>
                    </a:cxn>
                    <a:cxn ang="T12">
                      <a:pos x="T4" y="T5"/>
                    </a:cxn>
                    <a:cxn ang="T13">
                      <a:pos x="T6" y="T7"/>
                    </a:cxn>
                    <a:cxn ang="T14">
                      <a:pos x="T8" y="T9"/>
                    </a:cxn>
                  </a:cxnLst>
                  <a:rect l="T15" t="T16" r="T17" b="T18"/>
                  <a:pathLst>
                    <a:path w="7" h="3">
                      <a:moveTo>
                        <a:pt x="0" y="3"/>
                      </a:moveTo>
                      <a:lnTo>
                        <a:pt x="2" y="1"/>
                      </a:lnTo>
                      <a:lnTo>
                        <a:pt x="4" y="0"/>
                      </a:lnTo>
                      <a:lnTo>
                        <a:pt x="7" y="1"/>
                      </a:lnTo>
                      <a:lnTo>
                        <a:pt x="0" y="3"/>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86" name="Freeform 649"/>
                <p:cNvSpPr>
                  <a:spLocks/>
                </p:cNvSpPr>
                <p:nvPr/>
              </p:nvSpPr>
              <p:spPr bwMode="gray">
                <a:xfrm>
                  <a:off x="3030" y="1598"/>
                  <a:ext cx="5" cy="4"/>
                </a:xfrm>
                <a:custGeom>
                  <a:avLst/>
                  <a:gdLst>
                    <a:gd name="T0" fmla="*/ 2147483647 w 4"/>
                    <a:gd name="T1" fmla="*/ 2147483647 h 3"/>
                    <a:gd name="T2" fmla="*/ 0 w 4"/>
                    <a:gd name="T3" fmla="*/ 2147483647 h 3"/>
                    <a:gd name="T4" fmla="*/ 0 w 4"/>
                    <a:gd name="T5" fmla="*/ 2147483647 h 3"/>
                    <a:gd name="T6" fmla="*/ 2147483647 w 4"/>
                    <a:gd name="T7" fmla="*/ 0 h 3"/>
                    <a:gd name="T8" fmla="*/ 2147483647 w 4"/>
                    <a:gd name="T9" fmla="*/ 2147483647 h 3"/>
                    <a:gd name="T10" fmla="*/ 2147483647 w 4"/>
                    <a:gd name="T11" fmla="*/ 2147483647 h 3"/>
                    <a:gd name="T12" fmla="*/ 0 60000 65536"/>
                    <a:gd name="T13" fmla="*/ 0 60000 65536"/>
                    <a:gd name="T14" fmla="*/ 0 60000 65536"/>
                    <a:gd name="T15" fmla="*/ 0 60000 65536"/>
                    <a:gd name="T16" fmla="*/ 0 60000 65536"/>
                    <a:gd name="T17" fmla="*/ 0 60000 65536"/>
                    <a:gd name="T18" fmla="*/ 0 w 4"/>
                    <a:gd name="T19" fmla="*/ 0 h 3"/>
                    <a:gd name="T20" fmla="*/ 4 w 4"/>
                    <a:gd name="T21" fmla="*/ 3 h 3"/>
                  </a:gdLst>
                  <a:ahLst/>
                  <a:cxnLst>
                    <a:cxn ang="T12">
                      <a:pos x="T0" y="T1"/>
                    </a:cxn>
                    <a:cxn ang="T13">
                      <a:pos x="T2" y="T3"/>
                    </a:cxn>
                    <a:cxn ang="T14">
                      <a:pos x="T4" y="T5"/>
                    </a:cxn>
                    <a:cxn ang="T15">
                      <a:pos x="T6" y="T7"/>
                    </a:cxn>
                    <a:cxn ang="T16">
                      <a:pos x="T8" y="T9"/>
                    </a:cxn>
                    <a:cxn ang="T17">
                      <a:pos x="T10" y="T11"/>
                    </a:cxn>
                  </a:cxnLst>
                  <a:rect l="T18" t="T19" r="T20" b="T21"/>
                  <a:pathLst>
                    <a:path w="4" h="3">
                      <a:moveTo>
                        <a:pt x="2" y="3"/>
                      </a:moveTo>
                      <a:lnTo>
                        <a:pt x="0" y="2"/>
                      </a:lnTo>
                      <a:lnTo>
                        <a:pt x="0" y="1"/>
                      </a:lnTo>
                      <a:lnTo>
                        <a:pt x="3" y="0"/>
                      </a:lnTo>
                      <a:lnTo>
                        <a:pt x="4" y="2"/>
                      </a:lnTo>
                      <a:lnTo>
                        <a:pt x="2" y="3"/>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87" name="Freeform 650"/>
                <p:cNvSpPr>
                  <a:spLocks/>
                </p:cNvSpPr>
                <p:nvPr/>
              </p:nvSpPr>
              <p:spPr bwMode="gray">
                <a:xfrm>
                  <a:off x="3038" y="1810"/>
                  <a:ext cx="67" cy="67"/>
                </a:xfrm>
                <a:custGeom>
                  <a:avLst/>
                  <a:gdLst>
                    <a:gd name="T0" fmla="*/ 2147483647 w 54"/>
                    <a:gd name="T1" fmla="*/ 2147483647 h 55"/>
                    <a:gd name="T2" fmla="*/ 2147483647 w 54"/>
                    <a:gd name="T3" fmla="*/ 2147483647 h 55"/>
                    <a:gd name="T4" fmla="*/ 2147483647 w 54"/>
                    <a:gd name="T5" fmla="*/ 2147483647 h 55"/>
                    <a:gd name="T6" fmla="*/ 2147483647 w 54"/>
                    <a:gd name="T7" fmla="*/ 2147483647 h 55"/>
                    <a:gd name="T8" fmla="*/ 2147483647 w 54"/>
                    <a:gd name="T9" fmla="*/ 2147483647 h 55"/>
                    <a:gd name="T10" fmla="*/ 2147483647 w 54"/>
                    <a:gd name="T11" fmla="*/ 2147483647 h 55"/>
                    <a:gd name="T12" fmla="*/ 2147483647 w 54"/>
                    <a:gd name="T13" fmla="*/ 2147483647 h 55"/>
                    <a:gd name="T14" fmla="*/ 2147483647 w 54"/>
                    <a:gd name="T15" fmla="*/ 2147483647 h 55"/>
                    <a:gd name="T16" fmla="*/ 2147483647 w 54"/>
                    <a:gd name="T17" fmla="*/ 2147483647 h 55"/>
                    <a:gd name="T18" fmla="*/ 2147483647 w 54"/>
                    <a:gd name="T19" fmla="*/ 2147483647 h 55"/>
                    <a:gd name="T20" fmla="*/ 2147483647 w 54"/>
                    <a:gd name="T21" fmla="*/ 2147483647 h 55"/>
                    <a:gd name="T22" fmla="*/ 2147483647 w 54"/>
                    <a:gd name="T23" fmla="*/ 2147483647 h 55"/>
                    <a:gd name="T24" fmla="*/ 2147483647 w 54"/>
                    <a:gd name="T25" fmla="*/ 2147483647 h 55"/>
                    <a:gd name="T26" fmla="*/ 2147483647 w 54"/>
                    <a:gd name="T27" fmla="*/ 2147483647 h 55"/>
                    <a:gd name="T28" fmla="*/ 2147483647 w 54"/>
                    <a:gd name="T29" fmla="*/ 2147483647 h 55"/>
                    <a:gd name="T30" fmla="*/ 2147483647 w 54"/>
                    <a:gd name="T31" fmla="*/ 2147483647 h 55"/>
                    <a:gd name="T32" fmla="*/ 2147483647 w 54"/>
                    <a:gd name="T33" fmla="*/ 2147483647 h 55"/>
                    <a:gd name="T34" fmla="*/ 2147483647 w 54"/>
                    <a:gd name="T35" fmla="*/ 2147483647 h 55"/>
                    <a:gd name="T36" fmla="*/ 0 w 54"/>
                    <a:gd name="T37" fmla="*/ 2147483647 h 55"/>
                    <a:gd name="T38" fmla="*/ 2147483647 w 54"/>
                    <a:gd name="T39" fmla="*/ 2147483647 h 55"/>
                    <a:gd name="T40" fmla="*/ 2147483647 w 54"/>
                    <a:gd name="T41" fmla="*/ 2147483647 h 55"/>
                    <a:gd name="T42" fmla="*/ 2147483647 w 54"/>
                    <a:gd name="T43" fmla="*/ 2147483647 h 55"/>
                    <a:gd name="T44" fmla="*/ 2147483647 w 54"/>
                    <a:gd name="T45" fmla="*/ 2147483647 h 55"/>
                    <a:gd name="T46" fmla="*/ 2147483647 w 54"/>
                    <a:gd name="T47" fmla="*/ 2147483647 h 55"/>
                    <a:gd name="T48" fmla="*/ 2147483647 w 54"/>
                    <a:gd name="T49" fmla="*/ 2147483647 h 55"/>
                    <a:gd name="T50" fmla="*/ 2147483647 w 54"/>
                    <a:gd name="T51" fmla="*/ 2147483647 h 55"/>
                    <a:gd name="T52" fmla="*/ 2147483647 w 54"/>
                    <a:gd name="T53" fmla="*/ 2147483647 h 55"/>
                    <a:gd name="T54" fmla="*/ 2147483647 w 54"/>
                    <a:gd name="T55" fmla="*/ 0 h 55"/>
                    <a:gd name="T56" fmla="*/ 2147483647 w 54"/>
                    <a:gd name="T57" fmla="*/ 2147483647 h 5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4"/>
                    <a:gd name="T88" fmla="*/ 0 h 55"/>
                    <a:gd name="T89" fmla="*/ 54 w 54"/>
                    <a:gd name="T90" fmla="*/ 55 h 55"/>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4" h="55">
                      <a:moveTo>
                        <a:pt x="45" y="4"/>
                      </a:moveTo>
                      <a:lnTo>
                        <a:pt x="41" y="13"/>
                      </a:lnTo>
                      <a:lnTo>
                        <a:pt x="36" y="14"/>
                      </a:lnTo>
                      <a:lnTo>
                        <a:pt x="35" y="30"/>
                      </a:lnTo>
                      <a:lnTo>
                        <a:pt x="38" y="36"/>
                      </a:lnTo>
                      <a:lnTo>
                        <a:pt x="54" y="47"/>
                      </a:lnTo>
                      <a:lnTo>
                        <a:pt x="53" y="51"/>
                      </a:lnTo>
                      <a:lnTo>
                        <a:pt x="45" y="53"/>
                      </a:lnTo>
                      <a:lnTo>
                        <a:pt x="36" y="55"/>
                      </a:lnTo>
                      <a:lnTo>
                        <a:pt x="27" y="50"/>
                      </a:lnTo>
                      <a:lnTo>
                        <a:pt x="19" y="50"/>
                      </a:lnTo>
                      <a:lnTo>
                        <a:pt x="19" y="45"/>
                      </a:lnTo>
                      <a:lnTo>
                        <a:pt x="22" y="39"/>
                      </a:lnTo>
                      <a:lnTo>
                        <a:pt x="17" y="38"/>
                      </a:lnTo>
                      <a:lnTo>
                        <a:pt x="10" y="36"/>
                      </a:lnTo>
                      <a:lnTo>
                        <a:pt x="9" y="33"/>
                      </a:lnTo>
                      <a:lnTo>
                        <a:pt x="5" y="37"/>
                      </a:lnTo>
                      <a:lnTo>
                        <a:pt x="1" y="35"/>
                      </a:lnTo>
                      <a:lnTo>
                        <a:pt x="0" y="31"/>
                      </a:lnTo>
                      <a:lnTo>
                        <a:pt x="2" y="24"/>
                      </a:lnTo>
                      <a:lnTo>
                        <a:pt x="8" y="23"/>
                      </a:lnTo>
                      <a:lnTo>
                        <a:pt x="11" y="19"/>
                      </a:lnTo>
                      <a:lnTo>
                        <a:pt x="12" y="14"/>
                      </a:lnTo>
                      <a:lnTo>
                        <a:pt x="9" y="11"/>
                      </a:lnTo>
                      <a:lnTo>
                        <a:pt x="11" y="7"/>
                      </a:lnTo>
                      <a:lnTo>
                        <a:pt x="15" y="7"/>
                      </a:lnTo>
                      <a:lnTo>
                        <a:pt x="18" y="1"/>
                      </a:lnTo>
                      <a:lnTo>
                        <a:pt x="37" y="0"/>
                      </a:lnTo>
                      <a:lnTo>
                        <a:pt x="45" y="4"/>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88" name="Freeform 651"/>
                <p:cNvSpPr>
                  <a:spLocks/>
                </p:cNvSpPr>
                <p:nvPr/>
              </p:nvSpPr>
              <p:spPr bwMode="gray">
                <a:xfrm>
                  <a:off x="3045" y="1856"/>
                  <a:ext cx="13" cy="8"/>
                </a:xfrm>
                <a:custGeom>
                  <a:avLst/>
                  <a:gdLst>
                    <a:gd name="T0" fmla="*/ 2147483647 w 11"/>
                    <a:gd name="T1" fmla="*/ 0 h 6"/>
                    <a:gd name="T2" fmla="*/ 2147483647 w 11"/>
                    <a:gd name="T3" fmla="*/ 2147483647 h 6"/>
                    <a:gd name="T4" fmla="*/ 2147483647 w 11"/>
                    <a:gd name="T5" fmla="*/ 2147483647 h 6"/>
                    <a:gd name="T6" fmla="*/ 0 w 11"/>
                    <a:gd name="T7" fmla="*/ 2147483647 h 6"/>
                    <a:gd name="T8" fmla="*/ 2147483647 w 11"/>
                    <a:gd name="T9" fmla="*/ 0 h 6"/>
                    <a:gd name="T10" fmla="*/ 0 60000 65536"/>
                    <a:gd name="T11" fmla="*/ 0 60000 65536"/>
                    <a:gd name="T12" fmla="*/ 0 60000 65536"/>
                    <a:gd name="T13" fmla="*/ 0 60000 65536"/>
                    <a:gd name="T14" fmla="*/ 0 60000 65536"/>
                    <a:gd name="T15" fmla="*/ 0 w 11"/>
                    <a:gd name="T16" fmla="*/ 0 h 6"/>
                    <a:gd name="T17" fmla="*/ 11 w 11"/>
                    <a:gd name="T18" fmla="*/ 6 h 6"/>
                  </a:gdLst>
                  <a:ahLst/>
                  <a:cxnLst>
                    <a:cxn ang="T10">
                      <a:pos x="T0" y="T1"/>
                    </a:cxn>
                    <a:cxn ang="T11">
                      <a:pos x="T2" y="T3"/>
                    </a:cxn>
                    <a:cxn ang="T12">
                      <a:pos x="T4" y="T5"/>
                    </a:cxn>
                    <a:cxn ang="T13">
                      <a:pos x="T6" y="T7"/>
                    </a:cxn>
                    <a:cxn ang="T14">
                      <a:pos x="T8" y="T9"/>
                    </a:cxn>
                  </a:cxnLst>
                  <a:rect l="T15" t="T16" r="T17" b="T18"/>
                  <a:pathLst>
                    <a:path w="11" h="6">
                      <a:moveTo>
                        <a:pt x="4" y="0"/>
                      </a:moveTo>
                      <a:lnTo>
                        <a:pt x="11" y="4"/>
                      </a:lnTo>
                      <a:lnTo>
                        <a:pt x="10" y="6"/>
                      </a:lnTo>
                      <a:lnTo>
                        <a:pt x="0" y="1"/>
                      </a:lnTo>
                      <a:lnTo>
                        <a:pt x="4"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89" name="Freeform 652"/>
                <p:cNvSpPr>
                  <a:spLocks/>
                </p:cNvSpPr>
                <p:nvPr/>
              </p:nvSpPr>
              <p:spPr bwMode="gray">
                <a:xfrm>
                  <a:off x="3299" y="1813"/>
                  <a:ext cx="9" cy="4"/>
                </a:xfrm>
                <a:custGeom>
                  <a:avLst/>
                  <a:gdLst>
                    <a:gd name="T0" fmla="*/ 2147483647 w 7"/>
                    <a:gd name="T1" fmla="*/ 2147483647 h 3"/>
                    <a:gd name="T2" fmla="*/ 2147483647 w 7"/>
                    <a:gd name="T3" fmla="*/ 2147483647 h 3"/>
                    <a:gd name="T4" fmla="*/ 2147483647 w 7"/>
                    <a:gd name="T5" fmla="*/ 0 h 3"/>
                    <a:gd name="T6" fmla="*/ 2147483647 w 7"/>
                    <a:gd name="T7" fmla="*/ 0 h 3"/>
                    <a:gd name="T8" fmla="*/ 0 w 7"/>
                    <a:gd name="T9" fmla="*/ 0 h 3"/>
                    <a:gd name="T10" fmla="*/ 2147483647 w 7"/>
                    <a:gd name="T11" fmla="*/ 2147483647 h 3"/>
                    <a:gd name="T12" fmla="*/ 0 60000 65536"/>
                    <a:gd name="T13" fmla="*/ 0 60000 65536"/>
                    <a:gd name="T14" fmla="*/ 0 60000 65536"/>
                    <a:gd name="T15" fmla="*/ 0 60000 65536"/>
                    <a:gd name="T16" fmla="*/ 0 60000 65536"/>
                    <a:gd name="T17" fmla="*/ 0 60000 65536"/>
                    <a:gd name="T18" fmla="*/ 0 w 7"/>
                    <a:gd name="T19" fmla="*/ 0 h 3"/>
                    <a:gd name="T20" fmla="*/ 7 w 7"/>
                    <a:gd name="T21" fmla="*/ 3 h 3"/>
                  </a:gdLst>
                  <a:ahLst/>
                  <a:cxnLst>
                    <a:cxn ang="T12">
                      <a:pos x="T0" y="T1"/>
                    </a:cxn>
                    <a:cxn ang="T13">
                      <a:pos x="T2" y="T3"/>
                    </a:cxn>
                    <a:cxn ang="T14">
                      <a:pos x="T4" y="T5"/>
                    </a:cxn>
                    <a:cxn ang="T15">
                      <a:pos x="T6" y="T7"/>
                    </a:cxn>
                    <a:cxn ang="T16">
                      <a:pos x="T8" y="T9"/>
                    </a:cxn>
                    <a:cxn ang="T17">
                      <a:pos x="T10" y="T11"/>
                    </a:cxn>
                  </a:cxnLst>
                  <a:rect l="T18" t="T19" r="T20" b="T21"/>
                  <a:pathLst>
                    <a:path w="7" h="3">
                      <a:moveTo>
                        <a:pt x="2" y="3"/>
                      </a:moveTo>
                      <a:lnTo>
                        <a:pt x="6" y="2"/>
                      </a:lnTo>
                      <a:lnTo>
                        <a:pt x="7" y="0"/>
                      </a:lnTo>
                      <a:lnTo>
                        <a:pt x="2" y="0"/>
                      </a:lnTo>
                      <a:lnTo>
                        <a:pt x="0" y="0"/>
                      </a:lnTo>
                      <a:lnTo>
                        <a:pt x="2" y="3"/>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90" name="Freeform 653"/>
                <p:cNvSpPr>
                  <a:spLocks/>
                </p:cNvSpPr>
                <p:nvPr/>
              </p:nvSpPr>
              <p:spPr bwMode="gray">
                <a:xfrm>
                  <a:off x="3165" y="1589"/>
                  <a:ext cx="27" cy="20"/>
                </a:xfrm>
                <a:custGeom>
                  <a:avLst/>
                  <a:gdLst>
                    <a:gd name="T0" fmla="*/ 2147483647 w 22"/>
                    <a:gd name="T1" fmla="*/ 0 h 16"/>
                    <a:gd name="T2" fmla="*/ 2147483647 w 22"/>
                    <a:gd name="T3" fmla="*/ 0 h 16"/>
                    <a:gd name="T4" fmla="*/ 2147483647 w 22"/>
                    <a:gd name="T5" fmla="*/ 2147483647 h 16"/>
                    <a:gd name="T6" fmla="*/ 2147483647 w 22"/>
                    <a:gd name="T7" fmla="*/ 2147483647 h 16"/>
                    <a:gd name="T8" fmla="*/ 2147483647 w 22"/>
                    <a:gd name="T9" fmla="*/ 2147483647 h 16"/>
                    <a:gd name="T10" fmla="*/ 2147483647 w 22"/>
                    <a:gd name="T11" fmla="*/ 2147483647 h 16"/>
                    <a:gd name="T12" fmla="*/ 2147483647 w 22"/>
                    <a:gd name="T13" fmla="*/ 2147483647 h 16"/>
                    <a:gd name="T14" fmla="*/ 2147483647 w 22"/>
                    <a:gd name="T15" fmla="*/ 2147483647 h 16"/>
                    <a:gd name="T16" fmla="*/ 2147483647 w 22"/>
                    <a:gd name="T17" fmla="*/ 2147483647 h 16"/>
                    <a:gd name="T18" fmla="*/ 2147483647 w 22"/>
                    <a:gd name="T19" fmla="*/ 2147483647 h 16"/>
                    <a:gd name="T20" fmla="*/ 2147483647 w 22"/>
                    <a:gd name="T21" fmla="*/ 2147483647 h 16"/>
                    <a:gd name="T22" fmla="*/ 0 w 22"/>
                    <a:gd name="T23" fmla="*/ 2147483647 h 16"/>
                    <a:gd name="T24" fmla="*/ 2147483647 w 22"/>
                    <a:gd name="T25" fmla="*/ 2147483647 h 16"/>
                    <a:gd name="T26" fmla="*/ 2147483647 w 22"/>
                    <a:gd name="T27" fmla="*/ 2147483647 h 16"/>
                    <a:gd name="T28" fmla="*/ 2147483647 w 22"/>
                    <a:gd name="T29" fmla="*/ 2147483647 h 16"/>
                    <a:gd name="T30" fmla="*/ 2147483647 w 22"/>
                    <a:gd name="T31" fmla="*/ 2147483647 h 16"/>
                    <a:gd name="T32" fmla="*/ 2147483647 w 22"/>
                    <a:gd name="T33" fmla="*/ 0 h 1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2"/>
                    <a:gd name="T52" fmla="*/ 0 h 16"/>
                    <a:gd name="T53" fmla="*/ 22 w 22"/>
                    <a:gd name="T54" fmla="*/ 16 h 1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2" h="16">
                      <a:moveTo>
                        <a:pt x="14" y="0"/>
                      </a:moveTo>
                      <a:lnTo>
                        <a:pt x="19" y="0"/>
                      </a:lnTo>
                      <a:lnTo>
                        <a:pt x="21" y="2"/>
                      </a:lnTo>
                      <a:lnTo>
                        <a:pt x="19" y="4"/>
                      </a:lnTo>
                      <a:lnTo>
                        <a:pt x="22" y="8"/>
                      </a:lnTo>
                      <a:lnTo>
                        <a:pt x="22" y="11"/>
                      </a:lnTo>
                      <a:lnTo>
                        <a:pt x="13" y="11"/>
                      </a:lnTo>
                      <a:lnTo>
                        <a:pt x="12" y="13"/>
                      </a:lnTo>
                      <a:lnTo>
                        <a:pt x="9" y="16"/>
                      </a:lnTo>
                      <a:lnTo>
                        <a:pt x="6" y="16"/>
                      </a:lnTo>
                      <a:lnTo>
                        <a:pt x="4" y="13"/>
                      </a:lnTo>
                      <a:lnTo>
                        <a:pt x="0" y="11"/>
                      </a:lnTo>
                      <a:lnTo>
                        <a:pt x="4" y="8"/>
                      </a:lnTo>
                      <a:lnTo>
                        <a:pt x="3" y="6"/>
                      </a:lnTo>
                      <a:lnTo>
                        <a:pt x="7" y="3"/>
                      </a:lnTo>
                      <a:lnTo>
                        <a:pt x="13" y="2"/>
                      </a:lnTo>
                      <a:lnTo>
                        <a:pt x="14"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91" name="Freeform 654"/>
                <p:cNvSpPr>
                  <a:spLocks/>
                </p:cNvSpPr>
                <p:nvPr/>
              </p:nvSpPr>
              <p:spPr bwMode="gray">
                <a:xfrm>
                  <a:off x="3129" y="1608"/>
                  <a:ext cx="30" cy="14"/>
                </a:xfrm>
                <a:custGeom>
                  <a:avLst/>
                  <a:gdLst>
                    <a:gd name="T0" fmla="*/ 2147483647 w 24"/>
                    <a:gd name="T1" fmla="*/ 0 h 11"/>
                    <a:gd name="T2" fmla="*/ 2147483647 w 24"/>
                    <a:gd name="T3" fmla="*/ 2147483647 h 11"/>
                    <a:gd name="T4" fmla="*/ 2147483647 w 24"/>
                    <a:gd name="T5" fmla="*/ 2147483647 h 11"/>
                    <a:gd name="T6" fmla="*/ 2147483647 w 24"/>
                    <a:gd name="T7" fmla="*/ 2147483647 h 11"/>
                    <a:gd name="T8" fmla="*/ 2147483647 w 24"/>
                    <a:gd name="T9" fmla="*/ 2147483647 h 11"/>
                    <a:gd name="T10" fmla="*/ 2147483647 w 24"/>
                    <a:gd name="T11" fmla="*/ 2147483647 h 11"/>
                    <a:gd name="T12" fmla="*/ 2147483647 w 24"/>
                    <a:gd name="T13" fmla="*/ 2147483647 h 11"/>
                    <a:gd name="T14" fmla="*/ 0 w 24"/>
                    <a:gd name="T15" fmla="*/ 2147483647 h 11"/>
                    <a:gd name="T16" fmla="*/ 0 w 24"/>
                    <a:gd name="T17" fmla="*/ 2147483647 h 11"/>
                    <a:gd name="T18" fmla="*/ 2147483647 w 24"/>
                    <a:gd name="T19" fmla="*/ 2147483647 h 11"/>
                    <a:gd name="T20" fmla="*/ 2147483647 w 24"/>
                    <a:gd name="T21" fmla="*/ 2147483647 h 11"/>
                    <a:gd name="T22" fmla="*/ 2147483647 w 24"/>
                    <a:gd name="T23" fmla="*/ 2147483647 h 11"/>
                    <a:gd name="T24" fmla="*/ 2147483647 w 24"/>
                    <a:gd name="T25" fmla="*/ 0 h 11"/>
                    <a:gd name="T26" fmla="*/ 2147483647 w 24"/>
                    <a:gd name="T27" fmla="*/ 0 h 1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
                    <a:gd name="T43" fmla="*/ 0 h 11"/>
                    <a:gd name="T44" fmla="*/ 24 w 24"/>
                    <a:gd name="T45" fmla="*/ 11 h 1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 h="11">
                      <a:moveTo>
                        <a:pt x="24" y="0"/>
                      </a:moveTo>
                      <a:lnTo>
                        <a:pt x="24" y="3"/>
                      </a:lnTo>
                      <a:lnTo>
                        <a:pt x="17" y="3"/>
                      </a:lnTo>
                      <a:lnTo>
                        <a:pt x="16" y="5"/>
                      </a:lnTo>
                      <a:lnTo>
                        <a:pt x="20" y="9"/>
                      </a:lnTo>
                      <a:lnTo>
                        <a:pt x="18" y="11"/>
                      </a:lnTo>
                      <a:lnTo>
                        <a:pt x="4" y="10"/>
                      </a:lnTo>
                      <a:lnTo>
                        <a:pt x="0" y="9"/>
                      </a:lnTo>
                      <a:lnTo>
                        <a:pt x="0" y="5"/>
                      </a:lnTo>
                      <a:lnTo>
                        <a:pt x="3" y="4"/>
                      </a:lnTo>
                      <a:lnTo>
                        <a:pt x="3" y="1"/>
                      </a:lnTo>
                      <a:lnTo>
                        <a:pt x="17" y="1"/>
                      </a:lnTo>
                      <a:lnTo>
                        <a:pt x="20" y="0"/>
                      </a:lnTo>
                      <a:lnTo>
                        <a:pt x="24"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92" name="Freeform 655"/>
                <p:cNvSpPr>
                  <a:spLocks/>
                </p:cNvSpPr>
                <p:nvPr/>
              </p:nvSpPr>
              <p:spPr bwMode="gray">
                <a:xfrm>
                  <a:off x="3141" y="1601"/>
                  <a:ext cx="13" cy="4"/>
                </a:xfrm>
                <a:custGeom>
                  <a:avLst/>
                  <a:gdLst>
                    <a:gd name="T0" fmla="*/ 2147483647 w 11"/>
                    <a:gd name="T1" fmla="*/ 0 h 4"/>
                    <a:gd name="T2" fmla="*/ 2147483647 w 11"/>
                    <a:gd name="T3" fmla="*/ 2147483647 h 4"/>
                    <a:gd name="T4" fmla="*/ 2147483647 w 11"/>
                    <a:gd name="T5" fmla="*/ 2147483647 h 4"/>
                    <a:gd name="T6" fmla="*/ 0 w 11"/>
                    <a:gd name="T7" fmla="*/ 2147483647 h 4"/>
                    <a:gd name="T8" fmla="*/ 0 w 11"/>
                    <a:gd name="T9" fmla="*/ 2147483647 h 4"/>
                    <a:gd name="T10" fmla="*/ 2147483647 w 11"/>
                    <a:gd name="T11" fmla="*/ 0 h 4"/>
                    <a:gd name="T12" fmla="*/ 0 60000 65536"/>
                    <a:gd name="T13" fmla="*/ 0 60000 65536"/>
                    <a:gd name="T14" fmla="*/ 0 60000 65536"/>
                    <a:gd name="T15" fmla="*/ 0 60000 65536"/>
                    <a:gd name="T16" fmla="*/ 0 60000 65536"/>
                    <a:gd name="T17" fmla="*/ 0 60000 65536"/>
                    <a:gd name="T18" fmla="*/ 0 w 11"/>
                    <a:gd name="T19" fmla="*/ 0 h 4"/>
                    <a:gd name="T20" fmla="*/ 11 w 11"/>
                    <a:gd name="T21" fmla="*/ 4 h 4"/>
                  </a:gdLst>
                  <a:ahLst/>
                  <a:cxnLst>
                    <a:cxn ang="T12">
                      <a:pos x="T0" y="T1"/>
                    </a:cxn>
                    <a:cxn ang="T13">
                      <a:pos x="T2" y="T3"/>
                    </a:cxn>
                    <a:cxn ang="T14">
                      <a:pos x="T4" y="T5"/>
                    </a:cxn>
                    <a:cxn ang="T15">
                      <a:pos x="T6" y="T7"/>
                    </a:cxn>
                    <a:cxn ang="T16">
                      <a:pos x="T8" y="T9"/>
                    </a:cxn>
                    <a:cxn ang="T17">
                      <a:pos x="T10" y="T11"/>
                    </a:cxn>
                  </a:cxnLst>
                  <a:rect l="T18" t="T19" r="T20" b="T21"/>
                  <a:pathLst>
                    <a:path w="11" h="4">
                      <a:moveTo>
                        <a:pt x="8" y="0"/>
                      </a:moveTo>
                      <a:lnTo>
                        <a:pt x="11" y="2"/>
                      </a:lnTo>
                      <a:lnTo>
                        <a:pt x="7" y="4"/>
                      </a:lnTo>
                      <a:lnTo>
                        <a:pt x="0" y="3"/>
                      </a:lnTo>
                      <a:lnTo>
                        <a:pt x="0" y="1"/>
                      </a:lnTo>
                      <a:lnTo>
                        <a:pt x="8"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93" name="Freeform 656"/>
                <p:cNvSpPr>
                  <a:spLocks/>
                </p:cNvSpPr>
                <p:nvPr/>
              </p:nvSpPr>
              <p:spPr bwMode="gray">
                <a:xfrm>
                  <a:off x="3162" y="1575"/>
                  <a:ext cx="13" cy="3"/>
                </a:xfrm>
                <a:custGeom>
                  <a:avLst/>
                  <a:gdLst>
                    <a:gd name="T0" fmla="*/ 0 w 10"/>
                    <a:gd name="T1" fmla="*/ 2147483647 h 3"/>
                    <a:gd name="T2" fmla="*/ 2147483647 w 10"/>
                    <a:gd name="T3" fmla="*/ 0 h 3"/>
                    <a:gd name="T4" fmla="*/ 2147483647 w 10"/>
                    <a:gd name="T5" fmla="*/ 2147483647 h 3"/>
                    <a:gd name="T6" fmla="*/ 2147483647 w 10"/>
                    <a:gd name="T7" fmla="*/ 2147483647 h 3"/>
                    <a:gd name="T8" fmla="*/ 0 w 10"/>
                    <a:gd name="T9" fmla="*/ 2147483647 h 3"/>
                    <a:gd name="T10" fmla="*/ 0 60000 65536"/>
                    <a:gd name="T11" fmla="*/ 0 60000 65536"/>
                    <a:gd name="T12" fmla="*/ 0 60000 65536"/>
                    <a:gd name="T13" fmla="*/ 0 60000 65536"/>
                    <a:gd name="T14" fmla="*/ 0 60000 65536"/>
                    <a:gd name="T15" fmla="*/ 0 w 10"/>
                    <a:gd name="T16" fmla="*/ 0 h 3"/>
                    <a:gd name="T17" fmla="*/ 10 w 10"/>
                    <a:gd name="T18" fmla="*/ 3 h 3"/>
                  </a:gdLst>
                  <a:ahLst/>
                  <a:cxnLst>
                    <a:cxn ang="T10">
                      <a:pos x="T0" y="T1"/>
                    </a:cxn>
                    <a:cxn ang="T11">
                      <a:pos x="T2" y="T3"/>
                    </a:cxn>
                    <a:cxn ang="T12">
                      <a:pos x="T4" y="T5"/>
                    </a:cxn>
                    <a:cxn ang="T13">
                      <a:pos x="T6" y="T7"/>
                    </a:cxn>
                    <a:cxn ang="T14">
                      <a:pos x="T8" y="T9"/>
                    </a:cxn>
                  </a:cxnLst>
                  <a:rect l="T15" t="T16" r="T17" b="T18"/>
                  <a:pathLst>
                    <a:path w="10" h="3">
                      <a:moveTo>
                        <a:pt x="0" y="1"/>
                      </a:moveTo>
                      <a:lnTo>
                        <a:pt x="9" y="0"/>
                      </a:lnTo>
                      <a:lnTo>
                        <a:pt x="10" y="3"/>
                      </a:lnTo>
                      <a:lnTo>
                        <a:pt x="6" y="3"/>
                      </a:lnTo>
                      <a:lnTo>
                        <a:pt x="0" y="1"/>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94" name="Freeform 657"/>
                <p:cNvSpPr>
                  <a:spLocks/>
                </p:cNvSpPr>
                <p:nvPr/>
              </p:nvSpPr>
              <p:spPr bwMode="gray">
                <a:xfrm>
                  <a:off x="3117" y="1587"/>
                  <a:ext cx="9" cy="2"/>
                </a:xfrm>
                <a:custGeom>
                  <a:avLst/>
                  <a:gdLst>
                    <a:gd name="T0" fmla="*/ 0 w 7"/>
                    <a:gd name="T1" fmla="*/ 2147483647 h 2"/>
                    <a:gd name="T2" fmla="*/ 0 w 7"/>
                    <a:gd name="T3" fmla="*/ 2147483647 h 2"/>
                    <a:gd name="T4" fmla="*/ 2147483647 w 7"/>
                    <a:gd name="T5" fmla="*/ 0 h 2"/>
                    <a:gd name="T6" fmla="*/ 2147483647 w 7"/>
                    <a:gd name="T7" fmla="*/ 2147483647 h 2"/>
                    <a:gd name="T8" fmla="*/ 2147483647 w 7"/>
                    <a:gd name="T9" fmla="*/ 2147483647 h 2"/>
                    <a:gd name="T10" fmla="*/ 0 w 7"/>
                    <a:gd name="T11" fmla="*/ 2147483647 h 2"/>
                    <a:gd name="T12" fmla="*/ 0 60000 65536"/>
                    <a:gd name="T13" fmla="*/ 0 60000 65536"/>
                    <a:gd name="T14" fmla="*/ 0 60000 65536"/>
                    <a:gd name="T15" fmla="*/ 0 60000 65536"/>
                    <a:gd name="T16" fmla="*/ 0 60000 65536"/>
                    <a:gd name="T17" fmla="*/ 0 60000 65536"/>
                    <a:gd name="T18" fmla="*/ 0 w 7"/>
                    <a:gd name="T19" fmla="*/ 0 h 2"/>
                    <a:gd name="T20" fmla="*/ 7 w 7"/>
                    <a:gd name="T21" fmla="*/ 2 h 2"/>
                  </a:gdLst>
                  <a:ahLst/>
                  <a:cxnLst>
                    <a:cxn ang="T12">
                      <a:pos x="T0" y="T1"/>
                    </a:cxn>
                    <a:cxn ang="T13">
                      <a:pos x="T2" y="T3"/>
                    </a:cxn>
                    <a:cxn ang="T14">
                      <a:pos x="T4" y="T5"/>
                    </a:cxn>
                    <a:cxn ang="T15">
                      <a:pos x="T6" y="T7"/>
                    </a:cxn>
                    <a:cxn ang="T16">
                      <a:pos x="T8" y="T9"/>
                    </a:cxn>
                    <a:cxn ang="T17">
                      <a:pos x="T10" y="T11"/>
                    </a:cxn>
                  </a:cxnLst>
                  <a:rect l="T18" t="T19" r="T20" b="T21"/>
                  <a:pathLst>
                    <a:path w="7" h="2">
                      <a:moveTo>
                        <a:pt x="0" y="2"/>
                      </a:moveTo>
                      <a:lnTo>
                        <a:pt x="0" y="1"/>
                      </a:lnTo>
                      <a:lnTo>
                        <a:pt x="4" y="0"/>
                      </a:lnTo>
                      <a:lnTo>
                        <a:pt x="7" y="1"/>
                      </a:lnTo>
                      <a:lnTo>
                        <a:pt x="5" y="2"/>
                      </a:lnTo>
                      <a:lnTo>
                        <a:pt x="0" y="2"/>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95" name="Freeform 658"/>
                <p:cNvSpPr>
                  <a:spLocks/>
                </p:cNvSpPr>
                <p:nvPr/>
              </p:nvSpPr>
              <p:spPr bwMode="gray">
                <a:xfrm>
                  <a:off x="3141" y="1591"/>
                  <a:ext cx="6" cy="2"/>
                </a:xfrm>
                <a:custGeom>
                  <a:avLst/>
                  <a:gdLst>
                    <a:gd name="T0" fmla="*/ 0 w 6"/>
                    <a:gd name="T1" fmla="*/ 2147483647 h 2"/>
                    <a:gd name="T2" fmla="*/ 2147483647 w 6"/>
                    <a:gd name="T3" fmla="*/ 0 h 2"/>
                    <a:gd name="T4" fmla="*/ 2147483647 w 6"/>
                    <a:gd name="T5" fmla="*/ 2147483647 h 2"/>
                    <a:gd name="T6" fmla="*/ 2147483647 w 6"/>
                    <a:gd name="T7" fmla="*/ 2147483647 h 2"/>
                    <a:gd name="T8" fmla="*/ 0 w 6"/>
                    <a:gd name="T9" fmla="*/ 2147483647 h 2"/>
                    <a:gd name="T10" fmla="*/ 0 60000 65536"/>
                    <a:gd name="T11" fmla="*/ 0 60000 65536"/>
                    <a:gd name="T12" fmla="*/ 0 60000 65536"/>
                    <a:gd name="T13" fmla="*/ 0 60000 65536"/>
                    <a:gd name="T14" fmla="*/ 0 60000 65536"/>
                    <a:gd name="T15" fmla="*/ 0 w 6"/>
                    <a:gd name="T16" fmla="*/ 0 h 2"/>
                    <a:gd name="T17" fmla="*/ 6 w 6"/>
                    <a:gd name="T18" fmla="*/ 2 h 2"/>
                  </a:gdLst>
                  <a:ahLst/>
                  <a:cxnLst>
                    <a:cxn ang="T10">
                      <a:pos x="T0" y="T1"/>
                    </a:cxn>
                    <a:cxn ang="T11">
                      <a:pos x="T2" y="T3"/>
                    </a:cxn>
                    <a:cxn ang="T12">
                      <a:pos x="T4" y="T5"/>
                    </a:cxn>
                    <a:cxn ang="T13">
                      <a:pos x="T6" y="T7"/>
                    </a:cxn>
                    <a:cxn ang="T14">
                      <a:pos x="T8" y="T9"/>
                    </a:cxn>
                  </a:cxnLst>
                  <a:rect l="T15" t="T16" r="T17" b="T18"/>
                  <a:pathLst>
                    <a:path w="6" h="2">
                      <a:moveTo>
                        <a:pt x="0" y="1"/>
                      </a:moveTo>
                      <a:lnTo>
                        <a:pt x="6" y="0"/>
                      </a:lnTo>
                      <a:lnTo>
                        <a:pt x="6" y="1"/>
                      </a:lnTo>
                      <a:lnTo>
                        <a:pt x="2" y="2"/>
                      </a:lnTo>
                      <a:lnTo>
                        <a:pt x="0" y="1"/>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96" name="Freeform 659"/>
                <p:cNvSpPr>
                  <a:spLocks/>
                </p:cNvSpPr>
                <p:nvPr/>
              </p:nvSpPr>
              <p:spPr bwMode="gray">
                <a:xfrm>
                  <a:off x="3103" y="1621"/>
                  <a:ext cx="22" cy="11"/>
                </a:xfrm>
                <a:custGeom>
                  <a:avLst/>
                  <a:gdLst>
                    <a:gd name="T0" fmla="*/ 2147483647 w 17"/>
                    <a:gd name="T1" fmla="*/ 0 h 9"/>
                    <a:gd name="T2" fmla="*/ 2147483647 w 17"/>
                    <a:gd name="T3" fmla="*/ 2147483647 h 9"/>
                    <a:gd name="T4" fmla="*/ 2147483647 w 17"/>
                    <a:gd name="T5" fmla="*/ 2147483647 h 9"/>
                    <a:gd name="T6" fmla="*/ 2147483647 w 17"/>
                    <a:gd name="T7" fmla="*/ 2147483647 h 9"/>
                    <a:gd name="T8" fmla="*/ 2147483647 w 17"/>
                    <a:gd name="T9" fmla="*/ 2147483647 h 9"/>
                    <a:gd name="T10" fmla="*/ 2147483647 w 17"/>
                    <a:gd name="T11" fmla="*/ 2147483647 h 9"/>
                    <a:gd name="T12" fmla="*/ 2147483647 w 17"/>
                    <a:gd name="T13" fmla="*/ 2147483647 h 9"/>
                    <a:gd name="T14" fmla="*/ 2147483647 w 17"/>
                    <a:gd name="T15" fmla="*/ 2147483647 h 9"/>
                    <a:gd name="T16" fmla="*/ 2147483647 w 17"/>
                    <a:gd name="T17" fmla="*/ 2147483647 h 9"/>
                    <a:gd name="T18" fmla="*/ 2147483647 w 17"/>
                    <a:gd name="T19" fmla="*/ 2147483647 h 9"/>
                    <a:gd name="T20" fmla="*/ 0 w 17"/>
                    <a:gd name="T21" fmla="*/ 0 h 9"/>
                    <a:gd name="T22" fmla="*/ 2147483647 w 17"/>
                    <a:gd name="T23" fmla="*/ 0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
                    <a:gd name="T37" fmla="*/ 0 h 9"/>
                    <a:gd name="T38" fmla="*/ 17 w 17"/>
                    <a:gd name="T39" fmla="*/ 9 h 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 h="9">
                      <a:moveTo>
                        <a:pt x="7" y="0"/>
                      </a:moveTo>
                      <a:lnTo>
                        <a:pt x="11" y="1"/>
                      </a:lnTo>
                      <a:lnTo>
                        <a:pt x="16" y="2"/>
                      </a:lnTo>
                      <a:lnTo>
                        <a:pt x="17" y="3"/>
                      </a:lnTo>
                      <a:lnTo>
                        <a:pt x="12" y="3"/>
                      </a:lnTo>
                      <a:lnTo>
                        <a:pt x="5" y="6"/>
                      </a:lnTo>
                      <a:lnTo>
                        <a:pt x="5" y="9"/>
                      </a:lnTo>
                      <a:lnTo>
                        <a:pt x="2" y="8"/>
                      </a:lnTo>
                      <a:lnTo>
                        <a:pt x="1" y="6"/>
                      </a:lnTo>
                      <a:lnTo>
                        <a:pt x="1" y="2"/>
                      </a:lnTo>
                      <a:lnTo>
                        <a:pt x="0" y="0"/>
                      </a:lnTo>
                      <a:lnTo>
                        <a:pt x="7"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97" name="Freeform 660"/>
                <p:cNvSpPr>
                  <a:spLocks/>
                </p:cNvSpPr>
                <p:nvPr/>
              </p:nvSpPr>
              <p:spPr bwMode="gray">
                <a:xfrm>
                  <a:off x="3120" y="1633"/>
                  <a:ext cx="12" cy="5"/>
                </a:xfrm>
                <a:custGeom>
                  <a:avLst/>
                  <a:gdLst>
                    <a:gd name="T0" fmla="*/ 2147483647 w 10"/>
                    <a:gd name="T1" fmla="*/ 0 h 4"/>
                    <a:gd name="T2" fmla="*/ 2147483647 w 10"/>
                    <a:gd name="T3" fmla="*/ 2147483647 h 4"/>
                    <a:gd name="T4" fmla="*/ 2147483647 w 10"/>
                    <a:gd name="T5" fmla="*/ 2147483647 h 4"/>
                    <a:gd name="T6" fmla="*/ 2147483647 w 10"/>
                    <a:gd name="T7" fmla="*/ 2147483647 h 4"/>
                    <a:gd name="T8" fmla="*/ 2147483647 w 10"/>
                    <a:gd name="T9" fmla="*/ 2147483647 h 4"/>
                    <a:gd name="T10" fmla="*/ 0 w 10"/>
                    <a:gd name="T11" fmla="*/ 2147483647 h 4"/>
                    <a:gd name="T12" fmla="*/ 0 w 10"/>
                    <a:gd name="T13" fmla="*/ 0 h 4"/>
                    <a:gd name="T14" fmla="*/ 2147483647 w 10"/>
                    <a:gd name="T15" fmla="*/ 0 h 4"/>
                    <a:gd name="T16" fmla="*/ 0 60000 65536"/>
                    <a:gd name="T17" fmla="*/ 0 60000 65536"/>
                    <a:gd name="T18" fmla="*/ 0 60000 65536"/>
                    <a:gd name="T19" fmla="*/ 0 60000 65536"/>
                    <a:gd name="T20" fmla="*/ 0 60000 65536"/>
                    <a:gd name="T21" fmla="*/ 0 60000 65536"/>
                    <a:gd name="T22" fmla="*/ 0 60000 65536"/>
                    <a:gd name="T23" fmla="*/ 0 60000 65536"/>
                    <a:gd name="T24" fmla="*/ 0 w 10"/>
                    <a:gd name="T25" fmla="*/ 0 h 4"/>
                    <a:gd name="T26" fmla="*/ 10 w 10"/>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 h="4">
                      <a:moveTo>
                        <a:pt x="7" y="0"/>
                      </a:moveTo>
                      <a:lnTo>
                        <a:pt x="9" y="1"/>
                      </a:lnTo>
                      <a:lnTo>
                        <a:pt x="10" y="3"/>
                      </a:lnTo>
                      <a:lnTo>
                        <a:pt x="6" y="4"/>
                      </a:lnTo>
                      <a:lnTo>
                        <a:pt x="3" y="3"/>
                      </a:lnTo>
                      <a:lnTo>
                        <a:pt x="0" y="1"/>
                      </a:lnTo>
                      <a:lnTo>
                        <a:pt x="0" y="0"/>
                      </a:lnTo>
                      <a:lnTo>
                        <a:pt x="7"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98" name="Freeform 661"/>
                <p:cNvSpPr>
                  <a:spLocks/>
                </p:cNvSpPr>
                <p:nvPr/>
              </p:nvSpPr>
              <p:spPr bwMode="gray">
                <a:xfrm>
                  <a:off x="3252" y="1803"/>
                  <a:ext cx="16" cy="13"/>
                </a:xfrm>
                <a:custGeom>
                  <a:avLst/>
                  <a:gdLst>
                    <a:gd name="T0" fmla="*/ 2147483647 w 14"/>
                    <a:gd name="T1" fmla="*/ 2147483647 h 10"/>
                    <a:gd name="T2" fmla="*/ 0 w 14"/>
                    <a:gd name="T3" fmla="*/ 2147483647 h 10"/>
                    <a:gd name="T4" fmla="*/ 0 w 14"/>
                    <a:gd name="T5" fmla="*/ 2147483647 h 10"/>
                    <a:gd name="T6" fmla="*/ 2147483647 w 14"/>
                    <a:gd name="T7" fmla="*/ 0 h 10"/>
                    <a:gd name="T8" fmla="*/ 2147483647 w 14"/>
                    <a:gd name="T9" fmla="*/ 2147483647 h 10"/>
                    <a:gd name="T10" fmla="*/ 2147483647 w 14"/>
                    <a:gd name="T11" fmla="*/ 2147483647 h 10"/>
                    <a:gd name="T12" fmla="*/ 2147483647 w 14"/>
                    <a:gd name="T13" fmla="*/ 2147483647 h 10"/>
                    <a:gd name="T14" fmla="*/ 0 60000 65536"/>
                    <a:gd name="T15" fmla="*/ 0 60000 65536"/>
                    <a:gd name="T16" fmla="*/ 0 60000 65536"/>
                    <a:gd name="T17" fmla="*/ 0 60000 65536"/>
                    <a:gd name="T18" fmla="*/ 0 60000 65536"/>
                    <a:gd name="T19" fmla="*/ 0 60000 65536"/>
                    <a:gd name="T20" fmla="*/ 0 60000 65536"/>
                    <a:gd name="T21" fmla="*/ 0 w 14"/>
                    <a:gd name="T22" fmla="*/ 0 h 10"/>
                    <a:gd name="T23" fmla="*/ 14 w 14"/>
                    <a:gd name="T24" fmla="*/ 10 h 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 h="10">
                      <a:moveTo>
                        <a:pt x="4" y="10"/>
                      </a:moveTo>
                      <a:lnTo>
                        <a:pt x="0" y="8"/>
                      </a:lnTo>
                      <a:lnTo>
                        <a:pt x="0" y="4"/>
                      </a:lnTo>
                      <a:lnTo>
                        <a:pt x="7" y="0"/>
                      </a:lnTo>
                      <a:lnTo>
                        <a:pt x="14" y="4"/>
                      </a:lnTo>
                      <a:lnTo>
                        <a:pt x="9" y="8"/>
                      </a:lnTo>
                      <a:lnTo>
                        <a:pt x="4" y="1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399" name="Freeform 662"/>
                <p:cNvSpPr>
                  <a:spLocks/>
                </p:cNvSpPr>
                <p:nvPr/>
              </p:nvSpPr>
              <p:spPr bwMode="gray">
                <a:xfrm>
                  <a:off x="3436" y="1763"/>
                  <a:ext cx="7" cy="4"/>
                </a:xfrm>
                <a:custGeom>
                  <a:avLst/>
                  <a:gdLst>
                    <a:gd name="T0" fmla="*/ 2147483647 w 6"/>
                    <a:gd name="T1" fmla="*/ 2147483647 h 3"/>
                    <a:gd name="T2" fmla="*/ 2147483647 w 6"/>
                    <a:gd name="T3" fmla="*/ 2147483647 h 3"/>
                    <a:gd name="T4" fmla="*/ 2147483647 w 6"/>
                    <a:gd name="T5" fmla="*/ 0 h 3"/>
                    <a:gd name="T6" fmla="*/ 0 w 6"/>
                    <a:gd name="T7" fmla="*/ 0 h 3"/>
                    <a:gd name="T8" fmla="*/ 0 w 6"/>
                    <a:gd name="T9" fmla="*/ 2147483647 h 3"/>
                    <a:gd name="T10" fmla="*/ 2147483647 w 6"/>
                    <a:gd name="T11" fmla="*/ 2147483647 h 3"/>
                    <a:gd name="T12" fmla="*/ 0 60000 65536"/>
                    <a:gd name="T13" fmla="*/ 0 60000 65536"/>
                    <a:gd name="T14" fmla="*/ 0 60000 65536"/>
                    <a:gd name="T15" fmla="*/ 0 60000 65536"/>
                    <a:gd name="T16" fmla="*/ 0 60000 65536"/>
                    <a:gd name="T17" fmla="*/ 0 60000 65536"/>
                    <a:gd name="T18" fmla="*/ 0 w 6"/>
                    <a:gd name="T19" fmla="*/ 0 h 3"/>
                    <a:gd name="T20" fmla="*/ 6 w 6"/>
                    <a:gd name="T21" fmla="*/ 3 h 3"/>
                  </a:gdLst>
                  <a:ahLst/>
                  <a:cxnLst>
                    <a:cxn ang="T12">
                      <a:pos x="T0" y="T1"/>
                    </a:cxn>
                    <a:cxn ang="T13">
                      <a:pos x="T2" y="T3"/>
                    </a:cxn>
                    <a:cxn ang="T14">
                      <a:pos x="T4" y="T5"/>
                    </a:cxn>
                    <a:cxn ang="T15">
                      <a:pos x="T6" y="T7"/>
                    </a:cxn>
                    <a:cxn ang="T16">
                      <a:pos x="T8" y="T9"/>
                    </a:cxn>
                    <a:cxn ang="T17">
                      <a:pos x="T10" y="T11"/>
                    </a:cxn>
                  </a:cxnLst>
                  <a:rect l="T18" t="T19" r="T20" b="T21"/>
                  <a:pathLst>
                    <a:path w="6" h="3">
                      <a:moveTo>
                        <a:pt x="4" y="3"/>
                      </a:moveTo>
                      <a:lnTo>
                        <a:pt x="6" y="1"/>
                      </a:lnTo>
                      <a:lnTo>
                        <a:pt x="2" y="0"/>
                      </a:lnTo>
                      <a:lnTo>
                        <a:pt x="0" y="0"/>
                      </a:lnTo>
                      <a:lnTo>
                        <a:pt x="0" y="2"/>
                      </a:lnTo>
                      <a:lnTo>
                        <a:pt x="4" y="3"/>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00" name="Freeform 663"/>
                <p:cNvSpPr>
                  <a:spLocks/>
                </p:cNvSpPr>
                <p:nvPr/>
              </p:nvSpPr>
              <p:spPr bwMode="gray">
                <a:xfrm>
                  <a:off x="3391" y="1786"/>
                  <a:ext cx="8" cy="2"/>
                </a:xfrm>
                <a:custGeom>
                  <a:avLst/>
                  <a:gdLst>
                    <a:gd name="T0" fmla="*/ 2147483647 w 7"/>
                    <a:gd name="T1" fmla="*/ 0 h 2"/>
                    <a:gd name="T2" fmla="*/ 2147483647 w 7"/>
                    <a:gd name="T3" fmla="*/ 0 h 2"/>
                    <a:gd name="T4" fmla="*/ 2147483647 w 7"/>
                    <a:gd name="T5" fmla="*/ 2147483647 h 2"/>
                    <a:gd name="T6" fmla="*/ 0 w 7"/>
                    <a:gd name="T7" fmla="*/ 2147483647 h 2"/>
                    <a:gd name="T8" fmla="*/ 2147483647 w 7"/>
                    <a:gd name="T9" fmla="*/ 0 h 2"/>
                    <a:gd name="T10" fmla="*/ 0 60000 65536"/>
                    <a:gd name="T11" fmla="*/ 0 60000 65536"/>
                    <a:gd name="T12" fmla="*/ 0 60000 65536"/>
                    <a:gd name="T13" fmla="*/ 0 60000 65536"/>
                    <a:gd name="T14" fmla="*/ 0 60000 65536"/>
                    <a:gd name="T15" fmla="*/ 0 w 7"/>
                    <a:gd name="T16" fmla="*/ 0 h 2"/>
                    <a:gd name="T17" fmla="*/ 7 w 7"/>
                    <a:gd name="T18" fmla="*/ 2 h 2"/>
                  </a:gdLst>
                  <a:ahLst/>
                  <a:cxnLst>
                    <a:cxn ang="T10">
                      <a:pos x="T0" y="T1"/>
                    </a:cxn>
                    <a:cxn ang="T11">
                      <a:pos x="T2" y="T3"/>
                    </a:cxn>
                    <a:cxn ang="T12">
                      <a:pos x="T4" y="T5"/>
                    </a:cxn>
                    <a:cxn ang="T13">
                      <a:pos x="T6" y="T7"/>
                    </a:cxn>
                    <a:cxn ang="T14">
                      <a:pos x="T8" y="T9"/>
                    </a:cxn>
                  </a:cxnLst>
                  <a:rect l="T15" t="T16" r="T17" b="T18"/>
                  <a:pathLst>
                    <a:path w="7" h="2">
                      <a:moveTo>
                        <a:pt x="3" y="0"/>
                      </a:moveTo>
                      <a:lnTo>
                        <a:pt x="7" y="0"/>
                      </a:lnTo>
                      <a:lnTo>
                        <a:pt x="4" y="2"/>
                      </a:lnTo>
                      <a:lnTo>
                        <a:pt x="0" y="1"/>
                      </a:lnTo>
                      <a:lnTo>
                        <a:pt x="3"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01" name="Freeform 664"/>
                <p:cNvSpPr>
                  <a:spLocks/>
                </p:cNvSpPr>
                <p:nvPr/>
              </p:nvSpPr>
              <p:spPr bwMode="gray">
                <a:xfrm>
                  <a:off x="3400" y="1786"/>
                  <a:ext cx="8" cy="2"/>
                </a:xfrm>
                <a:custGeom>
                  <a:avLst/>
                  <a:gdLst>
                    <a:gd name="T0" fmla="*/ 0 w 6"/>
                    <a:gd name="T1" fmla="*/ 0 h 2"/>
                    <a:gd name="T2" fmla="*/ 2147483647 w 6"/>
                    <a:gd name="T3" fmla="*/ 2147483647 h 2"/>
                    <a:gd name="T4" fmla="*/ 2147483647 w 6"/>
                    <a:gd name="T5" fmla="*/ 0 h 2"/>
                    <a:gd name="T6" fmla="*/ 0 w 6"/>
                    <a:gd name="T7" fmla="*/ 0 h 2"/>
                    <a:gd name="T8" fmla="*/ 0 60000 65536"/>
                    <a:gd name="T9" fmla="*/ 0 60000 65536"/>
                    <a:gd name="T10" fmla="*/ 0 60000 65536"/>
                    <a:gd name="T11" fmla="*/ 0 60000 65536"/>
                    <a:gd name="T12" fmla="*/ 0 w 6"/>
                    <a:gd name="T13" fmla="*/ 0 h 2"/>
                    <a:gd name="T14" fmla="*/ 6 w 6"/>
                    <a:gd name="T15" fmla="*/ 2 h 2"/>
                  </a:gdLst>
                  <a:ahLst/>
                  <a:cxnLst>
                    <a:cxn ang="T8">
                      <a:pos x="T0" y="T1"/>
                    </a:cxn>
                    <a:cxn ang="T9">
                      <a:pos x="T2" y="T3"/>
                    </a:cxn>
                    <a:cxn ang="T10">
                      <a:pos x="T4" y="T5"/>
                    </a:cxn>
                    <a:cxn ang="T11">
                      <a:pos x="T6" y="T7"/>
                    </a:cxn>
                  </a:cxnLst>
                  <a:rect l="T12" t="T13" r="T14" b="T15"/>
                  <a:pathLst>
                    <a:path w="6" h="2">
                      <a:moveTo>
                        <a:pt x="0" y="0"/>
                      </a:moveTo>
                      <a:lnTo>
                        <a:pt x="3" y="2"/>
                      </a:lnTo>
                      <a:lnTo>
                        <a:pt x="6" y="0"/>
                      </a:lnTo>
                      <a:lnTo>
                        <a:pt x="0"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02" name="Freeform 665"/>
                <p:cNvSpPr>
                  <a:spLocks/>
                </p:cNvSpPr>
                <p:nvPr/>
              </p:nvSpPr>
              <p:spPr bwMode="gray">
                <a:xfrm>
                  <a:off x="3410" y="1788"/>
                  <a:ext cx="6" cy="3"/>
                </a:xfrm>
                <a:custGeom>
                  <a:avLst/>
                  <a:gdLst>
                    <a:gd name="T0" fmla="*/ 0 w 5"/>
                    <a:gd name="T1" fmla="*/ 2147483647 h 2"/>
                    <a:gd name="T2" fmla="*/ 2147483647 w 5"/>
                    <a:gd name="T3" fmla="*/ 0 h 2"/>
                    <a:gd name="T4" fmla="*/ 2147483647 w 5"/>
                    <a:gd name="T5" fmla="*/ 2147483647 h 2"/>
                    <a:gd name="T6" fmla="*/ 2147483647 w 5"/>
                    <a:gd name="T7" fmla="*/ 2147483647 h 2"/>
                    <a:gd name="T8" fmla="*/ 0 w 5"/>
                    <a:gd name="T9" fmla="*/ 2147483647 h 2"/>
                    <a:gd name="T10" fmla="*/ 0 60000 65536"/>
                    <a:gd name="T11" fmla="*/ 0 60000 65536"/>
                    <a:gd name="T12" fmla="*/ 0 60000 65536"/>
                    <a:gd name="T13" fmla="*/ 0 60000 65536"/>
                    <a:gd name="T14" fmla="*/ 0 60000 65536"/>
                    <a:gd name="T15" fmla="*/ 0 w 5"/>
                    <a:gd name="T16" fmla="*/ 0 h 2"/>
                    <a:gd name="T17" fmla="*/ 5 w 5"/>
                    <a:gd name="T18" fmla="*/ 2 h 2"/>
                  </a:gdLst>
                  <a:ahLst/>
                  <a:cxnLst>
                    <a:cxn ang="T10">
                      <a:pos x="T0" y="T1"/>
                    </a:cxn>
                    <a:cxn ang="T11">
                      <a:pos x="T2" y="T3"/>
                    </a:cxn>
                    <a:cxn ang="T12">
                      <a:pos x="T4" y="T5"/>
                    </a:cxn>
                    <a:cxn ang="T13">
                      <a:pos x="T6" y="T7"/>
                    </a:cxn>
                    <a:cxn ang="T14">
                      <a:pos x="T8" y="T9"/>
                    </a:cxn>
                  </a:cxnLst>
                  <a:rect l="T15" t="T16" r="T17" b="T18"/>
                  <a:pathLst>
                    <a:path w="5" h="2">
                      <a:moveTo>
                        <a:pt x="0" y="1"/>
                      </a:moveTo>
                      <a:lnTo>
                        <a:pt x="4" y="0"/>
                      </a:lnTo>
                      <a:lnTo>
                        <a:pt x="5" y="2"/>
                      </a:lnTo>
                      <a:lnTo>
                        <a:pt x="1" y="2"/>
                      </a:lnTo>
                      <a:lnTo>
                        <a:pt x="0" y="1"/>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03" name="Freeform 666"/>
                <p:cNvSpPr>
                  <a:spLocks/>
                </p:cNvSpPr>
                <p:nvPr/>
              </p:nvSpPr>
              <p:spPr bwMode="gray">
                <a:xfrm>
                  <a:off x="3426" y="1786"/>
                  <a:ext cx="7" cy="1"/>
                </a:xfrm>
                <a:custGeom>
                  <a:avLst/>
                  <a:gdLst>
                    <a:gd name="T0" fmla="*/ 2147483647 w 6"/>
                    <a:gd name="T1" fmla="*/ 0 h 2"/>
                    <a:gd name="T2" fmla="*/ 2147483647 w 6"/>
                    <a:gd name="T3" fmla="*/ 0 h 2"/>
                    <a:gd name="T4" fmla="*/ 2147483647 w 6"/>
                    <a:gd name="T5" fmla="*/ 2147483647 h 2"/>
                    <a:gd name="T6" fmla="*/ 0 w 6"/>
                    <a:gd name="T7" fmla="*/ 2147483647 h 2"/>
                    <a:gd name="T8" fmla="*/ 2147483647 w 6"/>
                    <a:gd name="T9" fmla="*/ 0 h 2"/>
                    <a:gd name="T10" fmla="*/ 0 60000 65536"/>
                    <a:gd name="T11" fmla="*/ 0 60000 65536"/>
                    <a:gd name="T12" fmla="*/ 0 60000 65536"/>
                    <a:gd name="T13" fmla="*/ 0 60000 65536"/>
                    <a:gd name="T14" fmla="*/ 0 60000 65536"/>
                    <a:gd name="T15" fmla="*/ 0 w 6"/>
                    <a:gd name="T16" fmla="*/ 0 h 2"/>
                    <a:gd name="T17" fmla="*/ 6 w 6"/>
                    <a:gd name="T18" fmla="*/ 2 h 2"/>
                  </a:gdLst>
                  <a:ahLst/>
                  <a:cxnLst>
                    <a:cxn ang="T10">
                      <a:pos x="T0" y="T1"/>
                    </a:cxn>
                    <a:cxn ang="T11">
                      <a:pos x="T2" y="T3"/>
                    </a:cxn>
                    <a:cxn ang="T12">
                      <a:pos x="T4" y="T5"/>
                    </a:cxn>
                    <a:cxn ang="T13">
                      <a:pos x="T6" y="T7"/>
                    </a:cxn>
                    <a:cxn ang="T14">
                      <a:pos x="T8" y="T9"/>
                    </a:cxn>
                  </a:cxnLst>
                  <a:rect l="T15" t="T16" r="T17" b="T18"/>
                  <a:pathLst>
                    <a:path w="6" h="2">
                      <a:moveTo>
                        <a:pt x="1" y="0"/>
                      </a:moveTo>
                      <a:lnTo>
                        <a:pt x="3" y="0"/>
                      </a:lnTo>
                      <a:lnTo>
                        <a:pt x="6" y="1"/>
                      </a:lnTo>
                      <a:lnTo>
                        <a:pt x="0" y="2"/>
                      </a:lnTo>
                      <a:lnTo>
                        <a:pt x="1"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04" name="Freeform 667"/>
                <p:cNvSpPr>
                  <a:spLocks/>
                </p:cNvSpPr>
                <p:nvPr/>
              </p:nvSpPr>
              <p:spPr bwMode="gray">
                <a:xfrm>
                  <a:off x="3350" y="1816"/>
                  <a:ext cx="11" cy="7"/>
                </a:xfrm>
                <a:custGeom>
                  <a:avLst/>
                  <a:gdLst>
                    <a:gd name="T0" fmla="*/ 0 w 9"/>
                    <a:gd name="T1" fmla="*/ 2147483647 h 6"/>
                    <a:gd name="T2" fmla="*/ 2147483647 w 9"/>
                    <a:gd name="T3" fmla="*/ 0 h 6"/>
                    <a:gd name="T4" fmla="*/ 2147483647 w 9"/>
                    <a:gd name="T5" fmla="*/ 0 h 6"/>
                    <a:gd name="T6" fmla="*/ 2147483647 w 9"/>
                    <a:gd name="T7" fmla="*/ 2147483647 h 6"/>
                    <a:gd name="T8" fmla="*/ 2147483647 w 9"/>
                    <a:gd name="T9" fmla="*/ 2147483647 h 6"/>
                    <a:gd name="T10" fmla="*/ 2147483647 w 9"/>
                    <a:gd name="T11" fmla="*/ 2147483647 h 6"/>
                    <a:gd name="T12" fmla="*/ 0 w 9"/>
                    <a:gd name="T13" fmla="*/ 2147483647 h 6"/>
                    <a:gd name="T14" fmla="*/ 0 60000 65536"/>
                    <a:gd name="T15" fmla="*/ 0 60000 65536"/>
                    <a:gd name="T16" fmla="*/ 0 60000 65536"/>
                    <a:gd name="T17" fmla="*/ 0 60000 65536"/>
                    <a:gd name="T18" fmla="*/ 0 60000 65536"/>
                    <a:gd name="T19" fmla="*/ 0 60000 65536"/>
                    <a:gd name="T20" fmla="*/ 0 60000 65536"/>
                    <a:gd name="T21" fmla="*/ 0 w 9"/>
                    <a:gd name="T22" fmla="*/ 0 h 6"/>
                    <a:gd name="T23" fmla="*/ 9 w 9"/>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 h="6">
                      <a:moveTo>
                        <a:pt x="0" y="2"/>
                      </a:moveTo>
                      <a:lnTo>
                        <a:pt x="5" y="0"/>
                      </a:lnTo>
                      <a:lnTo>
                        <a:pt x="8" y="0"/>
                      </a:lnTo>
                      <a:lnTo>
                        <a:pt x="9" y="3"/>
                      </a:lnTo>
                      <a:lnTo>
                        <a:pt x="6" y="6"/>
                      </a:lnTo>
                      <a:lnTo>
                        <a:pt x="1" y="5"/>
                      </a:lnTo>
                      <a:lnTo>
                        <a:pt x="0" y="2"/>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05" name="Freeform 668"/>
                <p:cNvSpPr>
                  <a:spLocks/>
                </p:cNvSpPr>
                <p:nvPr/>
              </p:nvSpPr>
              <p:spPr bwMode="gray">
                <a:xfrm>
                  <a:off x="3327" y="1827"/>
                  <a:ext cx="13" cy="8"/>
                </a:xfrm>
                <a:custGeom>
                  <a:avLst/>
                  <a:gdLst>
                    <a:gd name="T0" fmla="*/ 2147483647 w 11"/>
                    <a:gd name="T1" fmla="*/ 0 h 6"/>
                    <a:gd name="T2" fmla="*/ 2147483647 w 11"/>
                    <a:gd name="T3" fmla="*/ 2147483647 h 6"/>
                    <a:gd name="T4" fmla="*/ 2147483647 w 11"/>
                    <a:gd name="T5" fmla="*/ 2147483647 h 6"/>
                    <a:gd name="T6" fmla="*/ 2147483647 w 11"/>
                    <a:gd name="T7" fmla="*/ 2147483647 h 6"/>
                    <a:gd name="T8" fmla="*/ 0 w 11"/>
                    <a:gd name="T9" fmla="*/ 2147483647 h 6"/>
                    <a:gd name="T10" fmla="*/ 0 w 11"/>
                    <a:gd name="T11" fmla="*/ 2147483647 h 6"/>
                    <a:gd name="T12" fmla="*/ 2147483647 w 11"/>
                    <a:gd name="T13" fmla="*/ 0 h 6"/>
                    <a:gd name="T14" fmla="*/ 0 60000 65536"/>
                    <a:gd name="T15" fmla="*/ 0 60000 65536"/>
                    <a:gd name="T16" fmla="*/ 0 60000 65536"/>
                    <a:gd name="T17" fmla="*/ 0 60000 65536"/>
                    <a:gd name="T18" fmla="*/ 0 60000 65536"/>
                    <a:gd name="T19" fmla="*/ 0 60000 65536"/>
                    <a:gd name="T20" fmla="*/ 0 60000 65536"/>
                    <a:gd name="T21" fmla="*/ 0 w 11"/>
                    <a:gd name="T22" fmla="*/ 0 h 6"/>
                    <a:gd name="T23" fmla="*/ 11 w 11"/>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 h="6">
                      <a:moveTo>
                        <a:pt x="8" y="0"/>
                      </a:moveTo>
                      <a:lnTo>
                        <a:pt x="11" y="1"/>
                      </a:lnTo>
                      <a:lnTo>
                        <a:pt x="11" y="3"/>
                      </a:lnTo>
                      <a:lnTo>
                        <a:pt x="6" y="6"/>
                      </a:lnTo>
                      <a:lnTo>
                        <a:pt x="0" y="5"/>
                      </a:lnTo>
                      <a:lnTo>
                        <a:pt x="0" y="3"/>
                      </a:lnTo>
                      <a:lnTo>
                        <a:pt x="8"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06" name="Freeform 669"/>
                <p:cNvSpPr>
                  <a:spLocks/>
                </p:cNvSpPr>
                <p:nvPr/>
              </p:nvSpPr>
              <p:spPr bwMode="gray">
                <a:xfrm>
                  <a:off x="3322" y="1808"/>
                  <a:ext cx="6" cy="4"/>
                </a:xfrm>
                <a:custGeom>
                  <a:avLst/>
                  <a:gdLst>
                    <a:gd name="T0" fmla="*/ 0 w 6"/>
                    <a:gd name="T1" fmla="*/ 0 h 3"/>
                    <a:gd name="T2" fmla="*/ 2147483647 w 6"/>
                    <a:gd name="T3" fmla="*/ 2147483647 h 3"/>
                    <a:gd name="T4" fmla="*/ 2147483647 w 6"/>
                    <a:gd name="T5" fmla="*/ 2147483647 h 3"/>
                    <a:gd name="T6" fmla="*/ 2147483647 w 6"/>
                    <a:gd name="T7" fmla="*/ 2147483647 h 3"/>
                    <a:gd name="T8" fmla="*/ 0 w 6"/>
                    <a:gd name="T9" fmla="*/ 0 h 3"/>
                    <a:gd name="T10" fmla="*/ 0 60000 65536"/>
                    <a:gd name="T11" fmla="*/ 0 60000 65536"/>
                    <a:gd name="T12" fmla="*/ 0 60000 65536"/>
                    <a:gd name="T13" fmla="*/ 0 60000 65536"/>
                    <a:gd name="T14" fmla="*/ 0 60000 65536"/>
                    <a:gd name="T15" fmla="*/ 0 w 6"/>
                    <a:gd name="T16" fmla="*/ 0 h 3"/>
                    <a:gd name="T17" fmla="*/ 6 w 6"/>
                    <a:gd name="T18" fmla="*/ 3 h 3"/>
                  </a:gdLst>
                  <a:ahLst/>
                  <a:cxnLst>
                    <a:cxn ang="T10">
                      <a:pos x="T0" y="T1"/>
                    </a:cxn>
                    <a:cxn ang="T11">
                      <a:pos x="T2" y="T3"/>
                    </a:cxn>
                    <a:cxn ang="T12">
                      <a:pos x="T4" y="T5"/>
                    </a:cxn>
                    <a:cxn ang="T13">
                      <a:pos x="T6" y="T7"/>
                    </a:cxn>
                    <a:cxn ang="T14">
                      <a:pos x="T8" y="T9"/>
                    </a:cxn>
                  </a:cxnLst>
                  <a:rect l="T15" t="T16" r="T17" b="T18"/>
                  <a:pathLst>
                    <a:path w="6" h="3">
                      <a:moveTo>
                        <a:pt x="0" y="0"/>
                      </a:moveTo>
                      <a:lnTo>
                        <a:pt x="6" y="1"/>
                      </a:lnTo>
                      <a:lnTo>
                        <a:pt x="4" y="3"/>
                      </a:lnTo>
                      <a:lnTo>
                        <a:pt x="1" y="2"/>
                      </a:lnTo>
                      <a:lnTo>
                        <a:pt x="0"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07" name="Freeform 670"/>
                <p:cNvSpPr>
                  <a:spLocks/>
                </p:cNvSpPr>
                <p:nvPr/>
              </p:nvSpPr>
              <p:spPr bwMode="gray">
                <a:xfrm>
                  <a:off x="3315" y="1801"/>
                  <a:ext cx="8" cy="6"/>
                </a:xfrm>
                <a:custGeom>
                  <a:avLst/>
                  <a:gdLst>
                    <a:gd name="T0" fmla="*/ 0 w 6"/>
                    <a:gd name="T1" fmla="*/ 2147483647 h 5"/>
                    <a:gd name="T2" fmla="*/ 2147483647 w 6"/>
                    <a:gd name="T3" fmla="*/ 0 h 5"/>
                    <a:gd name="T4" fmla="*/ 2147483647 w 6"/>
                    <a:gd name="T5" fmla="*/ 2147483647 h 5"/>
                    <a:gd name="T6" fmla="*/ 2147483647 w 6"/>
                    <a:gd name="T7" fmla="*/ 2147483647 h 5"/>
                    <a:gd name="T8" fmla="*/ 0 w 6"/>
                    <a:gd name="T9" fmla="*/ 2147483647 h 5"/>
                    <a:gd name="T10" fmla="*/ 0 60000 65536"/>
                    <a:gd name="T11" fmla="*/ 0 60000 65536"/>
                    <a:gd name="T12" fmla="*/ 0 60000 65536"/>
                    <a:gd name="T13" fmla="*/ 0 60000 65536"/>
                    <a:gd name="T14" fmla="*/ 0 60000 65536"/>
                    <a:gd name="T15" fmla="*/ 0 w 6"/>
                    <a:gd name="T16" fmla="*/ 0 h 5"/>
                    <a:gd name="T17" fmla="*/ 6 w 6"/>
                    <a:gd name="T18" fmla="*/ 5 h 5"/>
                  </a:gdLst>
                  <a:ahLst/>
                  <a:cxnLst>
                    <a:cxn ang="T10">
                      <a:pos x="T0" y="T1"/>
                    </a:cxn>
                    <a:cxn ang="T11">
                      <a:pos x="T2" y="T3"/>
                    </a:cxn>
                    <a:cxn ang="T12">
                      <a:pos x="T4" y="T5"/>
                    </a:cxn>
                    <a:cxn ang="T13">
                      <a:pos x="T6" y="T7"/>
                    </a:cxn>
                    <a:cxn ang="T14">
                      <a:pos x="T8" y="T9"/>
                    </a:cxn>
                  </a:cxnLst>
                  <a:rect l="T15" t="T16" r="T17" b="T18"/>
                  <a:pathLst>
                    <a:path w="6" h="5">
                      <a:moveTo>
                        <a:pt x="0" y="5"/>
                      </a:moveTo>
                      <a:lnTo>
                        <a:pt x="1" y="0"/>
                      </a:lnTo>
                      <a:lnTo>
                        <a:pt x="6" y="1"/>
                      </a:lnTo>
                      <a:lnTo>
                        <a:pt x="6" y="2"/>
                      </a:lnTo>
                      <a:lnTo>
                        <a:pt x="0" y="5"/>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08" name="Freeform 674"/>
                <p:cNvSpPr>
                  <a:spLocks/>
                </p:cNvSpPr>
                <p:nvPr/>
              </p:nvSpPr>
              <p:spPr bwMode="gray">
                <a:xfrm>
                  <a:off x="3724" y="1776"/>
                  <a:ext cx="23" cy="10"/>
                </a:xfrm>
                <a:custGeom>
                  <a:avLst/>
                  <a:gdLst>
                    <a:gd name="T0" fmla="*/ 2147483647 w 18"/>
                    <a:gd name="T1" fmla="*/ 0 h 8"/>
                    <a:gd name="T2" fmla="*/ 2147483647 w 18"/>
                    <a:gd name="T3" fmla="*/ 0 h 8"/>
                    <a:gd name="T4" fmla="*/ 2147483647 w 18"/>
                    <a:gd name="T5" fmla="*/ 0 h 8"/>
                    <a:gd name="T6" fmla="*/ 2147483647 w 18"/>
                    <a:gd name="T7" fmla="*/ 2147483647 h 8"/>
                    <a:gd name="T8" fmla="*/ 2147483647 w 18"/>
                    <a:gd name="T9" fmla="*/ 2147483647 h 8"/>
                    <a:gd name="T10" fmla="*/ 2147483647 w 18"/>
                    <a:gd name="T11" fmla="*/ 2147483647 h 8"/>
                    <a:gd name="T12" fmla="*/ 2147483647 w 18"/>
                    <a:gd name="T13" fmla="*/ 2147483647 h 8"/>
                    <a:gd name="T14" fmla="*/ 2147483647 w 18"/>
                    <a:gd name="T15" fmla="*/ 2147483647 h 8"/>
                    <a:gd name="T16" fmla="*/ 0 w 18"/>
                    <a:gd name="T17" fmla="*/ 2147483647 h 8"/>
                    <a:gd name="T18" fmla="*/ 2147483647 w 18"/>
                    <a:gd name="T19" fmla="*/ 2147483647 h 8"/>
                    <a:gd name="T20" fmla="*/ 2147483647 w 18"/>
                    <a:gd name="T21" fmla="*/ 0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8"/>
                    <a:gd name="T34" fmla="*/ 0 h 8"/>
                    <a:gd name="T35" fmla="*/ 18 w 18"/>
                    <a:gd name="T36" fmla="*/ 8 h 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8" h="8">
                      <a:moveTo>
                        <a:pt x="5" y="0"/>
                      </a:moveTo>
                      <a:lnTo>
                        <a:pt x="11" y="0"/>
                      </a:lnTo>
                      <a:lnTo>
                        <a:pt x="18" y="0"/>
                      </a:lnTo>
                      <a:lnTo>
                        <a:pt x="18" y="1"/>
                      </a:lnTo>
                      <a:lnTo>
                        <a:pt x="14" y="4"/>
                      </a:lnTo>
                      <a:lnTo>
                        <a:pt x="14" y="6"/>
                      </a:lnTo>
                      <a:lnTo>
                        <a:pt x="8" y="8"/>
                      </a:lnTo>
                      <a:lnTo>
                        <a:pt x="3" y="4"/>
                      </a:lnTo>
                      <a:lnTo>
                        <a:pt x="0" y="4"/>
                      </a:lnTo>
                      <a:lnTo>
                        <a:pt x="2" y="1"/>
                      </a:lnTo>
                      <a:lnTo>
                        <a:pt x="5"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09" name="Freeform 675"/>
                <p:cNvSpPr>
                  <a:spLocks/>
                </p:cNvSpPr>
                <p:nvPr/>
              </p:nvSpPr>
              <p:spPr bwMode="gray">
                <a:xfrm>
                  <a:off x="3770" y="1779"/>
                  <a:ext cx="9" cy="7"/>
                </a:xfrm>
                <a:custGeom>
                  <a:avLst/>
                  <a:gdLst>
                    <a:gd name="T0" fmla="*/ 2147483647 w 8"/>
                    <a:gd name="T1" fmla="*/ 0 h 5"/>
                    <a:gd name="T2" fmla="*/ 2147483647 w 8"/>
                    <a:gd name="T3" fmla="*/ 0 h 5"/>
                    <a:gd name="T4" fmla="*/ 2147483647 w 8"/>
                    <a:gd name="T5" fmla="*/ 2147483647 h 5"/>
                    <a:gd name="T6" fmla="*/ 2147483647 w 8"/>
                    <a:gd name="T7" fmla="*/ 2147483647 h 5"/>
                    <a:gd name="T8" fmla="*/ 2147483647 w 8"/>
                    <a:gd name="T9" fmla="*/ 2147483647 h 5"/>
                    <a:gd name="T10" fmla="*/ 0 w 8"/>
                    <a:gd name="T11" fmla="*/ 2147483647 h 5"/>
                    <a:gd name="T12" fmla="*/ 2147483647 w 8"/>
                    <a:gd name="T13" fmla="*/ 2147483647 h 5"/>
                    <a:gd name="T14" fmla="*/ 2147483647 w 8"/>
                    <a:gd name="T15" fmla="*/ 0 h 5"/>
                    <a:gd name="T16" fmla="*/ 0 60000 65536"/>
                    <a:gd name="T17" fmla="*/ 0 60000 65536"/>
                    <a:gd name="T18" fmla="*/ 0 60000 65536"/>
                    <a:gd name="T19" fmla="*/ 0 60000 65536"/>
                    <a:gd name="T20" fmla="*/ 0 60000 65536"/>
                    <a:gd name="T21" fmla="*/ 0 60000 65536"/>
                    <a:gd name="T22" fmla="*/ 0 60000 65536"/>
                    <a:gd name="T23" fmla="*/ 0 60000 65536"/>
                    <a:gd name="T24" fmla="*/ 0 w 8"/>
                    <a:gd name="T25" fmla="*/ 0 h 5"/>
                    <a:gd name="T26" fmla="*/ 8 w 8"/>
                    <a:gd name="T27" fmla="*/ 5 h 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 h="5">
                      <a:moveTo>
                        <a:pt x="6" y="0"/>
                      </a:moveTo>
                      <a:lnTo>
                        <a:pt x="8" y="0"/>
                      </a:lnTo>
                      <a:lnTo>
                        <a:pt x="4" y="3"/>
                      </a:lnTo>
                      <a:lnTo>
                        <a:pt x="4" y="5"/>
                      </a:lnTo>
                      <a:lnTo>
                        <a:pt x="1" y="5"/>
                      </a:lnTo>
                      <a:lnTo>
                        <a:pt x="0" y="4"/>
                      </a:lnTo>
                      <a:lnTo>
                        <a:pt x="3" y="1"/>
                      </a:lnTo>
                      <a:lnTo>
                        <a:pt x="6"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10" name="Freeform 723"/>
                <p:cNvSpPr>
                  <a:spLocks/>
                </p:cNvSpPr>
                <p:nvPr/>
              </p:nvSpPr>
              <p:spPr bwMode="gray">
                <a:xfrm>
                  <a:off x="3478" y="1596"/>
                  <a:ext cx="17" cy="4"/>
                </a:xfrm>
                <a:custGeom>
                  <a:avLst/>
                  <a:gdLst>
                    <a:gd name="T0" fmla="*/ 2147483647 w 14"/>
                    <a:gd name="T1" fmla="*/ 0 h 3"/>
                    <a:gd name="T2" fmla="*/ 2147483647 w 14"/>
                    <a:gd name="T3" fmla="*/ 2147483647 h 3"/>
                    <a:gd name="T4" fmla="*/ 2147483647 w 14"/>
                    <a:gd name="T5" fmla="*/ 2147483647 h 3"/>
                    <a:gd name="T6" fmla="*/ 2147483647 w 14"/>
                    <a:gd name="T7" fmla="*/ 2147483647 h 3"/>
                    <a:gd name="T8" fmla="*/ 0 w 14"/>
                    <a:gd name="T9" fmla="*/ 2147483647 h 3"/>
                    <a:gd name="T10" fmla="*/ 2147483647 w 14"/>
                    <a:gd name="T11" fmla="*/ 0 h 3"/>
                    <a:gd name="T12" fmla="*/ 2147483647 w 14"/>
                    <a:gd name="T13" fmla="*/ 0 h 3"/>
                    <a:gd name="T14" fmla="*/ 0 60000 65536"/>
                    <a:gd name="T15" fmla="*/ 0 60000 65536"/>
                    <a:gd name="T16" fmla="*/ 0 60000 65536"/>
                    <a:gd name="T17" fmla="*/ 0 60000 65536"/>
                    <a:gd name="T18" fmla="*/ 0 60000 65536"/>
                    <a:gd name="T19" fmla="*/ 0 60000 65536"/>
                    <a:gd name="T20" fmla="*/ 0 60000 65536"/>
                    <a:gd name="T21" fmla="*/ 0 w 14"/>
                    <a:gd name="T22" fmla="*/ 0 h 3"/>
                    <a:gd name="T23" fmla="*/ 14 w 14"/>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 h="3">
                      <a:moveTo>
                        <a:pt x="12" y="0"/>
                      </a:moveTo>
                      <a:lnTo>
                        <a:pt x="14" y="2"/>
                      </a:lnTo>
                      <a:lnTo>
                        <a:pt x="13" y="3"/>
                      </a:lnTo>
                      <a:lnTo>
                        <a:pt x="5" y="3"/>
                      </a:lnTo>
                      <a:lnTo>
                        <a:pt x="0" y="1"/>
                      </a:lnTo>
                      <a:lnTo>
                        <a:pt x="4" y="0"/>
                      </a:lnTo>
                      <a:lnTo>
                        <a:pt x="12"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11" name="Rectangle 724"/>
                <p:cNvSpPr>
                  <a:spLocks noChangeArrowheads="1"/>
                </p:cNvSpPr>
                <p:nvPr/>
              </p:nvSpPr>
              <p:spPr bwMode="gray">
                <a:xfrm>
                  <a:off x="3493" y="1645"/>
                  <a:ext cx="7" cy="2"/>
                </a:xfrm>
                <a:prstGeom prst="rect">
                  <a:avLst/>
                </a:prstGeom>
                <a:grpFill/>
                <a:ln w="9525">
                  <a:solidFill>
                    <a:srgbClr val="00A7A0"/>
                  </a:solidFill>
                  <a:miter lim="800000"/>
                  <a:headEnd/>
                  <a:tailEnd/>
                </a:ln>
              </p:spPr>
              <p:txBody>
                <a:bodyPr/>
                <a:lstStyle/>
                <a:p>
                  <a:pPr algn="ctr" eaLnBrk="0" fontAlgn="auto" hangingPunct="0">
                    <a:lnSpc>
                      <a:spcPct val="100000"/>
                    </a:lnSpc>
                    <a:spcAft>
                      <a:spcPts val="0"/>
                    </a:spcAft>
                    <a:buFontTx/>
                    <a:buNone/>
                    <a:defRPr/>
                  </a:pPr>
                  <a:endParaRPr lang="en-GB" sz="1200" dirty="0">
                    <a:solidFill>
                      <a:prstClr val="black"/>
                    </a:solidFill>
                    <a:latin typeface="Helvetica"/>
                    <a:ea typeface="MS PGothic" pitchFamily="34" charset="-128"/>
                  </a:endParaRPr>
                </a:p>
              </p:txBody>
            </p:sp>
            <p:sp>
              <p:nvSpPr>
                <p:cNvPr id="2412" name="Freeform 725"/>
                <p:cNvSpPr>
                  <a:spLocks/>
                </p:cNvSpPr>
                <p:nvPr/>
              </p:nvSpPr>
              <p:spPr bwMode="gray">
                <a:xfrm>
                  <a:off x="3484" y="1647"/>
                  <a:ext cx="8" cy="3"/>
                </a:xfrm>
                <a:custGeom>
                  <a:avLst/>
                  <a:gdLst>
                    <a:gd name="T0" fmla="*/ 0 w 7"/>
                    <a:gd name="T1" fmla="*/ 0 h 2"/>
                    <a:gd name="T2" fmla="*/ 2147483647 w 7"/>
                    <a:gd name="T3" fmla="*/ 0 h 2"/>
                    <a:gd name="T4" fmla="*/ 2147483647 w 7"/>
                    <a:gd name="T5" fmla="*/ 2147483647 h 2"/>
                    <a:gd name="T6" fmla="*/ 2147483647 w 7"/>
                    <a:gd name="T7" fmla="*/ 2147483647 h 2"/>
                    <a:gd name="T8" fmla="*/ 0 w 7"/>
                    <a:gd name="T9" fmla="*/ 0 h 2"/>
                    <a:gd name="T10" fmla="*/ 0 60000 65536"/>
                    <a:gd name="T11" fmla="*/ 0 60000 65536"/>
                    <a:gd name="T12" fmla="*/ 0 60000 65536"/>
                    <a:gd name="T13" fmla="*/ 0 60000 65536"/>
                    <a:gd name="T14" fmla="*/ 0 60000 65536"/>
                    <a:gd name="T15" fmla="*/ 0 w 7"/>
                    <a:gd name="T16" fmla="*/ 0 h 2"/>
                    <a:gd name="T17" fmla="*/ 7 w 7"/>
                    <a:gd name="T18" fmla="*/ 2 h 2"/>
                  </a:gdLst>
                  <a:ahLst/>
                  <a:cxnLst>
                    <a:cxn ang="T10">
                      <a:pos x="T0" y="T1"/>
                    </a:cxn>
                    <a:cxn ang="T11">
                      <a:pos x="T2" y="T3"/>
                    </a:cxn>
                    <a:cxn ang="T12">
                      <a:pos x="T4" y="T5"/>
                    </a:cxn>
                    <a:cxn ang="T13">
                      <a:pos x="T6" y="T7"/>
                    </a:cxn>
                    <a:cxn ang="T14">
                      <a:pos x="T8" y="T9"/>
                    </a:cxn>
                  </a:cxnLst>
                  <a:rect l="T15" t="T16" r="T17" b="T18"/>
                  <a:pathLst>
                    <a:path w="7" h="2">
                      <a:moveTo>
                        <a:pt x="0" y="0"/>
                      </a:moveTo>
                      <a:lnTo>
                        <a:pt x="3" y="0"/>
                      </a:lnTo>
                      <a:lnTo>
                        <a:pt x="7" y="2"/>
                      </a:lnTo>
                      <a:lnTo>
                        <a:pt x="2" y="1"/>
                      </a:lnTo>
                      <a:lnTo>
                        <a:pt x="0"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13" name="Freeform 726"/>
                <p:cNvSpPr>
                  <a:spLocks/>
                </p:cNvSpPr>
                <p:nvPr/>
              </p:nvSpPr>
              <p:spPr bwMode="gray">
                <a:xfrm>
                  <a:off x="3493" y="1652"/>
                  <a:ext cx="4" cy="0"/>
                </a:xfrm>
                <a:custGeom>
                  <a:avLst/>
                  <a:gdLst>
                    <a:gd name="T0" fmla="*/ 0 w 3"/>
                    <a:gd name="T1" fmla="*/ 0 h 1"/>
                    <a:gd name="T2" fmla="*/ 2147483647 w 3"/>
                    <a:gd name="T3" fmla="*/ 0 h 1"/>
                    <a:gd name="T4" fmla="*/ 2147483647 w 3"/>
                    <a:gd name="T5" fmla="*/ 0 h 1"/>
                    <a:gd name="T6" fmla="*/ 0 w 3"/>
                    <a:gd name="T7" fmla="*/ 0 h 1"/>
                    <a:gd name="T8" fmla="*/ 0 w 3"/>
                    <a:gd name="T9" fmla="*/ 0 h 1"/>
                    <a:gd name="T10" fmla="*/ 0 60000 65536"/>
                    <a:gd name="T11" fmla="*/ 0 60000 65536"/>
                    <a:gd name="T12" fmla="*/ 0 60000 65536"/>
                    <a:gd name="T13" fmla="*/ 0 60000 65536"/>
                    <a:gd name="T14" fmla="*/ 0 60000 65536"/>
                    <a:gd name="T15" fmla="*/ 0 w 3"/>
                    <a:gd name="T16" fmla="*/ 0 h 1"/>
                    <a:gd name="T17" fmla="*/ 3 w 3"/>
                    <a:gd name="T18" fmla="*/ 0 h 1"/>
                  </a:gdLst>
                  <a:ahLst/>
                  <a:cxnLst>
                    <a:cxn ang="T10">
                      <a:pos x="T0" y="T1"/>
                    </a:cxn>
                    <a:cxn ang="T11">
                      <a:pos x="T2" y="T3"/>
                    </a:cxn>
                    <a:cxn ang="T12">
                      <a:pos x="T4" y="T5"/>
                    </a:cxn>
                    <a:cxn ang="T13">
                      <a:pos x="T6" y="T7"/>
                    </a:cxn>
                    <a:cxn ang="T14">
                      <a:pos x="T8" y="T9"/>
                    </a:cxn>
                  </a:cxnLst>
                  <a:rect l="T15" t="T16" r="T17" b="T18"/>
                  <a:pathLst>
                    <a:path w="3" h="1">
                      <a:moveTo>
                        <a:pt x="0" y="0"/>
                      </a:moveTo>
                      <a:lnTo>
                        <a:pt x="2" y="0"/>
                      </a:lnTo>
                      <a:lnTo>
                        <a:pt x="3" y="1"/>
                      </a:lnTo>
                      <a:lnTo>
                        <a:pt x="0" y="1"/>
                      </a:lnTo>
                      <a:lnTo>
                        <a:pt x="0"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14" name="Freeform 727"/>
                <p:cNvSpPr>
                  <a:spLocks/>
                </p:cNvSpPr>
                <p:nvPr/>
              </p:nvSpPr>
              <p:spPr bwMode="gray">
                <a:xfrm>
                  <a:off x="3468" y="1707"/>
                  <a:ext cx="8" cy="5"/>
                </a:xfrm>
                <a:custGeom>
                  <a:avLst/>
                  <a:gdLst>
                    <a:gd name="T0" fmla="*/ 0 w 7"/>
                    <a:gd name="T1" fmla="*/ 2147483647 h 4"/>
                    <a:gd name="T2" fmla="*/ 0 w 7"/>
                    <a:gd name="T3" fmla="*/ 2147483647 h 4"/>
                    <a:gd name="T4" fmla="*/ 2147483647 w 7"/>
                    <a:gd name="T5" fmla="*/ 0 h 4"/>
                    <a:gd name="T6" fmla="*/ 2147483647 w 7"/>
                    <a:gd name="T7" fmla="*/ 2147483647 h 4"/>
                    <a:gd name="T8" fmla="*/ 2147483647 w 7"/>
                    <a:gd name="T9" fmla="*/ 2147483647 h 4"/>
                    <a:gd name="T10" fmla="*/ 0 w 7"/>
                    <a:gd name="T11" fmla="*/ 2147483647 h 4"/>
                    <a:gd name="T12" fmla="*/ 0 60000 65536"/>
                    <a:gd name="T13" fmla="*/ 0 60000 65536"/>
                    <a:gd name="T14" fmla="*/ 0 60000 65536"/>
                    <a:gd name="T15" fmla="*/ 0 60000 65536"/>
                    <a:gd name="T16" fmla="*/ 0 60000 65536"/>
                    <a:gd name="T17" fmla="*/ 0 60000 65536"/>
                    <a:gd name="T18" fmla="*/ 0 w 7"/>
                    <a:gd name="T19" fmla="*/ 0 h 4"/>
                    <a:gd name="T20" fmla="*/ 7 w 7"/>
                    <a:gd name="T21" fmla="*/ 4 h 4"/>
                  </a:gdLst>
                  <a:ahLst/>
                  <a:cxnLst>
                    <a:cxn ang="T12">
                      <a:pos x="T0" y="T1"/>
                    </a:cxn>
                    <a:cxn ang="T13">
                      <a:pos x="T2" y="T3"/>
                    </a:cxn>
                    <a:cxn ang="T14">
                      <a:pos x="T4" y="T5"/>
                    </a:cxn>
                    <a:cxn ang="T15">
                      <a:pos x="T6" y="T7"/>
                    </a:cxn>
                    <a:cxn ang="T16">
                      <a:pos x="T8" y="T9"/>
                    </a:cxn>
                    <a:cxn ang="T17">
                      <a:pos x="T10" y="T11"/>
                    </a:cxn>
                  </a:cxnLst>
                  <a:rect l="T18" t="T19" r="T20" b="T21"/>
                  <a:pathLst>
                    <a:path w="7" h="4">
                      <a:moveTo>
                        <a:pt x="0" y="2"/>
                      </a:moveTo>
                      <a:lnTo>
                        <a:pt x="0" y="1"/>
                      </a:lnTo>
                      <a:lnTo>
                        <a:pt x="6" y="0"/>
                      </a:lnTo>
                      <a:lnTo>
                        <a:pt x="7" y="2"/>
                      </a:lnTo>
                      <a:lnTo>
                        <a:pt x="3" y="4"/>
                      </a:lnTo>
                      <a:lnTo>
                        <a:pt x="0" y="2"/>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15" name="Freeform 728"/>
                <p:cNvSpPr>
                  <a:spLocks/>
                </p:cNvSpPr>
                <p:nvPr/>
              </p:nvSpPr>
              <p:spPr bwMode="gray">
                <a:xfrm>
                  <a:off x="3461" y="1712"/>
                  <a:ext cx="4" cy="4"/>
                </a:xfrm>
                <a:custGeom>
                  <a:avLst/>
                  <a:gdLst>
                    <a:gd name="T0" fmla="*/ 0 w 3"/>
                    <a:gd name="T1" fmla="*/ 2147483647 h 3"/>
                    <a:gd name="T2" fmla="*/ 2147483647 w 3"/>
                    <a:gd name="T3" fmla="*/ 0 h 3"/>
                    <a:gd name="T4" fmla="*/ 2147483647 w 3"/>
                    <a:gd name="T5" fmla="*/ 2147483647 h 3"/>
                    <a:gd name="T6" fmla="*/ 2147483647 w 3"/>
                    <a:gd name="T7" fmla="*/ 2147483647 h 3"/>
                    <a:gd name="T8" fmla="*/ 0 w 3"/>
                    <a:gd name="T9" fmla="*/ 2147483647 h 3"/>
                    <a:gd name="T10" fmla="*/ 0 w 3"/>
                    <a:gd name="T11" fmla="*/ 2147483647 h 3"/>
                    <a:gd name="T12" fmla="*/ 0 60000 65536"/>
                    <a:gd name="T13" fmla="*/ 0 60000 65536"/>
                    <a:gd name="T14" fmla="*/ 0 60000 65536"/>
                    <a:gd name="T15" fmla="*/ 0 60000 65536"/>
                    <a:gd name="T16" fmla="*/ 0 60000 65536"/>
                    <a:gd name="T17" fmla="*/ 0 60000 65536"/>
                    <a:gd name="T18" fmla="*/ 0 w 3"/>
                    <a:gd name="T19" fmla="*/ 0 h 3"/>
                    <a:gd name="T20" fmla="*/ 3 w 3"/>
                    <a:gd name="T21" fmla="*/ 3 h 3"/>
                  </a:gdLst>
                  <a:ahLst/>
                  <a:cxnLst>
                    <a:cxn ang="T12">
                      <a:pos x="T0" y="T1"/>
                    </a:cxn>
                    <a:cxn ang="T13">
                      <a:pos x="T2" y="T3"/>
                    </a:cxn>
                    <a:cxn ang="T14">
                      <a:pos x="T4" y="T5"/>
                    </a:cxn>
                    <a:cxn ang="T15">
                      <a:pos x="T6" y="T7"/>
                    </a:cxn>
                    <a:cxn ang="T16">
                      <a:pos x="T8" y="T9"/>
                    </a:cxn>
                    <a:cxn ang="T17">
                      <a:pos x="T10" y="T11"/>
                    </a:cxn>
                  </a:cxnLst>
                  <a:rect l="T18" t="T19" r="T20" b="T21"/>
                  <a:pathLst>
                    <a:path w="3" h="3">
                      <a:moveTo>
                        <a:pt x="0" y="1"/>
                      </a:moveTo>
                      <a:lnTo>
                        <a:pt x="2" y="0"/>
                      </a:lnTo>
                      <a:lnTo>
                        <a:pt x="3" y="1"/>
                      </a:lnTo>
                      <a:lnTo>
                        <a:pt x="2" y="3"/>
                      </a:lnTo>
                      <a:lnTo>
                        <a:pt x="0" y="3"/>
                      </a:lnTo>
                      <a:lnTo>
                        <a:pt x="0" y="1"/>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16" name="Freeform 729"/>
                <p:cNvSpPr>
                  <a:spLocks/>
                </p:cNvSpPr>
                <p:nvPr/>
              </p:nvSpPr>
              <p:spPr bwMode="gray">
                <a:xfrm>
                  <a:off x="3377" y="1751"/>
                  <a:ext cx="14" cy="5"/>
                </a:xfrm>
                <a:custGeom>
                  <a:avLst/>
                  <a:gdLst>
                    <a:gd name="T0" fmla="*/ 0 w 10"/>
                    <a:gd name="T1" fmla="*/ 2147483647 h 5"/>
                    <a:gd name="T2" fmla="*/ 2147483647 w 10"/>
                    <a:gd name="T3" fmla="*/ 0 h 5"/>
                    <a:gd name="T4" fmla="*/ 2147483647 w 10"/>
                    <a:gd name="T5" fmla="*/ 2147483647 h 5"/>
                    <a:gd name="T6" fmla="*/ 2147483647 w 10"/>
                    <a:gd name="T7" fmla="*/ 2147483647 h 5"/>
                    <a:gd name="T8" fmla="*/ 2147483647 w 10"/>
                    <a:gd name="T9" fmla="*/ 2147483647 h 5"/>
                    <a:gd name="T10" fmla="*/ 0 w 10"/>
                    <a:gd name="T11" fmla="*/ 2147483647 h 5"/>
                    <a:gd name="T12" fmla="*/ 0 60000 65536"/>
                    <a:gd name="T13" fmla="*/ 0 60000 65536"/>
                    <a:gd name="T14" fmla="*/ 0 60000 65536"/>
                    <a:gd name="T15" fmla="*/ 0 60000 65536"/>
                    <a:gd name="T16" fmla="*/ 0 60000 65536"/>
                    <a:gd name="T17" fmla="*/ 0 60000 65536"/>
                    <a:gd name="T18" fmla="*/ 0 w 10"/>
                    <a:gd name="T19" fmla="*/ 0 h 5"/>
                    <a:gd name="T20" fmla="*/ 10 w 10"/>
                    <a:gd name="T21" fmla="*/ 5 h 5"/>
                  </a:gdLst>
                  <a:ahLst/>
                  <a:cxnLst>
                    <a:cxn ang="T12">
                      <a:pos x="T0" y="T1"/>
                    </a:cxn>
                    <a:cxn ang="T13">
                      <a:pos x="T2" y="T3"/>
                    </a:cxn>
                    <a:cxn ang="T14">
                      <a:pos x="T4" y="T5"/>
                    </a:cxn>
                    <a:cxn ang="T15">
                      <a:pos x="T6" y="T7"/>
                    </a:cxn>
                    <a:cxn ang="T16">
                      <a:pos x="T8" y="T9"/>
                    </a:cxn>
                    <a:cxn ang="T17">
                      <a:pos x="T10" y="T11"/>
                    </a:cxn>
                  </a:cxnLst>
                  <a:rect l="T18" t="T19" r="T20" b="T21"/>
                  <a:pathLst>
                    <a:path w="10" h="5">
                      <a:moveTo>
                        <a:pt x="0" y="2"/>
                      </a:moveTo>
                      <a:lnTo>
                        <a:pt x="4" y="0"/>
                      </a:lnTo>
                      <a:lnTo>
                        <a:pt x="8" y="1"/>
                      </a:lnTo>
                      <a:lnTo>
                        <a:pt x="10" y="4"/>
                      </a:lnTo>
                      <a:lnTo>
                        <a:pt x="6" y="5"/>
                      </a:lnTo>
                      <a:lnTo>
                        <a:pt x="0" y="2"/>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17" name="Freeform 730"/>
                <p:cNvSpPr>
                  <a:spLocks/>
                </p:cNvSpPr>
                <p:nvPr/>
              </p:nvSpPr>
              <p:spPr bwMode="gray">
                <a:xfrm>
                  <a:off x="3383" y="1741"/>
                  <a:ext cx="8" cy="4"/>
                </a:xfrm>
                <a:custGeom>
                  <a:avLst/>
                  <a:gdLst>
                    <a:gd name="T0" fmla="*/ 0 w 7"/>
                    <a:gd name="T1" fmla="*/ 2147483647 h 3"/>
                    <a:gd name="T2" fmla="*/ 2147483647 w 7"/>
                    <a:gd name="T3" fmla="*/ 2147483647 h 3"/>
                    <a:gd name="T4" fmla="*/ 2147483647 w 7"/>
                    <a:gd name="T5" fmla="*/ 2147483647 h 3"/>
                    <a:gd name="T6" fmla="*/ 2147483647 w 7"/>
                    <a:gd name="T7" fmla="*/ 2147483647 h 3"/>
                    <a:gd name="T8" fmla="*/ 2147483647 w 7"/>
                    <a:gd name="T9" fmla="*/ 0 h 3"/>
                    <a:gd name="T10" fmla="*/ 0 w 7"/>
                    <a:gd name="T11" fmla="*/ 2147483647 h 3"/>
                    <a:gd name="T12" fmla="*/ 0 60000 65536"/>
                    <a:gd name="T13" fmla="*/ 0 60000 65536"/>
                    <a:gd name="T14" fmla="*/ 0 60000 65536"/>
                    <a:gd name="T15" fmla="*/ 0 60000 65536"/>
                    <a:gd name="T16" fmla="*/ 0 60000 65536"/>
                    <a:gd name="T17" fmla="*/ 0 60000 65536"/>
                    <a:gd name="T18" fmla="*/ 0 w 7"/>
                    <a:gd name="T19" fmla="*/ 0 h 3"/>
                    <a:gd name="T20" fmla="*/ 7 w 7"/>
                    <a:gd name="T21" fmla="*/ 3 h 3"/>
                  </a:gdLst>
                  <a:ahLst/>
                  <a:cxnLst>
                    <a:cxn ang="T12">
                      <a:pos x="T0" y="T1"/>
                    </a:cxn>
                    <a:cxn ang="T13">
                      <a:pos x="T2" y="T3"/>
                    </a:cxn>
                    <a:cxn ang="T14">
                      <a:pos x="T4" y="T5"/>
                    </a:cxn>
                    <a:cxn ang="T15">
                      <a:pos x="T6" y="T7"/>
                    </a:cxn>
                    <a:cxn ang="T16">
                      <a:pos x="T8" y="T9"/>
                    </a:cxn>
                    <a:cxn ang="T17">
                      <a:pos x="T10" y="T11"/>
                    </a:cxn>
                  </a:cxnLst>
                  <a:rect l="T18" t="T19" r="T20" b="T21"/>
                  <a:pathLst>
                    <a:path w="7" h="3">
                      <a:moveTo>
                        <a:pt x="0" y="1"/>
                      </a:moveTo>
                      <a:lnTo>
                        <a:pt x="2" y="2"/>
                      </a:lnTo>
                      <a:lnTo>
                        <a:pt x="7" y="3"/>
                      </a:lnTo>
                      <a:lnTo>
                        <a:pt x="7" y="1"/>
                      </a:lnTo>
                      <a:lnTo>
                        <a:pt x="3" y="0"/>
                      </a:lnTo>
                      <a:lnTo>
                        <a:pt x="0" y="1"/>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18" name="Freeform 731"/>
                <p:cNvSpPr>
                  <a:spLocks/>
                </p:cNvSpPr>
                <p:nvPr/>
              </p:nvSpPr>
              <p:spPr bwMode="gray">
                <a:xfrm>
                  <a:off x="3389" y="1739"/>
                  <a:ext cx="11" cy="3"/>
                </a:xfrm>
                <a:custGeom>
                  <a:avLst/>
                  <a:gdLst>
                    <a:gd name="T0" fmla="*/ 0 w 9"/>
                    <a:gd name="T1" fmla="*/ 0 h 2"/>
                    <a:gd name="T2" fmla="*/ 2147483647 w 9"/>
                    <a:gd name="T3" fmla="*/ 2147483647 h 2"/>
                    <a:gd name="T4" fmla="*/ 2147483647 w 9"/>
                    <a:gd name="T5" fmla="*/ 2147483647 h 2"/>
                    <a:gd name="T6" fmla="*/ 2147483647 w 9"/>
                    <a:gd name="T7" fmla="*/ 2147483647 h 2"/>
                    <a:gd name="T8" fmla="*/ 2147483647 w 9"/>
                    <a:gd name="T9" fmla="*/ 0 h 2"/>
                    <a:gd name="T10" fmla="*/ 0 w 9"/>
                    <a:gd name="T11" fmla="*/ 0 h 2"/>
                    <a:gd name="T12" fmla="*/ 0 60000 65536"/>
                    <a:gd name="T13" fmla="*/ 0 60000 65536"/>
                    <a:gd name="T14" fmla="*/ 0 60000 65536"/>
                    <a:gd name="T15" fmla="*/ 0 60000 65536"/>
                    <a:gd name="T16" fmla="*/ 0 60000 65536"/>
                    <a:gd name="T17" fmla="*/ 0 60000 65536"/>
                    <a:gd name="T18" fmla="*/ 0 w 9"/>
                    <a:gd name="T19" fmla="*/ 0 h 2"/>
                    <a:gd name="T20" fmla="*/ 9 w 9"/>
                    <a:gd name="T21" fmla="*/ 2 h 2"/>
                  </a:gdLst>
                  <a:ahLst/>
                  <a:cxnLst>
                    <a:cxn ang="T12">
                      <a:pos x="T0" y="T1"/>
                    </a:cxn>
                    <a:cxn ang="T13">
                      <a:pos x="T2" y="T3"/>
                    </a:cxn>
                    <a:cxn ang="T14">
                      <a:pos x="T4" y="T5"/>
                    </a:cxn>
                    <a:cxn ang="T15">
                      <a:pos x="T6" y="T7"/>
                    </a:cxn>
                    <a:cxn ang="T16">
                      <a:pos x="T8" y="T9"/>
                    </a:cxn>
                    <a:cxn ang="T17">
                      <a:pos x="T10" y="T11"/>
                    </a:cxn>
                  </a:cxnLst>
                  <a:rect l="T18" t="T19" r="T20" b="T21"/>
                  <a:pathLst>
                    <a:path w="9" h="2">
                      <a:moveTo>
                        <a:pt x="0" y="0"/>
                      </a:moveTo>
                      <a:lnTo>
                        <a:pt x="4" y="2"/>
                      </a:lnTo>
                      <a:lnTo>
                        <a:pt x="8" y="2"/>
                      </a:lnTo>
                      <a:lnTo>
                        <a:pt x="9" y="1"/>
                      </a:lnTo>
                      <a:lnTo>
                        <a:pt x="6" y="0"/>
                      </a:lnTo>
                      <a:lnTo>
                        <a:pt x="0"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19" name="Freeform 735"/>
                <p:cNvSpPr>
                  <a:spLocks/>
                </p:cNvSpPr>
                <p:nvPr/>
              </p:nvSpPr>
              <p:spPr bwMode="gray">
                <a:xfrm>
                  <a:off x="3063" y="1716"/>
                  <a:ext cx="175" cy="94"/>
                </a:xfrm>
                <a:custGeom>
                  <a:avLst/>
                  <a:gdLst>
                    <a:gd name="T0" fmla="*/ 2147483647 w 143"/>
                    <a:gd name="T1" fmla="*/ 2147483647 h 76"/>
                    <a:gd name="T2" fmla="*/ 2147483647 w 143"/>
                    <a:gd name="T3" fmla="*/ 2147483647 h 76"/>
                    <a:gd name="T4" fmla="*/ 2147483647 w 143"/>
                    <a:gd name="T5" fmla="*/ 2147483647 h 76"/>
                    <a:gd name="T6" fmla="*/ 2147483647 w 143"/>
                    <a:gd name="T7" fmla="*/ 2147483647 h 76"/>
                    <a:gd name="T8" fmla="*/ 2147483647 w 143"/>
                    <a:gd name="T9" fmla="*/ 2147483647 h 76"/>
                    <a:gd name="T10" fmla="*/ 2147483647 w 143"/>
                    <a:gd name="T11" fmla="*/ 2147483647 h 76"/>
                    <a:gd name="T12" fmla="*/ 2147483647 w 143"/>
                    <a:gd name="T13" fmla="*/ 2147483647 h 76"/>
                    <a:gd name="T14" fmla="*/ 2147483647 w 143"/>
                    <a:gd name="T15" fmla="*/ 2147483647 h 76"/>
                    <a:gd name="T16" fmla="*/ 2147483647 w 143"/>
                    <a:gd name="T17" fmla="*/ 2147483647 h 76"/>
                    <a:gd name="T18" fmla="*/ 2147483647 w 143"/>
                    <a:gd name="T19" fmla="*/ 2147483647 h 76"/>
                    <a:gd name="T20" fmla="*/ 2147483647 w 143"/>
                    <a:gd name="T21" fmla="*/ 2147483647 h 76"/>
                    <a:gd name="T22" fmla="*/ 2147483647 w 143"/>
                    <a:gd name="T23" fmla="*/ 2147483647 h 76"/>
                    <a:gd name="T24" fmla="*/ 2147483647 w 143"/>
                    <a:gd name="T25" fmla="*/ 2147483647 h 76"/>
                    <a:gd name="T26" fmla="*/ 2147483647 w 143"/>
                    <a:gd name="T27" fmla="*/ 2147483647 h 76"/>
                    <a:gd name="T28" fmla="*/ 2147483647 w 143"/>
                    <a:gd name="T29" fmla="*/ 2147483647 h 76"/>
                    <a:gd name="T30" fmla="*/ 2147483647 w 143"/>
                    <a:gd name="T31" fmla="*/ 2147483647 h 76"/>
                    <a:gd name="T32" fmla="*/ 2147483647 w 143"/>
                    <a:gd name="T33" fmla="*/ 2147483647 h 76"/>
                    <a:gd name="T34" fmla="*/ 2147483647 w 143"/>
                    <a:gd name="T35" fmla="*/ 2147483647 h 76"/>
                    <a:gd name="T36" fmla="*/ 2147483647 w 143"/>
                    <a:gd name="T37" fmla="*/ 2147483647 h 76"/>
                    <a:gd name="T38" fmla="*/ 2147483647 w 143"/>
                    <a:gd name="T39" fmla="*/ 2147483647 h 76"/>
                    <a:gd name="T40" fmla="*/ 2147483647 w 143"/>
                    <a:gd name="T41" fmla="*/ 2147483647 h 76"/>
                    <a:gd name="T42" fmla="*/ 2147483647 w 143"/>
                    <a:gd name="T43" fmla="*/ 2147483647 h 76"/>
                    <a:gd name="T44" fmla="*/ 2147483647 w 143"/>
                    <a:gd name="T45" fmla="*/ 2147483647 h 76"/>
                    <a:gd name="T46" fmla="*/ 2147483647 w 143"/>
                    <a:gd name="T47" fmla="*/ 2147483647 h 76"/>
                    <a:gd name="T48" fmla="*/ 2147483647 w 143"/>
                    <a:gd name="T49" fmla="*/ 2147483647 h 76"/>
                    <a:gd name="T50" fmla="*/ 2147483647 w 143"/>
                    <a:gd name="T51" fmla="*/ 2147483647 h 76"/>
                    <a:gd name="T52" fmla="*/ 2147483647 w 143"/>
                    <a:gd name="T53" fmla="*/ 2147483647 h 76"/>
                    <a:gd name="T54" fmla="*/ 2147483647 w 143"/>
                    <a:gd name="T55" fmla="*/ 2147483647 h 76"/>
                    <a:gd name="T56" fmla="*/ 2147483647 w 143"/>
                    <a:gd name="T57" fmla="*/ 2147483647 h 76"/>
                    <a:gd name="T58" fmla="*/ 2147483647 w 143"/>
                    <a:gd name="T59" fmla="*/ 2147483647 h 76"/>
                    <a:gd name="T60" fmla="*/ 2147483647 w 143"/>
                    <a:gd name="T61" fmla="*/ 2147483647 h 76"/>
                    <a:gd name="T62" fmla="*/ 2147483647 w 143"/>
                    <a:gd name="T63" fmla="*/ 2147483647 h 76"/>
                    <a:gd name="T64" fmla="*/ 2147483647 w 143"/>
                    <a:gd name="T65" fmla="*/ 2147483647 h 76"/>
                    <a:gd name="T66" fmla="*/ 2147483647 w 143"/>
                    <a:gd name="T67" fmla="*/ 2147483647 h 76"/>
                    <a:gd name="T68" fmla="*/ 2147483647 w 143"/>
                    <a:gd name="T69" fmla="*/ 2147483647 h 76"/>
                    <a:gd name="T70" fmla="*/ 2147483647 w 143"/>
                    <a:gd name="T71" fmla="*/ 2147483647 h 76"/>
                    <a:gd name="T72" fmla="*/ 2147483647 w 143"/>
                    <a:gd name="T73" fmla="*/ 0 h 7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43"/>
                    <a:gd name="T112" fmla="*/ 0 h 76"/>
                    <a:gd name="T113" fmla="*/ 143 w 143"/>
                    <a:gd name="T114" fmla="*/ 76 h 7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43" h="76">
                      <a:moveTo>
                        <a:pt x="130" y="0"/>
                      </a:moveTo>
                      <a:lnTo>
                        <a:pt x="142" y="3"/>
                      </a:lnTo>
                      <a:lnTo>
                        <a:pt x="143" y="7"/>
                      </a:lnTo>
                      <a:lnTo>
                        <a:pt x="139" y="11"/>
                      </a:lnTo>
                      <a:lnTo>
                        <a:pt x="140" y="15"/>
                      </a:lnTo>
                      <a:lnTo>
                        <a:pt x="131" y="16"/>
                      </a:lnTo>
                      <a:lnTo>
                        <a:pt x="119" y="21"/>
                      </a:lnTo>
                      <a:lnTo>
                        <a:pt x="107" y="22"/>
                      </a:lnTo>
                      <a:lnTo>
                        <a:pt x="103" y="24"/>
                      </a:lnTo>
                      <a:lnTo>
                        <a:pt x="93" y="25"/>
                      </a:lnTo>
                      <a:lnTo>
                        <a:pt x="91" y="27"/>
                      </a:lnTo>
                      <a:lnTo>
                        <a:pt x="84" y="29"/>
                      </a:lnTo>
                      <a:lnTo>
                        <a:pt x="79" y="31"/>
                      </a:lnTo>
                      <a:lnTo>
                        <a:pt x="75" y="34"/>
                      </a:lnTo>
                      <a:lnTo>
                        <a:pt x="64" y="38"/>
                      </a:lnTo>
                      <a:lnTo>
                        <a:pt x="64" y="42"/>
                      </a:lnTo>
                      <a:lnTo>
                        <a:pt x="60" y="43"/>
                      </a:lnTo>
                      <a:lnTo>
                        <a:pt x="59" y="46"/>
                      </a:lnTo>
                      <a:lnTo>
                        <a:pt x="51" y="46"/>
                      </a:lnTo>
                      <a:lnTo>
                        <a:pt x="50" y="50"/>
                      </a:lnTo>
                      <a:lnTo>
                        <a:pt x="46" y="50"/>
                      </a:lnTo>
                      <a:lnTo>
                        <a:pt x="46" y="54"/>
                      </a:lnTo>
                      <a:lnTo>
                        <a:pt x="42" y="57"/>
                      </a:lnTo>
                      <a:lnTo>
                        <a:pt x="38" y="58"/>
                      </a:lnTo>
                      <a:lnTo>
                        <a:pt x="38" y="65"/>
                      </a:lnTo>
                      <a:lnTo>
                        <a:pt x="29" y="76"/>
                      </a:lnTo>
                      <a:lnTo>
                        <a:pt x="21" y="74"/>
                      </a:lnTo>
                      <a:lnTo>
                        <a:pt x="19" y="73"/>
                      </a:lnTo>
                      <a:lnTo>
                        <a:pt x="9" y="73"/>
                      </a:lnTo>
                      <a:lnTo>
                        <a:pt x="8" y="70"/>
                      </a:lnTo>
                      <a:lnTo>
                        <a:pt x="11" y="68"/>
                      </a:lnTo>
                      <a:lnTo>
                        <a:pt x="17" y="66"/>
                      </a:lnTo>
                      <a:lnTo>
                        <a:pt x="16" y="65"/>
                      </a:lnTo>
                      <a:lnTo>
                        <a:pt x="6" y="67"/>
                      </a:lnTo>
                      <a:lnTo>
                        <a:pt x="0" y="64"/>
                      </a:lnTo>
                      <a:lnTo>
                        <a:pt x="2" y="62"/>
                      </a:lnTo>
                      <a:lnTo>
                        <a:pt x="8" y="61"/>
                      </a:lnTo>
                      <a:lnTo>
                        <a:pt x="9" y="57"/>
                      </a:lnTo>
                      <a:lnTo>
                        <a:pt x="12" y="56"/>
                      </a:lnTo>
                      <a:lnTo>
                        <a:pt x="17" y="57"/>
                      </a:lnTo>
                      <a:lnTo>
                        <a:pt x="19" y="58"/>
                      </a:lnTo>
                      <a:lnTo>
                        <a:pt x="20" y="57"/>
                      </a:lnTo>
                      <a:lnTo>
                        <a:pt x="21" y="57"/>
                      </a:lnTo>
                      <a:lnTo>
                        <a:pt x="17" y="53"/>
                      </a:lnTo>
                      <a:lnTo>
                        <a:pt x="18" y="50"/>
                      </a:lnTo>
                      <a:lnTo>
                        <a:pt x="24" y="49"/>
                      </a:lnTo>
                      <a:lnTo>
                        <a:pt x="20" y="46"/>
                      </a:lnTo>
                      <a:lnTo>
                        <a:pt x="23" y="44"/>
                      </a:lnTo>
                      <a:lnTo>
                        <a:pt x="25" y="43"/>
                      </a:lnTo>
                      <a:lnTo>
                        <a:pt x="20" y="41"/>
                      </a:lnTo>
                      <a:lnTo>
                        <a:pt x="19" y="37"/>
                      </a:lnTo>
                      <a:lnTo>
                        <a:pt x="17" y="35"/>
                      </a:lnTo>
                      <a:lnTo>
                        <a:pt x="21" y="34"/>
                      </a:lnTo>
                      <a:lnTo>
                        <a:pt x="26" y="35"/>
                      </a:lnTo>
                      <a:lnTo>
                        <a:pt x="32" y="33"/>
                      </a:lnTo>
                      <a:lnTo>
                        <a:pt x="32" y="31"/>
                      </a:lnTo>
                      <a:lnTo>
                        <a:pt x="40" y="31"/>
                      </a:lnTo>
                      <a:lnTo>
                        <a:pt x="43" y="26"/>
                      </a:lnTo>
                      <a:lnTo>
                        <a:pt x="46" y="26"/>
                      </a:lnTo>
                      <a:lnTo>
                        <a:pt x="46" y="23"/>
                      </a:lnTo>
                      <a:lnTo>
                        <a:pt x="55" y="22"/>
                      </a:lnTo>
                      <a:lnTo>
                        <a:pt x="60" y="18"/>
                      </a:lnTo>
                      <a:lnTo>
                        <a:pt x="65" y="18"/>
                      </a:lnTo>
                      <a:lnTo>
                        <a:pt x="65" y="20"/>
                      </a:lnTo>
                      <a:lnTo>
                        <a:pt x="71" y="19"/>
                      </a:lnTo>
                      <a:lnTo>
                        <a:pt x="67" y="17"/>
                      </a:lnTo>
                      <a:lnTo>
                        <a:pt x="70" y="15"/>
                      </a:lnTo>
                      <a:lnTo>
                        <a:pt x="80" y="14"/>
                      </a:lnTo>
                      <a:lnTo>
                        <a:pt x="81" y="16"/>
                      </a:lnTo>
                      <a:lnTo>
                        <a:pt x="91" y="14"/>
                      </a:lnTo>
                      <a:lnTo>
                        <a:pt x="114" y="9"/>
                      </a:lnTo>
                      <a:lnTo>
                        <a:pt x="115" y="3"/>
                      </a:lnTo>
                      <a:lnTo>
                        <a:pt x="122" y="3"/>
                      </a:lnTo>
                      <a:lnTo>
                        <a:pt x="130"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20" name="Freeform 736"/>
                <p:cNvSpPr>
                  <a:spLocks/>
                </p:cNvSpPr>
                <p:nvPr/>
              </p:nvSpPr>
              <p:spPr bwMode="gray">
                <a:xfrm>
                  <a:off x="3587" y="1654"/>
                  <a:ext cx="68" cy="40"/>
                </a:xfrm>
                <a:custGeom>
                  <a:avLst/>
                  <a:gdLst>
                    <a:gd name="T0" fmla="*/ 2147483647 w 55"/>
                    <a:gd name="T1" fmla="*/ 2147483647 h 33"/>
                    <a:gd name="T2" fmla="*/ 2147483647 w 55"/>
                    <a:gd name="T3" fmla="*/ 2147483647 h 33"/>
                    <a:gd name="T4" fmla="*/ 2147483647 w 55"/>
                    <a:gd name="T5" fmla="*/ 2147483647 h 33"/>
                    <a:gd name="T6" fmla="*/ 2147483647 w 55"/>
                    <a:gd name="T7" fmla="*/ 2147483647 h 33"/>
                    <a:gd name="T8" fmla="*/ 2147483647 w 55"/>
                    <a:gd name="T9" fmla="*/ 2147483647 h 33"/>
                    <a:gd name="T10" fmla="*/ 2147483647 w 55"/>
                    <a:gd name="T11" fmla="*/ 2147483647 h 33"/>
                    <a:gd name="T12" fmla="*/ 2147483647 w 55"/>
                    <a:gd name="T13" fmla="*/ 2147483647 h 33"/>
                    <a:gd name="T14" fmla="*/ 2147483647 w 55"/>
                    <a:gd name="T15" fmla="*/ 2147483647 h 33"/>
                    <a:gd name="T16" fmla="*/ 2147483647 w 55"/>
                    <a:gd name="T17" fmla="*/ 2147483647 h 33"/>
                    <a:gd name="T18" fmla="*/ 2147483647 w 55"/>
                    <a:gd name="T19" fmla="*/ 2147483647 h 33"/>
                    <a:gd name="T20" fmla="*/ 2147483647 w 55"/>
                    <a:gd name="T21" fmla="*/ 2147483647 h 33"/>
                    <a:gd name="T22" fmla="*/ 2147483647 w 55"/>
                    <a:gd name="T23" fmla="*/ 0 h 33"/>
                    <a:gd name="T24" fmla="*/ 2147483647 w 55"/>
                    <a:gd name="T25" fmla="*/ 2147483647 h 33"/>
                    <a:gd name="T26" fmla="*/ 2147483647 w 55"/>
                    <a:gd name="T27" fmla="*/ 2147483647 h 33"/>
                    <a:gd name="T28" fmla="*/ 2147483647 w 55"/>
                    <a:gd name="T29" fmla="*/ 2147483647 h 33"/>
                    <a:gd name="T30" fmla="*/ 2147483647 w 55"/>
                    <a:gd name="T31" fmla="*/ 0 h 33"/>
                    <a:gd name="T32" fmla="*/ 2147483647 w 55"/>
                    <a:gd name="T33" fmla="*/ 0 h 33"/>
                    <a:gd name="T34" fmla="*/ 2147483647 w 55"/>
                    <a:gd name="T35" fmla="*/ 2147483647 h 33"/>
                    <a:gd name="T36" fmla="*/ 2147483647 w 55"/>
                    <a:gd name="T37" fmla="*/ 2147483647 h 33"/>
                    <a:gd name="T38" fmla="*/ 2147483647 w 55"/>
                    <a:gd name="T39" fmla="*/ 2147483647 h 33"/>
                    <a:gd name="T40" fmla="*/ 2147483647 w 55"/>
                    <a:gd name="T41" fmla="*/ 2147483647 h 33"/>
                    <a:gd name="T42" fmla="*/ 2147483647 w 55"/>
                    <a:gd name="T43" fmla="*/ 2147483647 h 33"/>
                    <a:gd name="T44" fmla="*/ 2147483647 w 55"/>
                    <a:gd name="T45" fmla="*/ 2147483647 h 33"/>
                    <a:gd name="T46" fmla="*/ 2147483647 w 55"/>
                    <a:gd name="T47" fmla="*/ 2147483647 h 33"/>
                    <a:gd name="T48" fmla="*/ 2147483647 w 55"/>
                    <a:gd name="T49" fmla="*/ 2147483647 h 33"/>
                    <a:gd name="T50" fmla="*/ 2147483647 w 55"/>
                    <a:gd name="T51" fmla="*/ 2147483647 h 33"/>
                    <a:gd name="T52" fmla="*/ 2147483647 w 55"/>
                    <a:gd name="T53" fmla="*/ 2147483647 h 33"/>
                    <a:gd name="T54" fmla="*/ 2147483647 w 55"/>
                    <a:gd name="T55" fmla="*/ 2147483647 h 33"/>
                    <a:gd name="T56" fmla="*/ 2147483647 w 55"/>
                    <a:gd name="T57" fmla="*/ 2147483647 h 33"/>
                    <a:gd name="T58" fmla="*/ 2147483647 w 55"/>
                    <a:gd name="T59" fmla="*/ 2147483647 h 33"/>
                    <a:gd name="T60" fmla="*/ 2147483647 w 55"/>
                    <a:gd name="T61" fmla="*/ 2147483647 h 33"/>
                    <a:gd name="T62" fmla="*/ 2147483647 w 55"/>
                    <a:gd name="T63" fmla="*/ 2147483647 h 33"/>
                    <a:gd name="T64" fmla="*/ 2147483647 w 55"/>
                    <a:gd name="T65" fmla="*/ 2147483647 h 33"/>
                    <a:gd name="T66" fmla="*/ 2147483647 w 55"/>
                    <a:gd name="T67" fmla="*/ 2147483647 h 33"/>
                    <a:gd name="T68" fmla="*/ 2147483647 w 55"/>
                    <a:gd name="T69" fmla="*/ 2147483647 h 33"/>
                    <a:gd name="T70" fmla="*/ 2147483647 w 55"/>
                    <a:gd name="T71" fmla="*/ 2147483647 h 33"/>
                    <a:gd name="T72" fmla="*/ 0 w 55"/>
                    <a:gd name="T73" fmla="*/ 2147483647 h 33"/>
                    <a:gd name="T74" fmla="*/ 0 w 55"/>
                    <a:gd name="T75" fmla="*/ 2147483647 h 33"/>
                    <a:gd name="T76" fmla="*/ 2147483647 w 55"/>
                    <a:gd name="T77" fmla="*/ 2147483647 h 3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55"/>
                    <a:gd name="T118" fmla="*/ 0 h 33"/>
                    <a:gd name="T119" fmla="*/ 55 w 55"/>
                    <a:gd name="T120" fmla="*/ 33 h 33"/>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55" h="33">
                      <a:moveTo>
                        <a:pt x="7" y="24"/>
                      </a:moveTo>
                      <a:lnTo>
                        <a:pt x="6" y="21"/>
                      </a:lnTo>
                      <a:lnTo>
                        <a:pt x="7" y="20"/>
                      </a:lnTo>
                      <a:lnTo>
                        <a:pt x="8" y="14"/>
                      </a:lnTo>
                      <a:lnTo>
                        <a:pt x="15" y="13"/>
                      </a:lnTo>
                      <a:lnTo>
                        <a:pt x="14" y="10"/>
                      </a:lnTo>
                      <a:lnTo>
                        <a:pt x="16" y="7"/>
                      </a:lnTo>
                      <a:lnTo>
                        <a:pt x="15" y="6"/>
                      </a:lnTo>
                      <a:lnTo>
                        <a:pt x="17" y="4"/>
                      </a:lnTo>
                      <a:lnTo>
                        <a:pt x="23" y="3"/>
                      </a:lnTo>
                      <a:lnTo>
                        <a:pt x="20" y="1"/>
                      </a:lnTo>
                      <a:lnTo>
                        <a:pt x="21" y="0"/>
                      </a:lnTo>
                      <a:lnTo>
                        <a:pt x="25" y="1"/>
                      </a:lnTo>
                      <a:lnTo>
                        <a:pt x="26" y="3"/>
                      </a:lnTo>
                      <a:lnTo>
                        <a:pt x="28" y="3"/>
                      </a:lnTo>
                      <a:lnTo>
                        <a:pt x="29" y="0"/>
                      </a:lnTo>
                      <a:lnTo>
                        <a:pt x="34" y="0"/>
                      </a:lnTo>
                      <a:lnTo>
                        <a:pt x="35" y="3"/>
                      </a:lnTo>
                      <a:lnTo>
                        <a:pt x="32" y="4"/>
                      </a:lnTo>
                      <a:lnTo>
                        <a:pt x="32" y="9"/>
                      </a:lnTo>
                      <a:lnTo>
                        <a:pt x="36" y="7"/>
                      </a:lnTo>
                      <a:lnTo>
                        <a:pt x="38" y="4"/>
                      </a:lnTo>
                      <a:lnTo>
                        <a:pt x="43" y="5"/>
                      </a:lnTo>
                      <a:lnTo>
                        <a:pt x="44" y="7"/>
                      </a:lnTo>
                      <a:lnTo>
                        <a:pt x="50" y="11"/>
                      </a:lnTo>
                      <a:lnTo>
                        <a:pt x="50" y="14"/>
                      </a:lnTo>
                      <a:lnTo>
                        <a:pt x="55" y="17"/>
                      </a:lnTo>
                      <a:lnTo>
                        <a:pt x="54" y="21"/>
                      </a:lnTo>
                      <a:lnTo>
                        <a:pt x="43" y="27"/>
                      </a:lnTo>
                      <a:lnTo>
                        <a:pt x="37" y="27"/>
                      </a:lnTo>
                      <a:lnTo>
                        <a:pt x="32" y="29"/>
                      </a:lnTo>
                      <a:lnTo>
                        <a:pt x="30" y="26"/>
                      </a:lnTo>
                      <a:lnTo>
                        <a:pt x="25" y="26"/>
                      </a:lnTo>
                      <a:lnTo>
                        <a:pt x="19" y="28"/>
                      </a:lnTo>
                      <a:lnTo>
                        <a:pt x="9" y="30"/>
                      </a:lnTo>
                      <a:lnTo>
                        <a:pt x="5" y="33"/>
                      </a:lnTo>
                      <a:lnTo>
                        <a:pt x="0" y="30"/>
                      </a:lnTo>
                      <a:lnTo>
                        <a:pt x="0" y="27"/>
                      </a:lnTo>
                      <a:lnTo>
                        <a:pt x="7" y="24"/>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21" name="Freeform 737"/>
                <p:cNvSpPr>
                  <a:spLocks/>
                </p:cNvSpPr>
                <p:nvPr/>
              </p:nvSpPr>
              <p:spPr bwMode="gray">
                <a:xfrm>
                  <a:off x="3517" y="1630"/>
                  <a:ext cx="77" cy="41"/>
                </a:xfrm>
                <a:custGeom>
                  <a:avLst/>
                  <a:gdLst>
                    <a:gd name="T0" fmla="*/ 2147483647 w 63"/>
                    <a:gd name="T1" fmla="*/ 2147483647 h 33"/>
                    <a:gd name="T2" fmla="*/ 2147483647 w 63"/>
                    <a:gd name="T3" fmla="*/ 2147483647 h 33"/>
                    <a:gd name="T4" fmla="*/ 2147483647 w 63"/>
                    <a:gd name="T5" fmla="*/ 2147483647 h 33"/>
                    <a:gd name="T6" fmla="*/ 2147483647 w 63"/>
                    <a:gd name="T7" fmla="*/ 2147483647 h 33"/>
                    <a:gd name="T8" fmla="*/ 2147483647 w 63"/>
                    <a:gd name="T9" fmla="*/ 2147483647 h 33"/>
                    <a:gd name="T10" fmla="*/ 2147483647 w 63"/>
                    <a:gd name="T11" fmla="*/ 2147483647 h 33"/>
                    <a:gd name="T12" fmla="*/ 2147483647 w 63"/>
                    <a:gd name="T13" fmla="*/ 2147483647 h 33"/>
                    <a:gd name="T14" fmla="*/ 2147483647 w 63"/>
                    <a:gd name="T15" fmla="*/ 2147483647 h 33"/>
                    <a:gd name="T16" fmla="*/ 2147483647 w 63"/>
                    <a:gd name="T17" fmla="*/ 2147483647 h 33"/>
                    <a:gd name="T18" fmla="*/ 2147483647 w 63"/>
                    <a:gd name="T19" fmla="*/ 2147483647 h 33"/>
                    <a:gd name="T20" fmla="*/ 2147483647 w 63"/>
                    <a:gd name="T21" fmla="*/ 2147483647 h 33"/>
                    <a:gd name="T22" fmla="*/ 2147483647 w 63"/>
                    <a:gd name="T23" fmla="*/ 2147483647 h 33"/>
                    <a:gd name="T24" fmla="*/ 2147483647 w 63"/>
                    <a:gd name="T25" fmla="*/ 2147483647 h 33"/>
                    <a:gd name="T26" fmla="*/ 2147483647 w 63"/>
                    <a:gd name="T27" fmla="*/ 2147483647 h 33"/>
                    <a:gd name="T28" fmla="*/ 2147483647 w 63"/>
                    <a:gd name="T29" fmla="*/ 2147483647 h 33"/>
                    <a:gd name="T30" fmla="*/ 2147483647 w 63"/>
                    <a:gd name="T31" fmla="*/ 2147483647 h 33"/>
                    <a:gd name="T32" fmla="*/ 2147483647 w 63"/>
                    <a:gd name="T33" fmla="*/ 2147483647 h 33"/>
                    <a:gd name="T34" fmla="*/ 2147483647 w 63"/>
                    <a:gd name="T35" fmla="*/ 2147483647 h 33"/>
                    <a:gd name="T36" fmla="*/ 0 w 63"/>
                    <a:gd name="T37" fmla="*/ 2147483647 h 33"/>
                    <a:gd name="T38" fmla="*/ 2147483647 w 63"/>
                    <a:gd name="T39" fmla="*/ 2147483647 h 33"/>
                    <a:gd name="T40" fmla="*/ 2147483647 w 63"/>
                    <a:gd name="T41" fmla="*/ 2147483647 h 33"/>
                    <a:gd name="T42" fmla="*/ 2147483647 w 63"/>
                    <a:gd name="T43" fmla="*/ 2147483647 h 33"/>
                    <a:gd name="T44" fmla="*/ 2147483647 w 63"/>
                    <a:gd name="T45" fmla="*/ 2147483647 h 33"/>
                    <a:gd name="T46" fmla="*/ 2147483647 w 63"/>
                    <a:gd name="T47" fmla="*/ 2147483647 h 33"/>
                    <a:gd name="T48" fmla="*/ 2147483647 w 63"/>
                    <a:gd name="T49" fmla="*/ 2147483647 h 33"/>
                    <a:gd name="T50" fmla="*/ 2147483647 w 63"/>
                    <a:gd name="T51" fmla="*/ 2147483647 h 33"/>
                    <a:gd name="T52" fmla="*/ 2147483647 w 63"/>
                    <a:gd name="T53" fmla="*/ 0 h 33"/>
                    <a:gd name="T54" fmla="*/ 2147483647 w 63"/>
                    <a:gd name="T55" fmla="*/ 2147483647 h 33"/>
                    <a:gd name="T56" fmla="*/ 2147483647 w 63"/>
                    <a:gd name="T57" fmla="*/ 2147483647 h 33"/>
                    <a:gd name="T58" fmla="*/ 2147483647 w 63"/>
                    <a:gd name="T59" fmla="*/ 2147483647 h 33"/>
                    <a:gd name="T60" fmla="*/ 2147483647 w 63"/>
                    <a:gd name="T61" fmla="*/ 2147483647 h 33"/>
                    <a:gd name="T62" fmla="*/ 2147483647 w 63"/>
                    <a:gd name="T63" fmla="*/ 2147483647 h 3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3"/>
                    <a:gd name="T97" fmla="*/ 0 h 33"/>
                    <a:gd name="T98" fmla="*/ 63 w 63"/>
                    <a:gd name="T99" fmla="*/ 33 h 3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3" h="33">
                      <a:moveTo>
                        <a:pt x="51" y="3"/>
                      </a:moveTo>
                      <a:lnTo>
                        <a:pt x="56" y="4"/>
                      </a:lnTo>
                      <a:lnTo>
                        <a:pt x="63" y="10"/>
                      </a:lnTo>
                      <a:lnTo>
                        <a:pt x="61" y="20"/>
                      </a:lnTo>
                      <a:lnTo>
                        <a:pt x="57" y="21"/>
                      </a:lnTo>
                      <a:lnTo>
                        <a:pt x="51" y="20"/>
                      </a:lnTo>
                      <a:lnTo>
                        <a:pt x="51" y="23"/>
                      </a:lnTo>
                      <a:lnTo>
                        <a:pt x="62" y="28"/>
                      </a:lnTo>
                      <a:lnTo>
                        <a:pt x="62" y="31"/>
                      </a:lnTo>
                      <a:lnTo>
                        <a:pt x="42" y="33"/>
                      </a:lnTo>
                      <a:lnTo>
                        <a:pt x="38" y="33"/>
                      </a:lnTo>
                      <a:lnTo>
                        <a:pt x="37" y="31"/>
                      </a:lnTo>
                      <a:lnTo>
                        <a:pt x="21" y="26"/>
                      </a:lnTo>
                      <a:lnTo>
                        <a:pt x="17" y="27"/>
                      </a:lnTo>
                      <a:lnTo>
                        <a:pt x="11" y="25"/>
                      </a:lnTo>
                      <a:lnTo>
                        <a:pt x="8" y="22"/>
                      </a:lnTo>
                      <a:lnTo>
                        <a:pt x="10" y="17"/>
                      </a:lnTo>
                      <a:lnTo>
                        <a:pt x="5" y="17"/>
                      </a:lnTo>
                      <a:lnTo>
                        <a:pt x="0" y="14"/>
                      </a:lnTo>
                      <a:lnTo>
                        <a:pt x="2" y="13"/>
                      </a:lnTo>
                      <a:lnTo>
                        <a:pt x="4" y="10"/>
                      </a:lnTo>
                      <a:lnTo>
                        <a:pt x="10" y="9"/>
                      </a:lnTo>
                      <a:lnTo>
                        <a:pt x="11" y="5"/>
                      </a:lnTo>
                      <a:lnTo>
                        <a:pt x="15" y="2"/>
                      </a:lnTo>
                      <a:lnTo>
                        <a:pt x="18" y="3"/>
                      </a:lnTo>
                      <a:lnTo>
                        <a:pt x="26" y="1"/>
                      </a:lnTo>
                      <a:lnTo>
                        <a:pt x="40" y="0"/>
                      </a:lnTo>
                      <a:lnTo>
                        <a:pt x="44" y="3"/>
                      </a:lnTo>
                      <a:lnTo>
                        <a:pt x="40" y="6"/>
                      </a:lnTo>
                      <a:lnTo>
                        <a:pt x="42" y="8"/>
                      </a:lnTo>
                      <a:lnTo>
                        <a:pt x="47" y="7"/>
                      </a:lnTo>
                      <a:lnTo>
                        <a:pt x="51" y="3"/>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22" name="Freeform 738"/>
                <p:cNvSpPr>
                  <a:spLocks/>
                </p:cNvSpPr>
                <p:nvPr/>
              </p:nvSpPr>
              <p:spPr bwMode="gray">
                <a:xfrm>
                  <a:off x="3492" y="1593"/>
                  <a:ext cx="78" cy="41"/>
                </a:xfrm>
                <a:custGeom>
                  <a:avLst/>
                  <a:gdLst>
                    <a:gd name="T0" fmla="*/ 2147483647 w 63"/>
                    <a:gd name="T1" fmla="*/ 2147483647 h 33"/>
                    <a:gd name="T2" fmla="*/ 2147483647 w 63"/>
                    <a:gd name="T3" fmla="*/ 2147483647 h 33"/>
                    <a:gd name="T4" fmla="*/ 2147483647 w 63"/>
                    <a:gd name="T5" fmla="*/ 2147483647 h 33"/>
                    <a:gd name="T6" fmla="*/ 2147483647 w 63"/>
                    <a:gd name="T7" fmla="*/ 2147483647 h 33"/>
                    <a:gd name="T8" fmla="*/ 2147483647 w 63"/>
                    <a:gd name="T9" fmla="*/ 2147483647 h 33"/>
                    <a:gd name="T10" fmla="*/ 2147483647 w 63"/>
                    <a:gd name="T11" fmla="*/ 2147483647 h 33"/>
                    <a:gd name="T12" fmla="*/ 2147483647 w 63"/>
                    <a:gd name="T13" fmla="*/ 2147483647 h 33"/>
                    <a:gd name="T14" fmla="*/ 2147483647 w 63"/>
                    <a:gd name="T15" fmla="*/ 2147483647 h 33"/>
                    <a:gd name="T16" fmla="*/ 2147483647 w 63"/>
                    <a:gd name="T17" fmla="*/ 2147483647 h 33"/>
                    <a:gd name="T18" fmla="*/ 2147483647 w 63"/>
                    <a:gd name="T19" fmla="*/ 2147483647 h 33"/>
                    <a:gd name="T20" fmla="*/ 2147483647 w 63"/>
                    <a:gd name="T21" fmla="*/ 2147483647 h 33"/>
                    <a:gd name="T22" fmla="*/ 0 w 63"/>
                    <a:gd name="T23" fmla="*/ 2147483647 h 33"/>
                    <a:gd name="T24" fmla="*/ 2147483647 w 63"/>
                    <a:gd name="T25" fmla="*/ 2147483647 h 33"/>
                    <a:gd name="T26" fmla="*/ 2147483647 w 63"/>
                    <a:gd name="T27" fmla="*/ 2147483647 h 33"/>
                    <a:gd name="T28" fmla="*/ 2147483647 w 63"/>
                    <a:gd name="T29" fmla="*/ 2147483647 h 33"/>
                    <a:gd name="T30" fmla="*/ 2147483647 w 63"/>
                    <a:gd name="T31" fmla="*/ 2147483647 h 33"/>
                    <a:gd name="T32" fmla="*/ 2147483647 w 63"/>
                    <a:gd name="T33" fmla="*/ 2147483647 h 33"/>
                    <a:gd name="T34" fmla="*/ 2147483647 w 63"/>
                    <a:gd name="T35" fmla="*/ 2147483647 h 33"/>
                    <a:gd name="T36" fmla="*/ 2147483647 w 63"/>
                    <a:gd name="T37" fmla="*/ 2147483647 h 33"/>
                    <a:gd name="T38" fmla="*/ 2147483647 w 63"/>
                    <a:gd name="T39" fmla="*/ 0 h 33"/>
                    <a:gd name="T40" fmla="*/ 2147483647 w 63"/>
                    <a:gd name="T41" fmla="*/ 2147483647 h 33"/>
                    <a:gd name="T42" fmla="*/ 2147483647 w 63"/>
                    <a:gd name="T43" fmla="*/ 2147483647 h 33"/>
                    <a:gd name="T44" fmla="*/ 2147483647 w 63"/>
                    <a:gd name="T45" fmla="*/ 2147483647 h 33"/>
                    <a:gd name="T46" fmla="*/ 2147483647 w 63"/>
                    <a:gd name="T47" fmla="*/ 2147483647 h 3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63"/>
                    <a:gd name="T73" fmla="*/ 0 h 33"/>
                    <a:gd name="T74" fmla="*/ 63 w 63"/>
                    <a:gd name="T75" fmla="*/ 33 h 3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63" h="33">
                      <a:moveTo>
                        <a:pt x="63" y="16"/>
                      </a:moveTo>
                      <a:lnTo>
                        <a:pt x="56" y="20"/>
                      </a:lnTo>
                      <a:lnTo>
                        <a:pt x="56" y="25"/>
                      </a:lnTo>
                      <a:lnTo>
                        <a:pt x="57" y="27"/>
                      </a:lnTo>
                      <a:lnTo>
                        <a:pt x="39" y="28"/>
                      </a:lnTo>
                      <a:lnTo>
                        <a:pt x="33" y="29"/>
                      </a:lnTo>
                      <a:lnTo>
                        <a:pt x="31" y="32"/>
                      </a:lnTo>
                      <a:lnTo>
                        <a:pt x="20" y="33"/>
                      </a:lnTo>
                      <a:lnTo>
                        <a:pt x="9" y="30"/>
                      </a:lnTo>
                      <a:lnTo>
                        <a:pt x="9" y="27"/>
                      </a:lnTo>
                      <a:lnTo>
                        <a:pt x="3" y="27"/>
                      </a:lnTo>
                      <a:lnTo>
                        <a:pt x="0" y="25"/>
                      </a:lnTo>
                      <a:lnTo>
                        <a:pt x="5" y="22"/>
                      </a:lnTo>
                      <a:lnTo>
                        <a:pt x="12" y="22"/>
                      </a:lnTo>
                      <a:lnTo>
                        <a:pt x="16" y="19"/>
                      </a:lnTo>
                      <a:lnTo>
                        <a:pt x="11" y="15"/>
                      </a:lnTo>
                      <a:lnTo>
                        <a:pt x="17" y="11"/>
                      </a:lnTo>
                      <a:lnTo>
                        <a:pt x="35" y="6"/>
                      </a:lnTo>
                      <a:lnTo>
                        <a:pt x="37" y="1"/>
                      </a:lnTo>
                      <a:lnTo>
                        <a:pt x="43" y="0"/>
                      </a:lnTo>
                      <a:lnTo>
                        <a:pt x="48" y="3"/>
                      </a:lnTo>
                      <a:lnTo>
                        <a:pt x="52" y="11"/>
                      </a:lnTo>
                      <a:lnTo>
                        <a:pt x="61" y="15"/>
                      </a:lnTo>
                      <a:lnTo>
                        <a:pt x="63" y="16"/>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23" name="Freeform 739"/>
                <p:cNvSpPr>
                  <a:spLocks/>
                </p:cNvSpPr>
                <p:nvPr/>
              </p:nvSpPr>
              <p:spPr bwMode="gray">
                <a:xfrm>
                  <a:off x="3490" y="1633"/>
                  <a:ext cx="28" cy="14"/>
                </a:xfrm>
                <a:custGeom>
                  <a:avLst/>
                  <a:gdLst>
                    <a:gd name="T0" fmla="*/ 2147483647 w 23"/>
                    <a:gd name="T1" fmla="*/ 2147483647 h 11"/>
                    <a:gd name="T2" fmla="*/ 2147483647 w 23"/>
                    <a:gd name="T3" fmla="*/ 2147483647 h 11"/>
                    <a:gd name="T4" fmla="*/ 2147483647 w 23"/>
                    <a:gd name="T5" fmla="*/ 2147483647 h 11"/>
                    <a:gd name="T6" fmla="*/ 2147483647 w 23"/>
                    <a:gd name="T7" fmla="*/ 2147483647 h 11"/>
                    <a:gd name="T8" fmla="*/ 2147483647 w 23"/>
                    <a:gd name="T9" fmla="*/ 2147483647 h 11"/>
                    <a:gd name="T10" fmla="*/ 2147483647 w 23"/>
                    <a:gd name="T11" fmla="*/ 2147483647 h 11"/>
                    <a:gd name="T12" fmla="*/ 2147483647 w 23"/>
                    <a:gd name="T13" fmla="*/ 2147483647 h 11"/>
                    <a:gd name="T14" fmla="*/ 2147483647 w 23"/>
                    <a:gd name="T15" fmla="*/ 2147483647 h 11"/>
                    <a:gd name="T16" fmla="*/ 2147483647 w 23"/>
                    <a:gd name="T17" fmla="*/ 2147483647 h 11"/>
                    <a:gd name="T18" fmla="*/ 0 w 23"/>
                    <a:gd name="T19" fmla="*/ 0 h 11"/>
                    <a:gd name="T20" fmla="*/ 2147483647 w 23"/>
                    <a:gd name="T21" fmla="*/ 0 h 11"/>
                    <a:gd name="T22" fmla="*/ 2147483647 w 23"/>
                    <a:gd name="T23" fmla="*/ 2147483647 h 11"/>
                    <a:gd name="T24" fmla="*/ 2147483647 w 23"/>
                    <a:gd name="T25" fmla="*/ 2147483647 h 11"/>
                    <a:gd name="T26" fmla="*/ 2147483647 w 23"/>
                    <a:gd name="T27" fmla="*/ 2147483647 h 1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3"/>
                    <a:gd name="T43" fmla="*/ 0 h 11"/>
                    <a:gd name="T44" fmla="*/ 23 w 23"/>
                    <a:gd name="T45" fmla="*/ 11 h 1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3" h="11">
                      <a:moveTo>
                        <a:pt x="23" y="4"/>
                      </a:moveTo>
                      <a:lnTo>
                        <a:pt x="17" y="8"/>
                      </a:lnTo>
                      <a:lnTo>
                        <a:pt x="11" y="11"/>
                      </a:lnTo>
                      <a:lnTo>
                        <a:pt x="9" y="10"/>
                      </a:lnTo>
                      <a:lnTo>
                        <a:pt x="13" y="9"/>
                      </a:lnTo>
                      <a:lnTo>
                        <a:pt x="9" y="8"/>
                      </a:lnTo>
                      <a:lnTo>
                        <a:pt x="4" y="7"/>
                      </a:lnTo>
                      <a:lnTo>
                        <a:pt x="4" y="3"/>
                      </a:lnTo>
                      <a:lnTo>
                        <a:pt x="1" y="2"/>
                      </a:lnTo>
                      <a:lnTo>
                        <a:pt x="0" y="0"/>
                      </a:lnTo>
                      <a:lnTo>
                        <a:pt x="9" y="0"/>
                      </a:lnTo>
                      <a:lnTo>
                        <a:pt x="16" y="2"/>
                      </a:lnTo>
                      <a:lnTo>
                        <a:pt x="20" y="3"/>
                      </a:lnTo>
                      <a:lnTo>
                        <a:pt x="23" y="4"/>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24" name="Freeform 740"/>
                <p:cNvSpPr>
                  <a:spLocks/>
                </p:cNvSpPr>
                <p:nvPr/>
              </p:nvSpPr>
              <p:spPr bwMode="gray">
                <a:xfrm>
                  <a:off x="3511" y="1647"/>
                  <a:ext cx="5" cy="5"/>
                </a:xfrm>
                <a:custGeom>
                  <a:avLst/>
                  <a:gdLst>
                    <a:gd name="T0" fmla="*/ 2147483647 w 3"/>
                    <a:gd name="T1" fmla="*/ 0 h 3"/>
                    <a:gd name="T2" fmla="*/ 2147483647 w 3"/>
                    <a:gd name="T3" fmla="*/ 2147483647 h 3"/>
                    <a:gd name="T4" fmla="*/ 2147483647 w 3"/>
                    <a:gd name="T5" fmla="*/ 2147483647 h 3"/>
                    <a:gd name="T6" fmla="*/ 0 w 3"/>
                    <a:gd name="T7" fmla="*/ 2147483647 h 3"/>
                    <a:gd name="T8" fmla="*/ 2147483647 w 3"/>
                    <a:gd name="T9" fmla="*/ 0 h 3"/>
                    <a:gd name="T10" fmla="*/ 0 60000 65536"/>
                    <a:gd name="T11" fmla="*/ 0 60000 65536"/>
                    <a:gd name="T12" fmla="*/ 0 60000 65536"/>
                    <a:gd name="T13" fmla="*/ 0 60000 65536"/>
                    <a:gd name="T14" fmla="*/ 0 60000 65536"/>
                    <a:gd name="T15" fmla="*/ 0 w 3"/>
                    <a:gd name="T16" fmla="*/ 0 h 3"/>
                    <a:gd name="T17" fmla="*/ 3 w 3"/>
                    <a:gd name="T18" fmla="*/ 3 h 3"/>
                  </a:gdLst>
                  <a:ahLst/>
                  <a:cxnLst>
                    <a:cxn ang="T10">
                      <a:pos x="T0" y="T1"/>
                    </a:cxn>
                    <a:cxn ang="T11">
                      <a:pos x="T2" y="T3"/>
                    </a:cxn>
                    <a:cxn ang="T12">
                      <a:pos x="T4" y="T5"/>
                    </a:cxn>
                    <a:cxn ang="T13">
                      <a:pos x="T6" y="T7"/>
                    </a:cxn>
                    <a:cxn ang="T14">
                      <a:pos x="T8" y="T9"/>
                    </a:cxn>
                  </a:cxnLst>
                  <a:rect l="T15" t="T16" r="T17" b="T18"/>
                  <a:pathLst>
                    <a:path w="3" h="3">
                      <a:moveTo>
                        <a:pt x="1" y="0"/>
                      </a:moveTo>
                      <a:lnTo>
                        <a:pt x="3" y="2"/>
                      </a:lnTo>
                      <a:lnTo>
                        <a:pt x="1" y="3"/>
                      </a:lnTo>
                      <a:lnTo>
                        <a:pt x="0" y="1"/>
                      </a:lnTo>
                      <a:lnTo>
                        <a:pt x="1"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25" name="Freeform 741"/>
                <p:cNvSpPr>
                  <a:spLocks/>
                </p:cNvSpPr>
                <p:nvPr/>
              </p:nvSpPr>
              <p:spPr bwMode="gray">
                <a:xfrm>
                  <a:off x="3502" y="1652"/>
                  <a:ext cx="8" cy="0"/>
                </a:xfrm>
                <a:custGeom>
                  <a:avLst/>
                  <a:gdLst>
                    <a:gd name="T0" fmla="*/ 0 w 7"/>
                    <a:gd name="T1" fmla="*/ 0 h 1"/>
                    <a:gd name="T2" fmla="*/ 2147483647 w 7"/>
                    <a:gd name="T3" fmla="*/ 0 h 1"/>
                    <a:gd name="T4" fmla="*/ 2147483647 w 7"/>
                    <a:gd name="T5" fmla="*/ 0 h 1"/>
                    <a:gd name="T6" fmla="*/ 2147483647 w 7"/>
                    <a:gd name="T7" fmla="*/ 0 h 1"/>
                    <a:gd name="T8" fmla="*/ 0 w 7"/>
                    <a:gd name="T9" fmla="*/ 0 h 1"/>
                    <a:gd name="T10" fmla="*/ 0 60000 65536"/>
                    <a:gd name="T11" fmla="*/ 0 60000 65536"/>
                    <a:gd name="T12" fmla="*/ 0 60000 65536"/>
                    <a:gd name="T13" fmla="*/ 0 60000 65536"/>
                    <a:gd name="T14" fmla="*/ 0 60000 65536"/>
                    <a:gd name="T15" fmla="*/ 0 w 7"/>
                    <a:gd name="T16" fmla="*/ 0 h 1"/>
                    <a:gd name="T17" fmla="*/ 7 w 7"/>
                    <a:gd name="T18" fmla="*/ 0 h 1"/>
                  </a:gdLst>
                  <a:ahLst/>
                  <a:cxnLst>
                    <a:cxn ang="T10">
                      <a:pos x="T0" y="T1"/>
                    </a:cxn>
                    <a:cxn ang="T11">
                      <a:pos x="T2" y="T3"/>
                    </a:cxn>
                    <a:cxn ang="T12">
                      <a:pos x="T4" y="T5"/>
                    </a:cxn>
                    <a:cxn ang="T13">
                      <a:pos x="T6" y="T7"/>
                    </a:cxn>
                    <a:cxn ang="T14">
                      <a:pos x="T8" y="T9"/>
                    </a:cxn>
                  </a:cxnLst>
                  <a:rect l="T15" t="T16" r="T17" b="T18"/>
                  <a:pathLst>
                    <a:path w="7" h="1">
                      <a:moveTo>
                        <a:pt x="0" y="0"/>
                      </a:moveTo>
                      <a:lnTo>
                        <a:pt x="6" y="0"/>
                      </a:lnTo>
                      <a:lnTo>
                        <a:pt x="7" y="1"/>
                      </a:lnTo>
                      <a:lnTo>
                        <a:pt x="1" y="1"/>
                      </a:lnTo>
                      <a:lnTo>
                        <a:pt x="0"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26" name="Freeform 742"/>
                <p:cNvSpPr>
                  <a:spLocks/>
                </p:cNvSpPr>
                <p:nvPr/>
              </p:nvSpPr>
              <p:spPr bwMode="gray">
                <a:xfrm>
                  <a:off x="3662" y="1683"/>
                  <a:ext cx="6" cy="3"/>
                </a:xfrm>
                <a:custGeom>
                  <a:avLst/>
                  <a:gdLst>
                    <a:gd name="T0" fmla="*/ 0 w 5"/>
                    <a:gd name="T1" fmla="*/ 0 h 2"/>
                    <a:gd name="T2" fmla="*/ 2147483647 w 5"/>
                    <a:gd name="T3" fmla="*/ 0 h 2"/>
                    <a:gd name="T4" fmla="*/ 2147483647 w 5"/>
                    <a:gd name="T5" fmla="*/ 2147483647 h 2"/>
                    <a:gd name="T6" fmla="*/ 2147483647 w 5"/>
                    <a:gd name="T7" fmla="*/ 2147483647 h 2"/>
                    <a:gd name="T8" fmla="*/ 0 w 5"/>
                    <a:gd name="T9" fmla="*/ 0 h 2"/>
                    <a:gd name="T10" fmla="*/ 0 60000 65536"/>
                    <a:gd name="T11" fmla="*/ 0 60000 65536"/>
                    <a:gd name="T12" fmla="*/ 0 60000 65536"/>
                    <a:gd name="T13" fmla="*/ 0 60000 65536"/>
                    <a:gd name="T14" fmla="*/ 0 60000 65536"/>
                    <a:gd name="T15" fmla="*/ 0 w 5"/>
                    <a:gd name="T16" fmla="*/ 0 h 2"/>
                    <a:gd name="T17" fmla="*/ 5 w 5"/>
                    <a:gd name="T18" fmla="*/ 2 h 2"/>
                  </a:gdLst>
                  <a:ahLst/>
                  <a:cxnLst>
                    <a:cxn ang="T10">
                      <a:pos x="T0" y="T1"/>
                    </a:cxn>
                    <a:cxn ang="T11">
                      <a:pos x="T2" y="T3"/>
                    </a:cxn>
                    <a:cxn ang="T12">
                      <a:pos x="T4" y="T5"/>
                    </a:cxn>
                    <a:cxn ang="T13">
                      <a:pos x="T6" y="T7"/>
                    </a:cxn>
                    <a:cxn ang="T14">
                      <a:pos x="T8" y="T9"/>
                    </a:cxn>
                  </a:cxnLst>
                  <a:rect l="T15" t="T16" r="T17" b="T18"/>
                  <a:pathLst>
                    <a:path w="5" h="2">
                      <a:moveTo>
                        <a:pt x="0" y="0"/>
                      </a:moveTo>
                      <a:lnTo>
                        <a:pt x="1" y="0"/>
                      </a:lnTo>
                      <a:lnTo>
                        <a:pt x="5" y="1"/>
                      </a:lnTo>
                      <a:lnTo>
                        <a:pt x="3" y="2"/>
                      </a:lnTo>
                      <a:lnTo>
                        <a:pt x="0"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27" name="Freeform 743"/>
                <p:cNvSpPr>
                  <a:spLocks/>
                </p:cNvSpPr>
                <p:nvPr/>
              </p:nvSpPr>
              <p:spPr bwMode="gray">
                <a:xfrm>
                  <a:off x="3670" y="1679"/>
                  <a:ext cx="5" cy="4"/>
                </a:xfrm>
                <a:custGeom>
                  <a:avLst/>
                  <a:gdLst>
                    <a:gd name="T0" fmla="*/ 0 w 5"/>
                    <a:gd name="T1" fmla="*/ 2147483647 h 3"/>
                    <a:gd name="T2" fmla="*/ 2147483647 w 5"/>
                    <a:gd name="T3" fmla="*/ 0 h 3"/>
                    <a:gd name="T4" fmla="*/ 2147483647 w 5"/>
                    <a:gd name="T5" fmla="*/ 2147483647 h 3"/>
                    <a:gd name="T6" fmla="*/ 2147483647 w 5"/>
                    <a:gd name="T7" fmla="*/ 2147483647 h 3"/>
                    <a:gd name="T8" fmla="*/ 0 w 5"/>
                    <a:gd name="T9" fmla="*/ 2147483647 h 3"/>
                    <a:gd name="T10" fmla="*/ 0 w 5"/>
                    <a:gd name="T11" fmla="*/ 2147483647 h 3"/>
                    <a:gd name="T12" fmla="*/ 0 60000 65536"/>
                    <a:gd name="T13" fmla="*/ 0 60000 65536"/>
                    <a:gd name="T14" fmla="*/ 0 60000 65536"/>
                    <a:gd name="T15" fmla="*/ 0 60000 65536"/>
                    <a:gd name="T16" fmla="*/ 0 60000 65536"/>
                    <a:gd name="T17" fmla="*/ 0 60000 65536"/>
                    <a:gd name="T18" fmla="*/ 0 w 5"/>
                    <a:gd name="T19" fmla="*/ 0 h 3"/>
                    <a:gd name="T20" fmla="*/ 5 w 5"/>
                    <a:gd name="T21" fmla="*/ 3 h 3"/>
                  </a:gdLst>
                  <a:ahLst/>
                  <a:cxnLst>
                    <a:cxn ang="T12">
                      <a:pos x="T0" y="T1"/>
                    </a:cxn>
                    <a:cxn ang="T13">
                      <a:pos x="T2" y="T3"/>
                    </a:cxn>
                    <a:cxn ang="T14">
                      <a:pos x="T4" y="T5"/>
                    </a:cxn>
                    <a:cxn ang="T15">
                      <a:pos x="T6" y="T7"/>
                    </a:cxn>
                    <a:cxn ang="T16">
                      <a:pos x="T8" y="T9"/>
                    </a:cxn>
                    <a:cxn ang="T17">
                      <a:pos x="T10" y="T11"/>
                    </a:cxn>
                  </a:cxnLst>
                  <a:rect l="T18" t="T19" r="T20" b="T21"/>
                  <a:pathLst>
                    <a:path w="5" h="3">
                      <a:moveTo>
                        <a:pt x="0" y="1"/>
                      </a:moveTo>
                      <a:lnTo>
                        <a:pt x="2" y="0"/>
                      </a:lnTo>
                      <a:lnTo>
                        <a:pt x="5" y="1"/>
                      </a:lnTo>
                      <a:lnTo>
                        <a:pt x="4" y="3"/>
                      </a:lnTo>
                      <a:lnTo>
                        <a:pt x="0" y="2"/>
                      </a:lnTo>
                      <a:lnTo>
                        <a:pt x="0" y="1"/>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28" name="Rectangle 744"/>
                <p:cNvSpPr>
                  <a:spLocks noChangeArrowheads="1"/>
                </p:cNvSpPr>
                <p:nvPr/>
              </p:nvSpPr>
              <p:spPr bwMode="gray">
                <a:xfrm>
                  <a:off x="3668" y="1704"/>
                  <a:ext cx="6" cy="1"/>
                </a:xfrm>
                <a:prstGeom prst="rect">
                  <a:avLst/>
                </a:prstGeom>
                <a:grpFill/>
                <a:ln w="9525">
                  <a:solidFill>
                    <a:srgbClr val="00A7A0"/>
                  </a:solidFill>
                  <a:miter lim="800000"/>
                  <a:headEnd/>
                  <a:tailEnd/>
                </a:ln>
              </p:spPr>
              <p:txBody>
                <a:bodyPr/>
                <a:lstStyle/>
                <a:p>
                  <a:pPr algn="ctr" eaLnBrk="0" fontAlgn="auto" hangingPunct="0">
                    <a:lnSpc>
                      <a:spcPct val="100000"/>
                    </a:lnSpc>
                    <a:spcAft>
                      <a:spcPts val="0"/>
                    </a:spcAft>
                    <a:buFontTx/>
                    <a:buNone/>
                    <a:defRPr/>
                  </a:pPr>
                  <a:endParaRPr lang="en-GB" sz="1200" dirty="0">
                    <a:solidFill>
                      <a:prstClr val="black"/>
                    </a:solidFill>
                    <a:latin typeface="Helvetica"/>
                    <a:ea typeface="MS PGothic" pitchFamily="34" charset="-128"/>
                  </a:endParaRPr>
                </a:p>
              </p:txBody>
            </p:sp>
            <p:sp>
              <p:nvSpPr>
                <p:cNvPr id="2429" name="Freeform 745"/>
                <p:cNvSpPr>
                  <a:spLocks/>
                </p:cNvSpPr>
                <p:nvPr/>
              </p:nvSpPr>
              <p:spPr bwMode="gray">
                <a:xfrm>
                  <a:off x="3675" y="1707"/>
                  <a:ext cx="6" cy="4"/>
                </a:xfrm>
                <a:custGeom>
                  <a:avLst/>
                  <a:gdLst>
                    <a:gd name="T0" fmla="*/ 0 w 5"/>
                    <a:gd name="T1" fmla="*/ 2147483647 h 3"/>
                    <a:gd name="T2" fmla="*/ 2147483647 w 5"/>
                    <a:gd name="T3" fmla="*/ 0 h 3"/>
                    <a:gd name="T4" fmla="*/ 2147483647 w 5"/>
                    <a:gd name="T5" fmla="*/ 0 h 3"/>
                    <a:gd name="T6" fmla="*/ 2147483647 w 5"/>
                    <a:gd name="T7" fmla="*/ 2147483647 h 3"/>
                    <a:gd name="T8" fmla="*/ 0 w 5"/>
                    <a:gd name="T9" fmla="*/ 2147483647 h 3"/>
                    <a:gd name="T10" fmla="*/ 0 w 5"/>
                    <a:gd name="T11" fmla="*/ 2147483647 h 3"/>
                    <a:gd name="T12" fmla="*/ 0 60000 65536"/>
                    <a:gd name="T13" fmla="*/ 0 60000 65536"/>
                    <a:gd name="T14" fmla="*/ 0 60000 65536"/>
                    <a:gd name="T15" fmla="*/ 0 60000 65536"/>
                    <a:gd name="T16" fmla="*/ 0 60000 65536"/>
                    <a:gd name="T17" fmla="*/ 0 60000 65536"/>
                    <a:gd name="T18" fmla="*/ 0 w 5"/>
                    <a:gd name="T19" fmla="*/ 0 h 3"/>
                    <a:gd name="T20" fmla="*/ 5 w 5"/>
                    <a:gd name="T21" fmla="*/ 3 h 3"/>
                  </a:gdLst>
                  <a:ahLst/>
                  <a:cxnLst>
                    <a:cxn ang="T12">
                      <a:pos x="T0" y="T1"/>
                    </a:cxn>
                    <a:cxn ang="T13">
                      <a:pos x="T2" y="T3"/>
                    </a:cxn>
                    <a:cxn ang="T14">
                      <a:pos x="T4" y="T5"/>
                    </a:cxn>
                    <a:cxn ang="T15">
                      <a:pos x="T6" y="T7"/>
                    </a:cxn>
                    <a:cxn ang="T16">
                      <a:pos x="T8" y="T9"/>
                    </a:cxn>
                    <a:cxn ang="T17">
                      <a:pos x="T10" y="T11"/>
                    </a:cxn>
                  </a:cxnLst>
                  <a:rect l="T18" t="T19" r="T20" b="T21"/>
                  <a:pathLst>
                    <a:path w="5" h="3">
                      <a:moveTo>
                        <a:pt x="0" y="1"/>
                      </a:moveTo>
                      <a:lnTo>
                        <a:pt x="2" y="0"/>
                      </a:lnTo>
                      <a:lnTo>
                        <a:pt x="5" y="0"/>
                      </a:lnTo>
                      <a:lnTo>
                        <a:pt x="4" y="3"/>
                      </a:lnTo>
                      <a:lnTo>
                        <a:pt x="0" y="3"/>
                      </a:lnTo>
                      <a:lnTo>
                        <a:pt x="0" y="1"/>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30" name="Freeform 746"/>
                <p:cNvSpPr>
                  <a:spLocks/>
                </p:cNvSpPr>
                <p:nvPr/>
              </p:nvSpPr>
              <p:spPr bwMode="gray">
                <a:xfrm>
                  <a:off x="3539" y="1711"/>
                  <a:ext cx="15" cy="7"/>
                </a:xfrm>
                <a:custGeom>
                  <a:avLst/>
                  <a:gdLst>
                    <a:gd name="T0" fmla="*/ 2147483647 w 12"/>
                    <a:gd name="T1" fmla="*/ 2147483647 h 5"/>
                    <a:gd name="T2" fmla="*/ 2147483647 w 12"/>
                    <a:gd name="T3" fmla="*/ 0 h 5"/>
                    <a:gd name="T4" fmla="*/ 2147483647 w 12"/>
                    <a:gd name="T5" fmla="*/ 2147483647 h 5"/>
                    <a:gd name="T6" fmla="*/ 2147483647 w 12"/>
                    <a:gd name="T7" fmla="*/ 2147483647 h 5"/>
                    <a:gd name="T8" fmla="*/ 0 w 12"/>
                    <a:gd name="T9" fmla="*/ 2147483647 h 5"/>
                    <a:gd name="T10" fmla="*/ 2147483647 w 12"/>
                    <a:gd name="T11" fmla="*/ 2147483647 h 5"/>
                    <a:gd name="T12" fmla="*/ 0 60000 65536"/>
                    <a:gd name="T13" fmla="*/ 0 60000 65536"/>
                    <a:gd name="T14" fmla="*/ 0 60000 65536"/>
                    <a:gd name="T15" fmla="*/ 0 60000 65536"/>
                    <a:gd name="T16" fmla="*/ 0 60000 65536"/>
                    <a:gd name="T17" fmla="*/ 0 60000 65536"/>
                    <a:gd name="T18" fmla="*/ 0 w 12"/>
                    <a:gd name="T19" fmla="*/ 0 h 5"/>
                    <a:gd name="T20" fmla="*/ 12 w 12"/>
                    <a:gd name="T21" fmla="*/ 5 h 5"/>
                  </a:gdLst>
                  <a:ahLst/>
                  <a:cxnLst>
                    <a:cxn ang="T12">
                      <a:pos x="T0" y="T1"/>
                    </a:cxn>
                    <a:cxn ang="T13">
                      <a:pos x="T2" y="T3"/>
                    </a:cxn>
                    <a:cxn ang="T14">
                      <a:pos x="T4" y="T5"/>
                    </a:cxn>
                    <a:cxn ang="T15">
                      <a:pos x="T6" y="T7"/>
                    </a:cxn>
                    <a:cxn ang="T16">
                      <a:pos x="T8" y="T9"/>
                    </a:cxn>
                    <a:cxn ang="T17">
                      <a:pos x="T10" y="T11"/>
                    </a:cxn>
                  </a:cxnLst>
                  <a:rect l="T18" t="T19" r="T20" b="T21"/>
                  <a:pathLst>
                    <a:path w="12" h="5">
                      <a:moveTo>
                        <a:pt x="1" y="2"/>
                      </a:moveTo>
                      <a:lnTo>
                        <a:pt x="12" y="0"/>
                      </a:lnTo>
                      <a:lnTo>
                        <a:pt x="12" y="3"/>
                      </a:lnTo>
                      <a:lnTo>
                        <a:pt x="4" y="5"/>
                      </a:lnTo>
                      <a:lnTo>
                        <a:pt x="0" y="4"/>
                      </a:lnTo>
                      <a:lnTo>
                        <a:pt x="1" y="2"/>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31" name="Freeform 747"/>
                <p:cNvSpPr>
                  <a:spLocks/>
                </p:cNvSpPr>
                <p:nvPr/>
              </p:nvSpPr>
              <p:spPr bwMode="gray">
                <a:xfrm>
                  <a:off x="3525" y="1722"/>
                  <a:ext cx="6" cy="5"/>
                </a:xfrm>
                <a:custGeom>
                  <a:avLst/>
                  <a:gdLst>
                    <a:gd name="T0" fmla="*/ 2147483647 w 6"/>
                    <a:gd name="T1" fmla="*/ 0 h 4"/>
                    <a:gd name="T2" fmla="*/ 2147483647 w 6"/>
                    <a:gd name="T3" fmla="*/ 2147483647 h 4"/>
                    <a:gd name="T4" fmla="*/ 2147483647 w 6"/>
                    <a:gd name="T5" fmla="*/ 2147483647 h 4"/>
                    <a:gd name="T6" fmla="*/ 2147483647 w 6"/>
                    <a:gd name="T7" fmla="*/ 2147483647 h 4"/>
                    <a:gd name="T8" fmla="*/ 0 w 6"/>
                    <a:gd name="T9" fmla="*/ 2147483647 h 4"/>
                    <a:gd name="T10" fmla="*/ 2147483647 w 6"/>
                    <a:gd name="T11" fmla="*/ 0 h 4"/>
                    <a:gd name="T12" fmla="*/ 0 60000 65536"/>
                    <a:gd name="T13" fmla="*/ 0 60000 65536"/>
                    <a:gd name="T14" fmla="*/ 0 60000 65536"/>
                    <a:gd name="T15" fmla="*/ 0 60000 65536"/>
                    <a:gd name="T16" fmla="*/ 0 60000 65536"/>
                    <a:gd name="T17" fmla="*/ 0 60000 65536"/>
                    <a:gd name="T18" fmla="*/ 0 w 6"/>
                    <a:gd name="T19" fmla="*/ 0 h 4"/>
                    <a:gd name="T20" fmla="*/ 6 w 6"/>
                    <a:gd name="T21" fmla="*/ 4 h 4"/>
                  </a:gdLst>
                  <a:ahLst/>
                  <a:cxnLst>
                    <a:cxn ang="T12">
                      <a:pos x="T0" y="T1"/>
                    </a:cxn>
                    <a:cxn ang="T13">
                      <a:pos x="T2" y="T3"/>
                    </a:cxn>
                    <a:cxn ang="T14">
                      <a:pos x="T4" y="T5"/>
                    </a:cxn>
                    <a:cxn ang="T15">
                      <a:pos x="T6" y="T7"/>
                    </a:cxn>
                    <a:cxn ang="T16">
                      <a:pos x="T8" y="T9"/>
                    </a:cxn>
                    <a:cxn ang="T17">
                      <a:pos x="T10" y="T11"/>
                    </a:cxn>
                  </a:cxnLst>
                  <a:rect l="T18" t="T19" r="T20" b="T21"/>
                  <a:pathLst>
                    <a:path w="6" h="4">
                      <a:moveTo>
                        <a:pt x="6" y="0"/>
                      </a:moveTo>
                      <a:lnTo>
                        <a:pt x="6" y="1"/>
                      </a:lnTo>
                      <a:lnTo>
                        <a:pt x="4" y="2"/>
                      </a:lnTo>
                      <a:lnTo>
                        <a:pt x="1" y="4"/>
                      </a:lnTo>
                      <a:lnTo>
                        <a:pt x="0" y="2"/>
                      </a:lnTo>
                      <a:lnTo>
                        <a:pt x="6"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32" name="Freeform 748"/>
                <p:cNvSpPr>
                  <a:spLocks/>
                </p:cNvSpPr>
                <p:nvPr/>
              </p:nvSpPr>
              <p:spPr bwMode="gray">
                <a:xfrm>
                  <a:off x="3536" y="1721"/>
                  <a:ext cx="3" cy="2"/>
                </a:xfrm>
                <a:custGeom>
                  <a:avLst/>
                  <a:gdLst>
                    <a:gd name="T0" fmla="*/ 0 w 3"/>
                    <a:gd name="T1" fmla="*/ 2147483647 h 2"/>
                    <a:gd name="T2" fmla="*/ 2147483647 w 3"/>
                    <a:gd name="T3" fmla="*/ 0 h 2"/>
                    <a:gd name="T4" fmla="*/ 2147483647 w 3"/>
                    <a:gd name="T5" fmla="*/ 2147483647 h 2"/>
                    <a:gd name="T6" fmla="*/ 0 w 3"/>
                    <a:gd name="T7" fmla="*/ 2147483647 h 2"/>
                    <a:gd name="T8" fmla="*/ 0 w 3"/>
                    <a:gd name="T9" fmla="*/ 2147483647 h 2"/>
                    <a:gd name="T10" fmla="*/ 0 60000 65536"/>
                    <a:gd name="T11" fmla="*/ 0 60000 65536"/>
                    <a:gd name="T12" fmla="*/ 0 60000 65536"/>
                    <a:gd name="T13" fmla="*/ 0 60000 65536"/>
                    <a:gd name="T14" fmla="*/ 0 60000 65536"/>
                    <a:gd name="T15" fmla="*/ 0 w 3"/>
                    <a:gd name="T16" fmla="*/ 0 h 2"/>
                    <a:gd name="T17" fmla="*/ 3 w 3"/>
                    <a:gd name="T18" fmla="*/ 2 h 2"/>
                  </a:gdLst>
                  <a:ahLst/>
                  <a:cxnLst>
                    <a:cxn ang="T10">
                      <a:pos x="T0" y="T1"/>
                    </a:cxn>
                    <a:cxn ang="T11">
                      <a:pos x="T2" y="T3"/>
                    </a:cxn>
                    <a:cxn ang="T12">
                      <a:pos x="T4" y="T5"/>
                    </a:cxn>
                    <a:cxn ang="T13">
                      <a:pos x="T6" y="T7"/>
                    </a:cxn>
                    <a:cxn ang="T14">
                      <a:pos x="T8" y="T9"/>
                    </a:cxn>
                  </a:cxnLst>
                  <a:rect l="T15" t="T16" r="T17" b="T18"/>
                  <a:pathLst>
                    <a:path w="3" h="2">
                      <a:moveTo>
                        <a:pt x="0" y="1"/>
                      </a:moveTo>
                      <a:lnTo>
                        <a:pt x="3" y="0"/>
                      </a:lnTo>
                      <a:lnTo>
                        <a:pt x="3" y="2"/>
                      </a:lnTo>
                      <a:lnTo>
                        <a:pt x="0" y="2"/>
                      </a:lnTo>
                      <a:lnTo>
                        <a:pt x="0" y="1"/>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33" name="Freeform 749"/>
                <p:cNvSpPr>
                  <a:spLocks/>
                </p:cNvSpPr>
                <p:nvPr/>
              </p:nvSpPr>
              <p:spPr bwMode="gray">
                <a:xfrm>
                  <a:off x="3546" y="1723"/>
                  <a:ext cx="5" cy="4"/>
                </a:xfrm>
                <a:custGeom>
                  <a:avLst/>
                  <a:gdLst>
                    <a:gd name="T0" fmla="*/ 0 w 4"/>
                    <a:gd name="T1" fmla="*/ 2147483647 h 3"/>
                    <a:gd name="T2" fmla="*/ 2147483647 w 4"/>
                    <a:gd name="T3" fmla="*/ 0 h 3"/>
                    <a:gd name="T4" fmla="*/ 2147483647 w 4"/>
                    <a:gd name="T5" fmla="*/ 0 h 3"/>
                    <a:gd name="T6" fmla="*/ 2147483647 w 4"/>
                    <a:gd name="T7" fmla="*/ 2147483647 h 3"/>
                    <a:gd name="T8" fmla="*/ 0 w 4"/>
                    <a:gd name="T9" fmla="*/ 2147483647 h 3"/>
                    <a:gd name="T10" fmla="*/ 0 60000 65536"/>
                    <a:gd name="T11" fmla="*/ 0 60000 65536"/>
                    <a:gd name="T12" fmla="*/ 0 60000 65536"/>
                    <a:gd name="T13" fmla="*/ 0 60000 65536"/>
                    <a:gd name="T14" fmla="*/ 0 60000 65536"/>
                    <a:gd name="T15" fmla="*/ 0 w 4"/>
                    <a:gd name="T16" fmla="*/ 0 h 3"/>
                    <a:gd name="T17" fmla="*/ 4 w 4"/>
                    <a:gd name="T18" fmla="*/ 3 h 3"/>
                  </a:gdLst>
                  <a:ahLst/>
                  <a:cxnLst>
                    <a:cxn ang="T10">
                      <a:pos x="T0" y="T1"/>
                    </a:cxn>
                    <a:cxn ang="T11">
                      <a:pos x="T2" y="T3"/>
                    </a:cxn>
                    <a:cxn ang="T12">
                      <a:pos x="T4" y="T5"/>
                    </a:cxn>
                    <a:cxn ang="T13">
                      <a:pos x="T6" y="T7"/>
                    </a:cxn>
                    <a:cxn ang="T14">
                      <a:pos x="T8" y="T9"/>
                    </a:cxn>
                  </a:cxnLst>
                  <a:rect l="T15" t="T16" r="T17" b="T18"/>
                  <a:pathLst>
                    <a:path w="4" h="3">
                      <a:moveTo>
                        <a:pt x="0" y="1"/>
                      </a:moveTo>
                      <a:lnTo>
                        <a:pt x="1" y="0"/>
                      </a:lnTo>
                      <a:lnTo>
                        <a:pt x="4" y="0"/>
                      </a:lnTo>
                      <a:lnTo>
                        <a:pt x="4" y="3"/>
                      </a:lnTo>
                      <a:lnTo>
                        <a:pt x="0" y="1"/>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34" name="Freeform 750"/>
                <p:cNvSpPr>
                  <a:spLocks/>
                </p:cNvSpPr>
                <p:nvPr/>
              </p:nvSpPr>
              <p:spPr bwMode="gray">
                <a:xfrm>
                  <a:off x="3539" y="1734"/>
                  <a:ext cx="12" cy="3"/>
                </a:xfrm>
                <a:custGeom>
                  <a:avLst/>
                  <a:gdLst>
                    <a:gd name="T0" fmla="*/ 0 w 10"/>
                    <a:gd name="T1" fmla="*/ 2147483647 h 3"/>
                    <a:gd name="T2" fmla="*/ 2147483647 w 10"/>
                    <a:gd name="T3" fmla="*/ 0 h 3"/>
                    <a:gd name="T4" fmla="*/ 2147483647 w 10"/>
                    <a:gd name="T5" fmla="*/ 0 h 3"/>
                    <a:gd name="T6" fmla="*/ 2147483647 w 10"/>
                    <a:gd name="T7" fmla="*/ 0 h 3"/>
                    <a:gd name="T8" fmla="*/ 2147483647 w 10"/>
                    <a:gd name="T9" fmla="*/ 2147483647 h 3"/>
                    <a:gd name="T10" fmla="*/ 2147483647 w 10"/>
                    <a:gd name="T11" fmla="*/ 2147483647 h 3"/>
                    <a:gd name="T12" fmla="*/ 0 w 10"/>
                    <a:gd name="T13" fmla="*/ 2147483647 h 3"/>
                    <a:gd name="T14" fmla="*/ 0 60000 65536"/>
                    <a:gd name="T15" fmla="*/ 0 60000 65536"/>
                    <a:gd name="T16" fmla="*/ 0 60000 65536"/>
                    <a:gd name="T17" fmla="*/ 0 60000 65536"/>
                    <a:gd name="T18" fmla="*/ 0 60000 65536"/>
                    <a:gd name="T19" fmla="*/ 0 60000 65536"/>
                    <a:gd name="T20" fmla="*/ 0 60000 65536"/>
                    <a:gd name="T21" fmla="*/ 0 w 10"/>
                    <a:gd name="T22" fmla="*/ 0 h 3"/>
                    <a:gd name="T23" fmla="*/ 10 w 10"/>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 h="3">
                      <a:moveTo>
                        <a:pt x="0" y="1"/>
                      </a:moveTo>
                      <a:lnTo>
                        <a:pt x="1" y="0"/>
                      </a:lnTo>
                      <a:lnTo>
                        <a:pt x="6" y="0"/>
                      </a:lnTo>
                      <a:lnTo>
                        <a:pt x="10" y="0"/>
                      </a:lnTo>
                      <a:lnTo>
                        <a:pt x="10" y="2"/>
                      </a:lnTo>
                      <a:lnTo>
                        <a:pt x="8" y="3"/>
                      </a:lnTo>
                      <a:lnTo>
                        <a:pt x="0" y="1"/>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35" name="Freeform 751"/>
                <p:cNvSpPr>
                  <a:spLocks/>
                </p:cNvSpPr>
                <p:nvPr/>
              </p:nvSpPr>
              <p:spPr bwMode="gray">
                <a:xfrm>
                  <a:off x="3556" y="1737"/>
                  <a:ext cx="4" cy="2"/>
                </a:xfrm>
                <a:custGeom>
                  <a:avLst/>
                  <a:gdLst>
                    <a:gd name="T0" fmla="*/ 0 w 4"/>
                    <a:gd name="T1" fmla="*/ 2147483647 h 2"/>
                    <a:gd name="T2" fmla="*/ 2147483647 w 4"/>
                    <a:gd name="T3" fmla="*/ 0 h 2"/>
                    <a:gd name="T4" fmla="*/ 2147483647 w 4"/>
                    <a:gd name="T5" fmla="*/ 2147483647 h 2"/>
                    <a:gd name="T6" fmla="*/ 2147483647 w 4"/>
                    <a:gd name="T7" fmla="*/ 2147483647 h 2"/>
                    <a:gd name="T8" fmla="*/ 0 w 4"/>
                    <a:gd name="T9" fmla="*/ 2147483647 h 2"/>
                    <a:gd name="T10" fmla="*/ 0 60000 65536"/>
                    <a:gd name="T11" fmla="*/ 0 60000 65536"/>
                    <a:gd name="T12" fmla="*/ 0 60000 65536"/>
                    <a:gd name="T13" fmla="*/ 0 60000 65536"/>
                    <a:gd name="T14" fmla="*/ 0 60000 65536"/>
                    <a:gd name="T15" fmla="*/ 0 w 4"/>
                    <a:gd name="T16" fmla="*/ 0 h 2"/>
                    <a:gd name="T17" fmla="*/ 4 w 4"/>
                    <a:gd name="T18" fmla="*/ 2 h 2"/>
                  </a:gdLst>
                  <a:ahLst/>
                  <a:cxnLst>
                    <a:cxn ang="T10">
                      <a:pos x="T0" y="T1"/>
                    </a:cxn>
                    <a:cxn ang="T11">
                      <a:pos x="T2" y="T3"/>
                    </a:cxn>
                    <a:cxn ang="T12">
                      <a:pos x="T4" y="T5"/>
                    </a:cxn>
                    <a:cxn ang="T13">
                      <a:pos x="T6" y="T7"/>
                    </a:cxn>
                    <a:cxn ang="T14">
                      <a:pos x="T8" y="T9"/>
                    </a:cxn>
                  </a:cxnLst>
                  <a:rect l="T15" t="T16" r="T17" b="T18"/>
                  <a:pathLst>
                    <a:path w="4" h="2">
                      <a:moveTo>
                        <a:pt x="0" y="1"/>
                      </a:moveTo>
                      <a:lnTo>
                        <a:pt x="3" y="0"/>
                      </a:lnTo>
                      <a:lnTo>
                        <a:pt x="4" y="1"/>
                      </a:lnTo>
                      <a:lnTo>
                        <a:pt x="3" y="2"/>
                      </a:lnTo>
                      <a:lnTo>
                        <a:pt x="0" y="1"/>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36" name="Freeform 752"/>
                <p:cNvSpPr>
                  <a:spLocks/>
                </p:cNvSpPr>
                <p:nvPr/>
              </p:nvSpPr>
              <p:spPr bwMode="gray">
                <a:xfrm>
                  <a:off x="3730" y="1725"/>
                  <a:ext cx="10" cy="5"/>
                </a:xfrm>
                <a:custGeom>
                  <a:avLst/>
                  <a:gdLst>
                    <a:gd name="T0" fmla="*/ 2147483647 w 8"/>
                    <a:gd name="T1" fmla="*/ 0 h 4"/>
                    <a:gd name="T2" fmla="*/ 2147483647 w 8"/>
                    <a:gd name="T3" fmla="*/ 0 h 4"/>
                    <a:gd name="T4" fmla="*/ 2147483647 w 8"/>
                    <a:gd name="T5" fmla="*/ 2147483647 h 4"/>
                    <a:gd name="T6" fmla="*/ 2147483647 w 8"/>
                    <a:gd name="T7" fmla="*/ 2147483647 h 4"/>
                    <a:gd name="T8" fmla="*/ 0 w 8"/>
                    <a:gd name="T9" fmla="*/ 0 h 4"/>
                    <a:gd name="T10" fmla="*/ 2147483647 w 8"/>
                    <a:gd name="T11" fmla="*/ 0 h 4"/>
                    <a:gd name="T12" fmla="*/ 0 60000 65536"/>
                    <a:gd name="T13" fmla="*/ 0 60000 65536"/>
                    <a:gd name="T14" fmla="*/ 0 60000 65536"/>
                    <a:gd name="T15" fmla="*/ 0 60000 65536"/>
                    <a:gd name="T16" fmla="*/ 0 60000 65536"/>
                    <a:gd name="T17" fmla="*/ 0 60000 65536"/>
                    <a:gd name="T18" fmla="*/ 0 w 8"/>
                    <a:gd name="T19" fmla="*/ 0 h 4"/>
                    <a:gd name="T20" fmla="*/ 8 w 8"/>
                    <a:gd name="T21" fmla="*/ 4 h 4"/>
                  </a:gdLst>
                  <a:ahLst/>
                  <a:cxnLst>
                    <a:cxn ang="T12">
                      <a:pos x="T0" y="T1"/>
                    </a:cxn>
                    <a:cxn ang="T13">
                      <a:pos x="T2" y="T3"/>
                    </a:cxn>
                    <a:cxn ang="T14">
                      <a:pos x="T4" y="T5"/>
                    </a:cxn>
                    <a:cxn ang="T15">
                      <a:pos x="T6" y="T7"/>
                    </a:cxn>
                    <a:cxn ang="T16">
                      <a:pos x="T8" y="T9"/>
                    </a:cxn>
                    <a:cxn ang="T17">
                      <a:pos x="T10" y="T11"/>
                    </a:cxn>
                  </a:cxnLst>
                  <a:rect l="T18" t="T19" r="T20" b="T21"/>
                  <a:pathLst>
                    <a:path w="8" h="4">
                      <a:moveTo>
                        <a:pt x="1" y="0"/>
                      </a:moveTo>
                      <a:lnTo>
                        <a:pt x="5" y="0"/>
                      </a:lnTo>
                      <a:lnTo>
                        <a:pt x="8" y="4"/>
                      </a:lnTo>
                      <a:lnTo>
                        <a:pt x="5" y="4"/>
                      </a:lnTo>
                      <a:lnTo>
                        <a:pt x="0" y="0"/>
                      </a:lnTo>
                      <a:lnTo>
                        <a:pt x="1"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37" name="Freeform 753"/>
                <p:cNvSpPr>
                  <a:spLocks/>
                </p:cNvSpPr>
                <p:nvPr/>
              </p:nvSpPr>
              <p:spPr bwMode="gray">
                <a:xfrm>
                  <a:off x="3741" y="1730"/>
                  <a:ext cx="4" cy="1"/>
                </a:xfrm>
                <a:custGeom>
                  <a:avLst/>
                  <a:gdLst>
                    <a:gd name="T0" fmla="*/ 2147483647 w 3"/>
                    <a:gd name="T1" fmla="*/ 0 h 1"/>
                    <a:gd name="T2" fmla="*/ 2147483647 w 3"/>
                    <a:gd name="T3" fmla="*/ 2147483647 h 1"/>
                    <a:gd name="T4" fmla="*/ 0 w 3"/>
                    <a:gd name="T5" fmla="*/ 2147483647 h 1"/>
                    <a:gd name="T6" fmla="*/ 2147483647 w 3"/>
                    <a:gd name="T7" fmla="*/ 0 h 1"/>
                    <a:gd name="T8" fmla="*/ 0 60000 65536"/>
                    <a:gd name="T9" fmla="*/ 0 60000 65536"/>
                    <a:gd name="T10" fmla="*/ 0 60000 65536"/>
                    <a:gd name="T11" fmla="*/ 0 60000 65536"/>
                    <a:gd name="T12" fmla="*/ 0 w 3"/>
                    <a:gd name="T13" fmla="*/ 0 h 1"/>
                    <a:gd name="T14" fmla="*/ 3 w 3"/>
                    <a:gd name="T15" fmla="*/ 1 h 1"/>
                  </a:gdLst>
                  <a:ahLst/>
                  <a:cxnLst>
                    <a:cxn ang="T8">
                      <a:pos x="T0" y="T1"/>
                    </a:cxn>
                    <a:cxn ang="T9">
                      <a:pos x="T2" y="T3"/>
                    </a:cxn>
                    <a:cxn ang="T10">
                      <a:pos x="T4" y="T5"/>
                    </a:cxn>
                    <a:cxn ang="T11">
                      <a:pos x="T6" y="T7"/>
                    </a:cxn>
                  </a:cxnLst>
                  <a:rect l="T12" t="T13" r="T14" b="T15"/>
                  <a:pathLst>
                    <a:path w="3" h="1">
                      <a:moveTo>
                        <a:pt x="1" y="0"/>
                      </a:moveTo>
                      <a:lnTo>
                        <a:pt x="3" y="1"/>
                      </a:lnTo>
                      <a:lnTo>
                        <a:pt x="0" y="1"/>
                      </a:lnTo>
                      <a:lnTo>
                        <a:pt x="1"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grpSp>
          <p:sp>
            <p:nvSpPr>
              <p:cNvPr id="2438" name="Freeform 768"/>
              <p:cNvSpPr>
                <a:spLocks/>
              </p:cNvSpPr>
              <p:nvPr/>
            </p:nvSpPr>
            <p:spPr bwMode="gray">
              <a:xfrm>
                <a:off x="2960" y="2536"/>
                <a:ext cx="20" cy="10"/>
              </a:xfrm>
              <a:custGeom>
                <a:avLst/>
                <a:gdLst>
                  <a:gd name="T0" fmla="*/ 0 w 16"/>
                  <a:gd name="T1" fmla="*/ 2147483647 h 9"/>
                  <a:gd name="T2" fmla="*/ 2147483647 w 16"/>
                  <a:gd name="T3" fmla="*/ 0 h 9"/>
                  <a:gd name="T4" fmla="*/ 2147483647 w 16"/>
                  <a:gd name="T5" fmla="*/ 2147483647 h 9"/>
                  <a:gd name="T6" fmla="*/ 2147483647 w 16"/>
                  <a:gd name="T7" fmla="*/ 2147483647 h 9"/>
                  <a:gd name="T8" fmla="*/ 0 w 16"/>
                  <a:gd name="T9" fmla="*/ 2147483647 h 9"/>
                  <a:gd name="T10" fmla="*/ 0 60000 65536"/>
                  <a:gd name="T11" fmla="*/ 0 60000 65536"/>
                  <a:gd name="T12" fmla="*/ 0 60000 65536"/>
                  <a:gd name="T13" fmla="*/ 0 60000 65536"/>
                  <a:gd name="T14" fmla="*/ 0 60000 65536"/>
                  <a:gd name="T15" fmla="*/ 0 w 16"/>
                  <a:gd name="T16" fmla="*/ 0 h 9"/>
                  <a:gd name="T17" fmla="*/ 16 w 16"/>
                  <a:gd name="T18" fmla="*/ 9 h 9"/>
                </a:gdLst>
                <a:ahLst/>
                <a:cxnLst>
                  <a:cxn ang="T10">
                    <a:pos x="T0" y="T1"/>
                  </a:cxn>
                  <a:cxn ang="T11">
                    <a:pos x="T2" y="T3"/>
                  </a:cxn>
                  <a:cxn ang="T12">
                    <a:pos x="T4" y="T5"/>
                  </a:cxn>
                  <a:cxn ang="T13">
                    <a:pos x="T6" y="T7"/>
                  </a:cxn>
                  <a:cxn ang="T14">
                    <a:pos x="T8" y="T9"/>
                  </a:cxn>
                </a:cxnLst>
                <a:rect l="T15" t="T16" r="T17" b="T18"/>
                <a:pathLst>
                  <a:path w="16" h="9">
                    <a:moveTo>
                      <a:pt x="0" y="1"/>
                    </a:moveTo>
                    <a:lnTo>
                      <a:pt x="5" y="0"/>
                    </a:lnTo>
                    <a:lnTo>
                      <a:pt x="16" y="7"/>
                    </a:lnTo>
                    <a:lnTo>
                      <a:pt x="11" y="9"/>
                    </a:lnTo>
                    <a:lnTo>
                      <a:pt x="0" y="1"/>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39" name="Freeform 350"/>
              <p:cNvSpPr>
                <a:spLocks/>
              </p:cNvSpPr>
              <p:nvPr/>
            </p:nvSpPr>
            <p:spPr bwMode="gray">
              <a:xfrm>
                <a:off x="2758" y="2387"/>
                <a:ext cx="39" cy="53"/>
              </a:xfrm>
              <a:custGeom>
                <a:avLst/>
                <a:gdLst>
                  <a:gd name="T0" fmla="*/ 0 w 32"/>
                  <a:gd name="T1" fmla="*/ 2147483647 h 43"/>
                  <a:gd name="T2" fmla="*/ 2147483647 w 32"/>
                  <a:gd name="T3" fmla="*/ 0 h 43"/>
                  <a:gd name="T4" fmla="*/ 2147483647 w 32"/>
                  <a:gd name="T5" fmla="*/ 0 h 43"/>
                  <a:gd name="T6" fmla="*/ 2147483647 w 32"/>
                  <a:gd name="T7" fmla="*/ 2147483647 h 43"/>
                  <a:gd name="T8" fmla="*/ 2147483647 w 32"/>
                  <a:gd name="T9" fmla="*/ 2147483647 h 43"/>
                  <a:gd name="T10" fmla="*/ 2147483647 w 32"/>
                  <a:gd name="T11" fmla="*/ 2147483647 h 43"/>
                  <a:gd name="T12" fmla="*/ 2147483647 w 32"/>
                  <a:gd name="T13" fmla="*/ 2147483647 h 43"/>
                  <a:gd name="T14" fmla="*/ 2147483647 w 32"/>
                  <a:gd name="T15" fmla="*/ 2147483647 h 43"/>
                  <a:gd name="T16" fmla="*/ 2147483647 w 32"/>
                  <a:gd name="T17" fmla="*/ 2147483647 h 43"/>
                  <a:gd name="T18" fmla="*/ 2147483647 w 32"/>
                  <a:gd name="T19" fmla="*/ 2147483647 h 43"/>
                  <a:gd name="T20" fmla="*/ 2147483647 w 32"/>
                  <a:gd name="T21" fmla="*/ 2147483647 h 43"/>
                  <a:gd name="T22" fmla="*/ 2147483647 w 32"/>
                  <a:gd name="T23" fmla="*/ 2147483647 h 43"/>
                  <a:gd name="T24" fmla="*/ 2147483647 w 32"/>
                  <a:gd name="T25" fmla="*/ 2147483647 h 43"/>
                  <a:gd name="T26" fmla="*/ 2147483647 w 32"/>
                  <a:gd name="T27" fmla="*/ 2147483647 h 43"/>
                  <a:gd name="T28" fmla="*/ 2147483647 w 32"/>
                  <a:gd name="T29" fmla="*/ 2147483647 h 43"/>
                  <a:gd name="T30" fmla="*/ 0 w 32"/>
                  <a:gd name="T31" fmla="*/ 2147483647 h 4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2"/>
                  <a:gd name="T49" fmla="*/ 0 h 43"/>
                  <a:gd name="T50" fmla="*/ 32 w 32"/>
                  <a:gd name="T51" fmla="*/ 43 h 4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2" h="43">
                    <a:moveTo>
                      <a:pt x="0" y="4"/>
                    </a:moveTo>
                    <a:lnTo>
                      <a:pt x="6" y="0"/>
                    </a:lnTo>
                    <a:lnTo>
                      <a:pt x="20" y="0"/>
                    </a:lnTo>
                    <a:lnTo>
                      <a:pt x="25" y="7"/>
                    </a:lnTo>
                    <a:lnTo>
                      <a:pt x="28" y="20"/>
                    </a:lnTo>
                    <a:lnTo>
                      <a:pt x="32" y="24"/>
                    </a:lnTo>
                    <a:lnTo>
                      <a:pt x="31" y="28"/>
                    </a:lnTo>
                    <a:lnTo>
                      <a:pt x="27" y="28"/>
                    </a:lnTo>
                    <a:lnTo>
                      <a:pt x="23" y="34"/>
                    </a:lnTo>
                    <a:lnTo>
                      <a:pt x="23" y="43"/>
                    </a:lnTo>
                    <a:lnTo>
                      <a:pt x="18" y="41"/>
                    </a:lnTo>
                    <a:lnTo>
                      <a:pt x="18" y="35"/>
                    </a:lnTo>
                    <a:lnTo>
                      <a:pt x="15" y="31"/>
                    </a:lnTo>
                    <a:lnTo>
                      <a:pt x="11" y="14"/>
                    </a:lnTo>
                    <a:lnTo>
                      <a:pt x="6" y="6"/>
                    </a:lnTo>
                    <a:lnTo>
                      <a:pt x="0" y="4"/>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grpSp>
            <p:nvGrpSpPr>
              <p:cNvPr id="2440" name="Group 392"/>
              <p:cNvGrpSpPr>
                <a:grpSpLocks/>
              </p:cNvGrpSpPr>
              <p:nvPr/>
            </p:nvGrpSpPr>
            <p:grpSpPr bwMode="auto">
              <a:xfrm>
                <a:off x="2942" y="1699"/>
                <a:ext cx="1679" cy="862"/>
                <a:chOff x="2942" y="1699"/>
                <a:chExt cx="1679" cy="862"/>
              </a:xfrm>
              <a:grpFill/>
            </p:grpSpPr>
            <p:grpSp>
              <p:nvGrpSpPr>
                <p:cNvPr id="2441" name="Group 393"/>
                <p:cNvGrpSpPr>
                  <a:grpSpLocks/>
                </p:cNvGrpSpPr>
                <p:nvPr/>
              </p:nvGrpSpPr>
              <p:grpSpPr bwMode="auto">
                <a:xfrm>
                  <a:off x="2942" y="2499"/>
                  <a:ext cx="81" cy="62"/>
                  <a:chOff x="2942" y="2499"/>
                  <a:chExt cx="81" cy="62"/>
                </a:xfrm>
                <a:grpFill/>
              </p:grpSpPr>
              <p:sp>
                <p:nvSpPr>
                  <p:cNvPr id="2442" name="Freeform 767"/>
                  <p:cNvSpPr>
                    <a:spLocks/>
                  </p:cNvSpPr>
                  <p:nvPr/>
                </p:nvSpPr>
                <p:spPr bwMode="gray">
                  <a:xfrm>
                    <a:off x="2967" y="2499"/>
                    <a:ext cx="56" cy="62"/>
                  </a:xfrm>
                  <a:custGeom>
                    <a:avLst/>
                    <a:gdLst>
                      <a:gd name="T0" fmla="*/ 2147483647 w 45"/>
                      <a:gd name="T1" fmla="*/ 2147483647 h 50"/>
                      <a:gd name="T2" fmla="*/ 2147483647 w 45"/>
                      <a:gd name="T3" fmla="*/ 2147483647 h 50"/>
                      <a:gd name="T4" fmla="*/ 2147483647 w 45"/>
                      <a:gd name="T5" fmla="*/ 2147483647 h 50"/>
                      <a:gd name="T6" fmla="*/ 0 w 45"/>
                      <a:gd name="T7" fmla="*/ 2147483647 h 50"/>
                      <a:gd name="T8" fmla="*/ 2147483647 w 45"/>
                      <a:gd name="T9" fmla="*/ 2147483647 h 50"/>
                      <a:gd name="T10" fmla="*/ 2147483647 w 45"/>
                      <a:gd name="T11" fmla="*/ 2147483647 h 50"/>
                      <a:gd name="T12" fmla="*/ 2147483647 w 45"/>
                      <a:gd name="T13" fmla="*/ 2147483647 h 50"/>
                      <a:gd name="T14" fmla="*/ 2147483647 w 45"/>
                      <a:gd name="T15" fmla="*/ 2147483647 h 50"/>
                      <a:gd name="T16" fmla="*/ 2147483647 w 45"/>
                      <a:gd name="T17" fmla="*/ 2147483647 h 50"/>
                      <a:gd name="T18" fmla="*/ 2147483647 w 45"/>
                      <a:gd name="T19" fmla="*/ 0 h 50"/>
                      <a:gd name="T20" fmla="*/ 2147483647 w 45"/>
                      <a:gd name="T21" fmla="*/ 2147483647 h 50"/>
                      <a:gd name="T22" fmla="*/ 2147483647 w 45"/>
                      <a:gd name="T23" fmla="*/ 2147483647 h 50"/>
                      <a:gd name="T24" fmla="*/ 2147483647 w 45"/>
                      <a:gd name="T25" fmla="*/ 2147483647 h 50"/>
                      <a:gd name="T26" fmla="*/ 2147483647 w 45"/>
                      <a:gd name="T27" fmla="*/ 2147483647 h 50"/>
                      <a:gd name="T28" fmla="*/ 2147483647 w 45"/>
                      <a:gd name="T29" fmla="*/ 2147483647 h 50"/>
                      <a:gd name="T30" fmla="*/ 2147483647 w 45"/>
                      <a:gd name="T31" fmla="*/ 2147483647 h 50"/>
                      <a:gd name="T32" fmla="*/ 2147483647 w 45"/>
                      <a:gd name="T33" fmla="*/ 2147483647 h 50"/>
                      <a:gd name="T34" fmla="*/ 2147483647 w 45"/>
                      <a:gd name="T35" fmla="*/ 2147483647 h 50"/>
                      <a:gd name="T36" fmla="*/ 2147483647 w 45"/>
                      <a:gd name="T37" fmla="*/ 2147483647 h 50"/>
                      <a:gd name="T38" fmla="*/ 2147483647 w 45"/>
                      <a:gd name="T39" fmla="*/ 2147483647 h 50"/>
                      <a:gd name="T40" fmla="*/ 2147483647 w 45"/>
                      <a:gd name="T41" fmla="*/ 2147483647 h 50"/>
                      <a:gd name="T42" fmla="*/ 2147483647 w 45"/>
                      <a:gd name="T43" fmla="*/ 2147483647 h 50"/>
                      <a:gd name="T44" fmla="*/ 2147483647 w 45"/>
                      <a:gd name="T45" fmla="*/ 2147483647 h 50"/>
                      <a:gd name="T46" fmla="*/ 2147483647 w 45"/>
                      <a:gd name="T47" fmla="*/ 2147483647 h 50"/>
                      <a:gd name="T48" fmla="*/ 2147483647 w 45"/>
                      <a:gd name="T49" fmla="*/ 2147483647 h 50"/>
                      <a:gd name="T50" fmla="*/ 2147483647 w 45"/>
                      <a:gd name="T51" fmla="*/ 2147483647 h 50"/>
                      <a:gd name="T52" fmla="*/ 2147483647 w 45"/>
                      <a:gd name="T53" fmla="*/ 2147483647 h 50"/>
                      <a:gd name="T54" fmla="*/ 2147483647 w 45"/>
                      <a:gd name="T55" fmla="*/ 2147483647 h 50"/>
                      <a:gd name="T56" fmla="*/ 2147483647 w 45"/>
                      <a:gd name="T57" fmla="*/ 2147483647 h 50"/>
                      <a:gd name="T58" fmla="*/ 2147483647 w 45"/>
                      <a:gd name="T59" fmla="*/ 2147483647 h 50"/>
                      <a:gd name="T60" fmla="*/ 2147483647 w 45"/>
                      <a:gd name="T61" fmla="*/ 2147483647 h 50"/>
                      <a:gd name="T62" fmla="*/ 2147483647 w 45"/>
                      <a:gd name="T63" fmla="*/ 2147483647 h 5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5"/>
                      <a:gd name="T97" fmla="*/ 0 h 50"/>
                      <a:gd name="T98" fmla="*/ 45 w 45"/>
                      <a:gd name="T99" fmla="*/ 50 h 5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5" h="50">
                        <a:moveTo>
                          <a:pt x="16" y="36"/>
                        </a:moveTo>
                        <a:lnTo>
                          <a:pt x="7" y="26"/>
                        </a:lnTo>
                        <a:lnTo>
                          <a:pt x="3" y="19"/>
                        </a:lnTo>
                        <a:lnTo>
                          <a:pt x="0" y="14"/>
                        </a:lnTo>
                        <a:lnTo>
                          <a:pt x="14" y="14"/>
                        </a:lnTo>
                        <a:lnTo>
                          <a:pt x="15" y="12"/>
                        </a:lnTo>
                        <a:lnTo>
                          <a:pt x="11" y="4"/>
                        </a:lnTo>
                        <a:lnTo>
                          <a:pt x="24" y="10"/>
                        </a:lnTo>
                        <a:lnTo>
                          <a:pt x="30" y="8"/>
                        </a:lnTo>
                        <a:lnTo>
                          <a:pt x="30" y="0"/>
                        </a:lnTo>
                        <a:lnTo>
                          <a:pt x="33" y="3"/>
                        </a:lnTo>
                        <a:lnTo>
                          <a:pt x="37" y="6"/>
                        </a:lnTo>
                        <a:lnTo>
                          <a:pt x="39" y="9"/>
                        </a:lnTo>
                        <a:lnTo>
                          <a:pt x="40" y="11"/>
                        </a:lnTo>
                        <a:lnTo>
                          <a:pt x="40" y="13"/>
                        </a:lnTo>
                        <a:lnTo>
                          <a:pt x="43" y="16"/>
                        </a:lnTo>
                        <a:lnTo>
                          <a:pt x="44" y="19"/>
                        </a:lnTo>
                        <a:lnTo>
                          <a:pt x="45" y="20"/>
                        </a:lnTo>
                        <a:lnTo>
                          <a:pt x="45" y="21"/>
                        </a:lnTo>
                        <a:lnTo>
                          <a:pt x="44" y="25"/>
                        </a:lnTo>
                        <a:lnTo>
                          <a:pt x="43" y="27"/>
                        </a:lnTo>
                        <a:lnTo>
                          <a:pt x="40" y="30"/>
                        </a:lnTo>
                        <a:lnTo>
                          <a:pt x="34" y="35"/>
                        </a:lnTo>
                        <a:lnTo>
                          <a:pt x="33" y="37"/>
                        </a:lnTo>
                        <a:lnTo>
                          <a:pt x="33" y="38"/>
                        </a:lnTo>
                        <a:lnTo>
                          <a:pt x="32" y="42"/>
                        </a:lnTo>
                        <a:lnTo>
                          <a:pt x="33" y="46"/>
                        </a:lnTo>
                        <a:lnTo>
                          <a:pt x="33" y="50"/>
                        </a:lnTo>
                        <a:lnTo>
                          <a:pt x="27" y="45"/>
                        </a:lnTo>
                        <a:lnTo>
                          <a:pt x="28" y="35"/>
                        </a:lnTo>
                        <a:lnTo>
                          <a:pt x="27" y="32"/>
                        </a:lnTo>
                        <a:lnTo>
                          <a:pt x="16" y="36"/>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43" name="Freeform 769"/>
                  <p:cNvSpPr>
                    <a:spLocks/>
                  </p:cNvSpPr>
                  <p:nvPr/>
                </p:nvSpPr>
                <p:spPr bwMode="gray">
                  <a:xfrm>
                    <a:off x="2942" y="2506"/>
                    <a:ext cx="45" cy="39"/>
                  </a:xfrm>
                  <a:custGeom>
                    <a:avLst/>
                    <a:gdLst>
                      <a:gd name="T0" fmla="*/ 2147483647 w 37"/>
                      <a:gd name="T1" fmla="*/ 2147483647 h 31"/>
                      <a:gd name="T2" fmla="*/ 2147483647 w 37"/>
                      <a:gd name="T3" fmla="*/ 2147483647 h 31"/>
                      <a:gd name="T4" fmla="*/ 2147483647 w 37"/>
                      <a:gd name="T5" fmla="*/ 2147483647 h 31"/>
                      <a:gd name="T6" fmla="*/ 2147483647 w 37"/>
                      <a:gd name="T7" fmla="*/ 2147483647 h 31"/>
                      <a:gd name="T8" fmla="*/ 2147483647 w 37"/>
                      <a:gd name="T9" fmla="*/ 2147483647 h 31"/>
                      <a:gd name="T10" fmla="*/ 2147483647 w 37"/>
                      <a:gd name="T11" fmla="*/ 2147483647 h 31"/>
                      <a:gd name="T12" fmla="*/ 2147483647 w 37"/>
                      <a:gd name="T13" fmla="*/ 2147483647 h 31"/>
                      <a:gd name="T14" fmla="*/ 0 w 37"/>
                      <a:gd name="T15" fmla="*/ 0 h 31"/>
                      <a:gd name="T16" fmla="*/ 2147483647 w 37"/>
                      <a:gd name="T17" fmla="*/ 2147483647 h 31"/>
                      <a:gd name="T18" fmla="*/ 2147483647 w 37"/>
                      <a:gd name="T19" fmla="*/ 2147483647 h 31"/>
                      <a:gd name="T20" fmla="*/ 2147483647 w 37"/>
                      <a:gd name="T21" fmla="*/ 2147483647 h 31"/>
                      <a:gd name="T22" fmla="*/ 2147483647 w 37"/>
                      <a:gd name="T23" fmla="*/ 2147483647 h 31"/>
                      <a:gd name="T24" fmla="*/ 2147483647 w 37"/>
                      <a:gd name="T25" fmla="*/ 2147483647 h 3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7"/>
                      <a:gd name="T40" fmla="*/ 0 h 31"/>
                      <a:gd name="T41" fmla="*/ 37 w 37"/>
                      <a:gd name="T42" fmla="*/ 31 h 3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7" h="31">
                        <a:moveTo>
                          <a:pt x="37" y="30"/>
                        </a:moveTo>
                        <a:lnTo>
                          <a:pt x="31" y="31"/>
                        </a:lnTo>
                        <a:lnTo>
                          <a:pt x="20" y="24"/>
                        </a:lnTo>
                        <a:lnTo>
                          <a:pt x="15" y="25"/>
                        </a:lnTo>
                        <a:lnTo>
                          <a:pt x="13" y="21"/>
                        </a:lnTo>
                        <a:lnTo>
                          <a:pt x="8" y="18"/>
                        </a:lnTo>
                        <a:lnTo>
                          <a:pt x="7" y="10"/>
                        </a:lnTo>
                        <a:lnTo>
                          <a:pt x="0" y="0"/>
                        </a:lnTo>
                        <a:lnTo>
                          <a:pt x="11" y="4"/>
                        </a:lnTo>
                        <a:lnTo>
                          <a:pt x="21" y="8"/>
                        </a:lnTo>
                        <a:lnTo>
                          <a:pt x="24" y="13"/>
                        </a:lnTo>
                        <a:lnTo>
                          <a:pt x="28" y="20"/>
                        </a:lnTo>
                        <a:lnTo>
                          <a:pt x="37" y="3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grpSp>
            <p:grpSp>
              <p:nvGrpSpPr>
                <p:cNvPr id="2444" name="Group 396"/>
                <p:cNvGrpSpPr>
                  <a:grpSpLocks/>
                </p:cNvGrpSpPr>
                <p:nvPr/>
              </p:nvGrpSpPr>
              <p:grpSpPr bwMode="auto">
                <a:xfrm>
                  <a:off x="2986" y="1699"/>
                  <a:ext cx="1635" cy="816"/>
                  <a:chOff x="2986" y="1699"/>
                  <a:chExt cx="1635" cy="816"/>
                </a:xfrm>
                <a:grpFill/>
              </p:grpSpPr>
              <p:sp>
                <p:nvSpPr>
                  <p:cNvPr id="2445" name="Freeform 672"/>
                  <p:cNvSpPr>
                    <a:spLocks/>
                  </p:cNvSpPr>
                  <p:nvPr/>
                </p:nvSpPr>
                <p:spPr bwMode="gray">
                  <a:xfrm>
                    <a:off x="3451" y="2310"/>
                    <a:ext cx="370" cy="191"/>
                  </a:xfrm>
                  <a:custGeom>
                    <a:avLst/>
                    <a:gdLst>
                      <a:gd name="T0" fmla="*/ 2147483647 w 300"/>
                      <a:gd name="T1" fmla="*/ 2147483647 h 156"/>
                      <a:gd name="T2" fmla="*/ 2147483647 w 300"/>
                      <a:gd name="T3" fmla="*/ 2147483647 h 156"/>
                      <a:gd name="T4" fmla="*/ 2147483647 w 300"/>
                      <a:gd name="T5" fmla="*/ 2147483647 h 156"/>
                      <a:gd name="T6" fmla="*/ 2147483647 w 300"/>
                      <a:gd name="T7" fmla="*/ 2147483647 h 156"/>
                      <a:gd name="T8" fmla="*/ 2147483647 w 300"/>
                      <a:gd name="T9" fmla="*/ 2147483647 h 156"/>
                      <a:gd name="T10" fmla="*/ 2147483647 w 300"/>
                      <a:gd name="T11" fmla="*/ 2147483647 h 156"/>
                      <a:gd name="T12" fmla="*/ 2147483647 w 300"/>
                      <a:gd name="T13" fmla="*/ 2147483647 h 156"/>
                      <a:gd name="T14" fmla="*/ 2147483647 w 300"/>
                      <a:gd name="T15" fmla="*/ 2147483647 h 156"/>
                      <a:gd name="T16" fmla="*/ 2147483647 w 300"/>
                      <a:gd name="T17" fmla="*/ 2147483647 h 156"/>
                      <a:gd name="T18" fmla="*/ 2147483647 w 300"/>
                      <a:gd name="T19" fmla="*/ 2147483647 h 156"/>
                      <a:gd name="T20" fmla="*/ 2147483647 w 300"/>
                      <a:gd name="T21" fmla="*/ 2147483647 h 156"/>
                      <a:gd name="T22" fmla="*/ 2147483647 w 300"/>
                      <a:gd name="T23" fmla="*/ 2147483647 h 156"/>
                      <a:gd name="T24" fmla="*/ 2147483647 w 300"/>
                      <a:gd name="T25" fmla="*/ 2147483647 h 156"/>
                      <a:gd name="T26" fmla="*/ 2147483647 w 300"/>
                      <a:gd name="T27" fmla="*/ 2147483647 h 156"/>
                      <a:gd name="T28" fmla="*/ 2147483647 w 300"/>
                      <a:gd name="T29" fmla="*/ 2147483647 h 156"/>
                      <a:gd name="T30" fmla="*/ 2147483647 w 300"/>
                      <a:gd name="T31" fmla="*/ 2147483647 h 156"/>
                      <a:gd name="T32" fmla="*/ 2147483647 w 300"/>
                      <a:gd name="T33" fmla="*/ 2147483647 h 156"/>
                      <a:gd name="T34" fmla="*/ 2147483647 w 300"/>
                      <a:gd name="T35" fmla="*/ 2147483647 h 156"/>
                      <a:gd name="T36" fmla="*/ 2147483647 w 300"/>
                      <a:gd name="T37" fmla="*/ 2147483647 h 156"/>
                      <a:gd name="T38" fmla="*/ 2147483647 w 300"/>
                      <a:gd name="T39" fmla="*/ 2147483647 h 156"/>
                      <a:gd name="T40" fmla="*/ 2147483647 w 300"/>
                      <a:gd name="T41" fmla="*/ 2147483647 h 156"/>
                      <a:gd name="T42" fmla="*/ 2147483647 w 300"/>
                      <a:gd name="T43" fmla="*/ 2147483647 h 156"/>
                      <a:gd name="T44" fmla="*/ 2147483647 w 300"/>
                      <a:gd name="T45" fmla="*/ 2147483647 h 156"/>
                      <a:gd name="T46" fmla="*/ 2147483647 w 300"/>
                      <a:gd name="T47" fmla="*/ 2147483647 h 156"/>
                      <a:gd name="T48" fmla="*/ 2147483647 w 300"/>
                      <a:gd name="T49" fmla="*/ 2147483647 h 156"/>
                      <a:gd name="T50" fmla="*/ 2147483647 w 300"/>
                      <a:gd name="T51" fmla="*/ 2147483647 h 156"/>
                      <a:gd name="T52" fmla="*/ 2147483647 w 300"/>
                      <a:gd name="T53" fmla="*/ 2147483647 h 156"/>
                      <a:gd name="T54" fmla="*/ 2147483647 w 300"/>
                      <a:gd name="T55" fmla="*/ 2147483647 h 156"/>
                      <a:gd name="T56" fmla="*/ 2147483647 w 300"/>
                      <a:gd name="T57" fmla="*/ 2147483647 h 156"/>
                      <a:gd name="T58" fmla="*/ 2147483647 w 300"/>
                      <a:gd name="T59" fmla="*/ 2147483647 h 156"/>
                      <a:gd name="T60" fmla="*/ 2147483647 w 300"/>
                      <a:gd name="T61" fmla="*/ 2147483647 h 156"/>
                      <a:gd name="T62" fmla="*/ 2147483647 w 300"/>
                      <a:gd name="T63" fmla="*/ 2147483647 h 156"/>
                      <a:gd name="T64" fmla="*/ 2147483647 w 300"/>
                      <a:gd name="T65" fmla="*/ 2147483647 h 156"/>
                      <a:gd name="T66" fmla="*/ 2147483647 w 300"/>
                      <a:gd name="T67" fmla="*/ 2147483647 h 156"/>
                      <a:gd name="T68" fmla="*/ 2147483647 w 300"/>
                      <a:gd name="T69" fmla="*/ 2147483647 h 156"/>
                      <a:gd name="T70" fmla="*/ 2147483647 w 300"/>
                      <a:gd name="T71" fmla="*/ 2147483647 h 156"/>
                      <a:gd name="T72" fmla="*/ 2147483647 w 300"/>
                      <a:gd name="T73" fmla="*/ 2147483647 h 156"/>
                      <a:gd name="T74" fmla="*/ 2147483647 w 300"/>
                      <a:gd name="T75" fmla="*/ 2147483647 h 156"/>
                      <a:gd name="T76" fmla="*/ 2147483647 w 300"/>
                      <a:gd name="T77" fmla="*/ 2147483647 h 156"/>
                      <a:gd name="T78" fmla="*/ 2147483647 w 300"/>
                      <a:gd name="T79" fmla="*/ 2147483647 h 156"/>
                      <a:gd name="T80" fmla="*/ 2147483647 w 300"/>
                      <a:gd name="T81" fmla="*/ 2147483647 h 15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00"/>
                      <a:gd name="T124" fmla="*/ 0 h 156"/>
                      <a:gd name="T125" fmla="*/ 300 w 300"/>
                      <a:gd name="T126" fmla="*/ 156 h 15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00" h="156">
                        <a:moveTo>
                          <a:pt x="0" y="49"/>
                        </a:moveTo>
                        <a:lnTo>
                          <a:pt x="3" y="44"/>
                        </a:lnTo>
                        <a:lnTo>
                          <a:pt x="19" y="40"/>
                        </a:lnTo>
                        <a:lnTo>
                          <a:pt x="26" y="29"/>
                        </a:lnTo>
                        <a:lnTo>
                          <a:pt x="31" y="29"/>
                        </a:lnTo>
                        <a:lnTo>
                          <a:pt x="38" y="20"/>
                        </a:lnTo>
                        <a:lnTo>
                          <a:pt x="44" y="20"/>
                        </a:lnTo>
                        <a:lnTo>
                          <a:pt x="52" y="27"/>
                        </a:lnTo>
                        <a:lnTo>
                          <a:pt x="60" y="26"/>
                        </a:lnTo>
                        <a:lnTo>
                          <a:pt x="72" y="39"/>
                        </a:lnTo>
                        <a:lnTo>
                          <a:pt x="75" y="39"/>
                        </a:lnTo>
                        <a:lnTo>
                          <a:pt x="77" y="33"/>
                        </a:lnTo>
                        <a:lnTo>
                          <a:pt x="85" y="33"/>
                        </a:lnTo>
                        <a:lnTo>
                          <a:pt x="85" y="38"/>
                        </a:lnTo>
                        <a:lnTo>
                          <a:pt x="97" y="36"/>
                        </a:lnTo>
                        <a:lnTo>
                          <a:pt x="98" y="26"/>
                        </a:lnTo>
                        <a:lnTo>
                          <a:pt x="95" y="15"/>
                        </a:lnTo>
                        <a:lnTo>
                          <a:pt x="102" y="8"/>
                        </a:lnTo>
                        <a:lnTo>
                          <a:pt x="107" y="0"/>
                        </a:lnTo>
                        <a:lnTo>
                          <a:pt x="130" y="8"/>
                        </a:lnTo>
                        <a:lnTo>
                          <a:pt x="146" y="32"/>
                        </a:lnTo>
                        <a:lnTo>
                          <a:pt x="163" y="24"/>
                        </a:lnTo>
                        <a:lnTo>
                          <a:pt x="188" y="33"/>
                        </a:lnTo>
                        <a:lnTo>
                          <a:pt x="190" y="39"/>
                        </a:lnTo>
                        <a:lnTo>
                          <a:pt x="201" y="44"/>
                        </a:lnTo>
                        <a:lnTo>
                          <a:pt x="205" y="47"/>
                        </a:lnTo>
                        <a:lnTo>
                          <a:pt x="219" y="44"/>
                        </a:lnTo>
                        <a:lnTo>
                          <a:pt x="229" y="45"/>
                        </a:lnTo>
                        <a:lnTo>
                          <a:pt x="240" y="37"/>
                        </a:lnTo>
                        <a:lnTo>
                          <a:pt x="245" y="29"/>
                        </a:lnTo>
                        <a:lnTo>
                          <a:pt x="253" y="30"/>
                        </a:lnTo>
                        <a:lnTo>
                          <a:pt x="262" y="39"/>
                        </a:lnTo>
                        <a:lnTo>
                          <a:pt x="273" y="37"/>
                        </a:lnTo>
                        <a:lnTo>
                          <a:pt x="272" y="41"/>
                        </a:lnTo>
                        <a:lnTo>
                          <a:pt x="266" y="56"/>
                        </a:lnTo>
                        <a:lnTo>
                          <a:pt x="261" y="61"/>
                        </a:lnTo>
                        <a:lnTo>
                          <a:pt x="260" y="68"/>
                        </a:lnTo>
                        <a:lnTo>
                          <a:pt x="266" y="71"/>
                        </a:lnTo>
                        <a:lnTo>
                          <a:pt x="269" y="67"/>
                        </a:lnTo>
                        <a:lnTo>
                          <a:pt x="276" y="71"/>
                        </a:lnTo>
                        <a:lnTo>
                          <a:pt x="281" y="65"/>
                        </a:lnTo>
                        <a:lnTo>
                          <a:pt x="296" y="70"/>
                        </a:lnTo>
                        <a:lnTo>
                          <a:pt x="300" y="81"/>
                        </a:lnTo>
                        <a:lnTo>
                          <a:pt x="296" y="84"/>
                        </a:lnTo>
                        <a:lnTo>
                          <a:pt x="290" y="82"/>
                        </a:lnTo>
                        <a:lnTo>
                          <a:pt x="282" y="83"/>
                        </a:lnTo>
                        <a:lnTo>
                          <a:pt x="283" y="89"/>
                        </a:lnTo>
                        <a:lnTo>
                          <a:pt x="276" y="91"/>
                        </a:lnTo>
                        <a:lnTo>
                          <a:pt x="273" y="86"/>
                        </a:lnTo>
                        <a:lnTo>
                          <a:pt x="268" y="88"/>
                        </a:lnTo>
                        <a:lnTo>
                          <a:pt x="264" y="102"/>
                        </a:lnTo>
                        <a:lnTo>
                          <a:pt x="259" y="103"/>
                        </a:lnTo>
                        <a:lnTo>
                          <a:pt x="254" y="98"/>
                        </a:lnTo>
                        <a:lnTo>
                          <a:pt x="243" y="110"/>
                        </a:lnTo>
                        <a:lnTo>
                          <a:pt x="229" y="106"/>
                        </a:lnTo>
                        <a:lnTo>
                          <a:pt x="222" y="117"/>
                        </a:lnTo>
                        <a:lnTo>
                          <a:pt x="228" y="122"/>
                        </a:lnTo>
                        <a:lnTo>
                          <a:pt x="225" y="129"/>
                        </a:lnTo>
                        <a:lnTo>
                          <a:pt x="217" y="132"/>
                        </a:lnTo>
                        <a:lnTo>
                          <a:pt x="209" y="141"/>
                        </a:lnTo>
                        <a:lnTo>
                          <a:pt x="198" y="147"/>
                        </a:lnTo>
                        <a:lnTo>
                          <a:pt x="189" y="148"/>
                        </a:lnTo>
                        <a:lnTo>
                          <a:pt x="181" y="144"/>
                        </a:lnTo>
                        <a:lnTo>
                          <a:pt x="167" y="154"/>
                        </a:lnTo>
                        <a:lnTo>
                          <a:pt x="161" y="156"/>
                        </a:lnTo>
                        <a:lnTo>
                          <a:pt x="153" y="152"/>
                        </a:lnTo>
                        <a:lnTo>
                          <a:pt x="142" y="151"/>
                        </a:lnTo>
                        <a:lnTo>
                          <a:pt x="133" y="141"/>
                        </a:lnTo>
                        <a:lnTo>
                          <a:pt x="117" y="139"/>
                        </a:lnTo>
                        <a:lnTo>
                          <a:pt x="105" y="142"/>
                        </a:lnTo>
                        <a:lnTo>
                          <a:pt x="100" y="139"/>
                        </a:lnTo>
                        <a:lnTo>
                          <a:pt x="97" y="141"/>
                        </a:lnTo>
                        <a:lnTo>
                          <a:pt x="94" y="144"/>
                        </a:lnTo>
                        <a:lnTo>
                          <a:pt x="85" y="144"/>
                        </a:lnTo>
                        <a:lnTo>
                          <a:pt x="78" y="135"/>
                        </a:lnTo>
                        <a:lnTo>
                          <a:pt x="79" y="124"/>
                        </a:lnTo>
                        <a:lnTo>
                          <a:pt x="47" y="109"/>
                        </a:lnTo>
                        <a:lnTo>
                          <a:pt x="36" y="106"/>
                        </a:lnTo>
                        <a:lnTo>
                          <a:pt x="29" y="97"/>
                        </a:lnTo>
                        <a:lnTo>
                          <a:pt x="35" y="89"/>
                        </a:lnTo>
                        <a:lnTo>
                          <a:pt x="21" y="66"/>
                        </a:lnTo>
                        <a:lnTo>
                          <a:pt x="10" y="66"/>
                        </a:lnTo>
                        <a:lnTo>
                          <a:pt x="0" y="49"/>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grpSp>
                <p:nvGrpSpPr>
                  <p:cNvPr id="2446" name="Group 398"/>
                  <p:cNvGrpSpPr>
                    <a:grpSpLocks/>
                  </p:cNvGrpSpPr>
                  <p:nvPr/>
                </p:nvGrpSpPr>
                <p:grpSpPr bwMode="auto">
                  <a:xfrm>
                    <a:off x="3105" y="1699"/>
                    <a:ext cx="1516" cy="787"/>
                    <a:chOff x="3105" y="1699"/>
                    <a:chExt cx="1516" cy="787"/>
                  </a:xfrm>
                  <a:grpFill/>
                </p:grpSpPr>
                <p:sp>
                  <p:nvSpPr>
                    <p:cNvPr id="2447" name="Freeform 578"/>
                    <p:cNvSpPr>
                      <a:spLocks/>
                    </p:cNvSpPr>
                    <p:nvPr/>
                  </p:nvSpPr>
                  <p:spPr bwMode="gray">
                    <a:xfrm>
                      <a:off x="3105" y="1699"/>
                      <a:ext cx="1516" cy="787"/>
                    </a:xfrm>
                    <a:custGeom>
                      <a:avLst/>
                      <a:gdLst>
                        <a:gd name="T0" fmla="*/ 2147483647 w 1233"/>
                        <a:gd name="T1" fmla="*/ 2147483647 h 640"/>
                        <a:gd name="T2" fmla="*/ 2147483647 w 1233"/>
                        <a:gd name="T3" fmla="*/ 2147483647 h 640"/>
                        <a:gd name="T4" fmla="*/ 2147483647 w 1233"/>
                        <a:gd name="T5" fmla="*/ 2147483647 h 640"/>
                        <a:gd name="T6" fmla="*/ 2147483647 w 1233"/>
                        <a:gd name="T7" fmla="*/ 2147483647 h 640"/>
                        <a:gd name="T8" fmla="*/ 2147483647 w 1233"/>
                        <a:gd name="T9" fmla="*/ 2147483647 h 640"/>
                        <a:gd name="T10" fmla="*/ 2147483647 w 1233"/>
                        <a:gd name="T11" fmla="*/ 2147483647 h 640"/>
                        <a:gd name="T12" fmla="*/ 2147483647 w 1233"/>
                        <a:gd name="T13" fmla="*/ 2147483647 h 640"/>
                        <a:gd name="T14" fmla="*/ 2147483647 w 1233"/>
                        <a:gd name="T15" fmla="*/ 2147483647 h 640"/>
                        <a:gd name="T16" fmla="*/ 2147483647 w 1233"/>
                        <a:gd name="T17" fmla="*/ 2147483647 h 640"/>
                        <a:gd name="T18" fmla="*/ 2147483647 w 1233"/>
                        <a:gd name="T19" fmla="*/ 2147483647 h 640"/>
                        <a:gd name="T20" fmla="*/ 2147483647 w 1233"/>
                        <a:gd name="T21" fmla="*/ 2147483647 h 640"/>
                        <a:gd name="T22" fmla="*/ 2147483647 w 1233"/>
                        <a:gd name="T23" fmla="*/ 2147483647 h 640"/>
                        <a:gd name="T24" fmla="*/ 2147483647 w 1233"/>
                        <a:gd name="T25" fmla="*/ 2147483647 h 640"/>
                        <a:gd name="T26" fmla="*/ 2147483647 w 1233"/>
                        <a:gd name="T27" fmla="*/ 2147483647 h 640"/>
                        <a:gd name="T28" fmla="*/ 2147483647 w 1233"/>
                        <a:gd name="T29" fmla="*/ 2147483647 h 640"/>
                        <a:gd name="T30" fmla="*/ 2147483647 w 1233"/>
                        <a:gd name="T31" fmla="*/ 2147483647 h 640"/>
                        <a:gd name="T32" fmla="*/ 2147483647 w 1233"/>
                        <a:gd name="T33" fmla="*/ 2147483647 h 640"/>
                        <a:gd name="T34" fmla="*/ 2147483647 w 1233"/>
                        <a:gd name="T35" fmla="*/ 2147483647 h 640"/>
                        <a:gd name="T36" fmla="*/ 2147483647 w 1233"/>
                        <a:gd name="T37" fmla="*/ 2147483647 h 640"/>
                        <a:gd name="T38" fmla="*/ 2147483647 w 1233"/>
                        <a:gd name="T39" fmla="*/ 2147483647 h 640"/>
                        <a:gd name="T40" fmla="*/ 2147483647 w 1233"/>
                        <a:gd name="T41" fmla="*/ 2147483647 h 640"/>
                        <a:gd name="T42" fmla="*/ 2147483647 w 1233"/>
                        <a:gd name="T43" fmla="*/ 2147483647 h 640"/>
                        <a:gd name="T44" fmla="*/ 2147483647 w 1233"/>
                        <a:gd name="T45" fmla="*/ 2147483647 h 640"/>
                        <a:gd name="T46" fmla="*/ 2147483647 w 1233"/>
                        <a:gd name="T47" fmla="*/ 2147483647 h 640"/>
                        <a:gd name="T48" fmla="*/ 2147483647 w 1233"/>
                        <a:gd name="T49" fmla="*/ 2147483647 h 640"/>
                        <a:gd name="T50" fmla="*/ 2147483647 w 1233"/>
                        <a:gd name="T51" fmla="*/ 2147483647 h 640"/>
                        <a:gd name="T52" fmla="*/ 2147483647 w 1233"/>
                        <a:gd name="T53" fmla="*/ 2147483647 h 640"/>
                        <a:gd name="T54" fmla="*/ 2147483647 w 1233"/>
                        <a:gd name="T55" fmla="*/ 2147483647 h 640"/>
                        <a:gd name="T56" fmla="*/ 2147483647 w 1233"/>
                        <a:gd name="T57" fmla="*/ 2147483647 h 640"/>
                        <a:gd name="T58" fmla="*/ 2147483647 w 1233"/>
                        <a:gd name="T59" fmla="*/ 2147483647 h 640"/>
                        <a:gd name="T60" fmla="*/ 2147483647 w 1233"/>
                        <a:gd name="T61" fmla="*/ 2147483647 h 640"/>
                        <a:gd name="T62" fmla="*/ 2147483647 w 1233"/>
                        <a:gd name="T63" fmla="*/ 2147483647 h 640"/>
                        <a:gd name="T64" fmla="*/ 2147483647 w 1233"/>
                        <a:gd name="T65" fmla="*/ 2147483647 h 640"/>
                        <a:gd name="T66" fmla="*/ 2147483647 w 1233"/>
                        <a:gd name="T67" fmla="*/ 2147483647 h 640"/>
                        <a:gd name="T68" fmla="*/ 2147483647 w 1233"/>
                        <a:gd name="T69" fmla="*/ 2147483647 h 640"/>
                        <a:gd name="T70" fmla="*/ 2147483647 w 1233"/>
                        <a:gd name="T71" fmla="*/ 2147483647 h 640"/>
                        <a:gd name="T72" fmla="*/ 2147483647 w 1233"/>
                        <a:gd name="T73" fmla="*/ 2147483647 h 640"/>
                        <a:gd name="T74" fmla="*/ 2147483647 w 1233"/>
                        <a:gd name="T75" fmla="*/ 2147483647 h 640"/>
                        <a:gd name="T76" fmla="*/ 2147483647 w 1233"/>
                        <a:gd name="T77" fmla="*/ 2147483647 h 640"/>
                        <a:gd name="T78" fmla="*/ 2147483647 w 1233"/>
                        <a:gd name="T79" fmla="*/ 2147483647 h 640"/>
                        <a:gd name="T80" fmla="*/ 2147483647 w 1233"/>
                        <a:gd name="T81" fmla="*/ 2147483647 h 640"/>
                        <a:gd name="T82" fmla="*/ 2147483647 w 1233"/>
                        <a:gd name="T83" fmla="*/ 2147483647 h 640"/>
                        <a:gd name="T84" fmla="*/ 2147483647 w 1233"/>
                        <a:gd name="T85" fmla="*/ 2147483647 h 640"/>
                        <a:gd name="T86" fmla="*/ 2147483647 w 1233"/>
                        <a:gd name="T87" fmla="*/ 2147483647 h 640"/>
                        <a:gd name="T88" fmla="*/ 2147483647 w 1233"/>
                        <a:gd name="T89" fmla="*/ 2147483647 h 640"/>
                        <a:gd name="T90" fmla="*/ 2147483647 w 1233"/>
                        <a:gd name="T91" fmla="*/ 2147483647 h 640"/>
                        <a:gd name="T92" fmla="*/ 2147483647 w 1233"/>
                        <a:gd name="T93" fmla="*/ 2147483647 h 640"/>
                        <a:gd name="T94" fmla="*/ 2147483647 w 1233"/>
                        <a:gd name="T95" fmla="*/ 2147483647 h 640"/>
                        <a:gd name="T96" fmla="*/ 2147483647 w 1233"/>
                        <a:gd name="T97" fmla="*/ 2147483647 h 640"/>
                        <a:gd name="T98" fmla="*/ 2147483647 w 1233"/>
                        <a:gd name="T99" fmla="*/ 2147483647 h 640"/>
                        <a:gd name="T100" fmla="*/ 2147483647 w 1233"/>
                        <a:gd name="T101" fmla="*/ 2147483647 h 640"/>
                        <a:gd name="T102" fmla="*/ 2147483647 w 1233"/>
                        <a:gd name="T103" fmla="*/ 2147483647 h 640"/>
                        <a:gd name="T104" fmla="*/ 2147483647 w 1233"/>
                        <a:gd name="T105" fmla="*/ 2147483647 h 640"/>
                        <a:gd name="T106" fmla="*/ 2147483647 w 1233"/>
                        <a:gd name="T107" fmla="*/ 2147483647 h 640"/>
                        <a:gd name="T108" fmla="*/ 2147483647 w 1233"/>
                        <a:gd name="T109" fmla="*/ 2147483647 h 640"/>
                        <a:gd name="T110" fmla="*/ 2147483647 w 1233"/>
                        <a:gd name="T111" fmla="*/ 2147483647 h 640"/>
                        <a:gd name="T112" fmla="*/ 2147483647 w 1233"/>
                        <a:gd name="T113" fmla="*/ 2147483647 h 640"/>
                        <a:gd name="T114" fmla="*/ 2147483647 w 1233"/>
                        <a:gd name="T115" fmla="*/ 2147483647 h 640"/>
                        <a:gd name="T116" fmla="*/ 2147483647 w 1233"/>
                        <a:gd name="T117" fmla="*/ 2147483647 h 640"/>
                        <a:gd name="T118" fmla="*/ 2147483647 w 1233"/>
                        <a:gd name="T119" fmla="*/ 2147483647 h 640"/>
                        <a:gd name="T120" fmla="*/ 2147483647 w 1233"/>
                        <a:gd name="T121" fmla="*/ 2147483647 h 640"/>
                        <a:gd name="T122" fmla="*/ 2147483647 w 1233"/>
                        <a:gd name="T123" fmla="*/ 2147483647 h 64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233"/>
                        <a:gd name="T187" fmla="*/ 0 h 640"/>
                        <a:gd name="T188" fmla="*/ 1233 w 1233"/>
                        <a:gd name="T189" fmla="*/ 640 h 64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233" h="640">
                          <a:moveTo>
                            <a:pt x="924" y="320"/>
                          </a:moveTo>
                          <a:lnTo>
                            <a:pt x="922" y="322"/>
                          </a:lnTo>
                          <a:lnTo>
                            <a:pt x="924" y="329"/>
                          </a:lnTo>
                          <a:lnTo>
                            <a:pt x="914" y="337"/>
                          </a:lnTo>
                          <a:lnTo>
                            <a:pt x="914" y="341"/>
                          </a:lnTo>
                          <a:lnTo>
                            <a:pt x="907" y="347"/>
                          </a:lnTo>
                          <a:lnTo>
                            <a:pt x="904" y="352"/>
                          </a:lnTo>
                          <a:lnTo>
                            <a:pt x="900" y="356"/>
                          </a:lnTo>
                          <a:lnTo>
                            <a:pt x="901" y="362"/>
                          </a:lnTo>
                          <a:lnTo>
                            <a:pt x="905" y="360"/>
                          </a:lnTo>
                          <a:lnTo>
                            <a:pt x="909" y="362"/>
                          </a:lnTo>
                          <a:lnTo>
                            <a:pt x="909" y="368"/>
                          </a:lnTo>
                          <a:lnTo>
                            <a:pt x="902" y="370"/>
                          </a:lnTo>
                          <a:lnTo>
                            <a:pt x="901" y="374"/>
                          </a:lnTo>
                          <a:lnTo>
                            <a:pt x="898" y="373"/>
                          </a:lnTo>
                          <a:lnTo>
                            <a:pt x="894" y="368"/>
                          </a:lnTo>
                          <a:lnTo>
                            <a:pt x="887" y="374"/>
                          </a:lnTo>
                          <a:lnTo>
                            <a:pt x="882" y="372"/>
                          </a:lnTo>
                          <a:lnTo>
                            <a:pt x="877" y="375"/>
                          </a:lnTo>
                          <a:lnTo>
                            <a:pt x="874" y="372"/>
                          </a:lnTo>
                          <a:lnTo>
                            <a:pt x="876" y="369"/>
                          </a:lnTo>
                          <a:lnTo>
                            <a:pt x="879" y="367"/>
                          </a:lnTo>
                          <a:lnTo>
                            <a:pt x="877" y="361"/>
                          </a:lnTo>
                          <a:lnTo>
                            <a:pt x="866" y="361"/>
                          </a:lnTo>
                          <a:lnTo>
                            <a:pt x="861" y="360"/>
                          </a:lnTo>
                          <a:lnTo>
                            <a:pt x="854" y="361"/>
                          </a:lnTo>
                          <a:lnTo>
                            <a:pt x="850" y="369"/>
                          </a:lnTo>
                          <a:lnTo>
                            <a:pt x="846" y="368"/>
                          </a:lnTo>
                          <a:lnTo>
                            <a:pt x="836" y="369"/>
                          </a:lnTo>
                          <a:lnTo>
                            <a:pt x="833" y="366"/>
                          </a:lnTo>
                          <a:lnTo>
                            <a:pt x="829" y="371"/>
                          </a:lnTo>
                          <a:lnTo>
                            <a:pt x="824" y="372"/>
                          </a:lnTo>
                          <a:lnTo>
                            <a:pt x="822" y="369"/>
                          </a:lnTo>
                          <a:lnTo>
                            <a:pt x="825" y="365"/>
                          </a:lnTo>
                          <a:lnTo>
                            <a:pt x="816" y="365"/>
                          </a:lnTo>
                          <a:lnTo>
                            <a:pt x="811" y="367"/>
                          </a:lnTo>
                          <a:lnTo>
                            <a:pt x="803" y="366"/>
                          </a:lnTo>
                          <a:lnTo>
                            <a:pt x="795" y="368"/>
                          </a:lnTo>
                          <a:lnTo>
                            <a:pt x="787" y="375"/>
                          </a:lnTo>
                          <a:lnTo>
                            <a:pt x="785" y="381"/>
                          </a:lnTo>
                          <a:lnTo>
                            <a:pt x="774" y="390"/>
                          </a:lnTo>
                          <a:lnTo>
                            <a:pt x="773" y="396"/>
                          </a:lnTo>
                          <a:lnTo>
                            <a:pt x="764" y="407"/>
                          </a:lnTo>
                          <a:lnTo>
                            <a:pt x="754" y="415"/>
                          </a:lnTo>
                          <a:lnTo>
                            <a:pt x="753" y="420"/>
                          </a:lnTo>
                          <a:lnTo>
                            <a:pt x="746" y="429"/>
                          </a:lnTo>
                          <a:lnTo>
                            <a:pt x="744" y="434"/>
                          </a:lnTo>
                          <a:lnTo>
                            <a:pt x="736" y="440"/>
                          </a:lnTo>
                          <a:lnTo>
                            <a:pt x="731" y="445"/>
                          </a:lnTo>
                          <a:lnTo>
                            <a:pt x="724" y="448"/>
                          </a:lnTo>
                          <a:lnTo>
                            <a:pt x="724" y="451"/>
                          </a:lnTo>
                          <a:lnTo>
                            <a:pt x="728" y="455"/>
                          </a:lnTo>
                          <a:lnTo>
                            <a:pt x="732" y="454"/>
                          </a:lnTo>
                          <a:lnTo>
                            <a:pt x="739" y="455"/>
                          </a:lnTo>
                          <a:lnTo>
                            <a:pt x="739" y="468"/>
                          </a:lnTo>
                          <a:lnTo>
                            <a:pt x="742" y="464"/>
                          </a:lnTo>
                          <a:lnTo>
                            <a:pt x="746" y="461"/>
                          </a:lnTo>
                          <a:lnTo>
                            <a:pt x="748" y="466"/>
                          </a:lnTo>
                          <a:lnTo>
                            <a:pt x="747" y="471"/>
                          </a:lnTo>
                          <a:lnTo>
                            <a:pt x="748" y="473"/>
                          </a:lnTo>
                          <a:lnTo>
                            <a:pt x="752" y="471"/>
                          </a:lnTo>
                          <a:lnTo>
                            <a:pt x="756" y="470"/>
                          </a:lnTo>
                          <a:lnTo>
                            <a:pt x="758" y="461"/>
                          </a:lnTo>
                          <a:lnTo>
                            <a:pt x="769" y="463"/>
                          </a:lnTo>
                          <a:lnTo>
                            <a:pt x="772" y="470"/>
                          </a:lnTo>
                          <a:lnTo>
                            <a:pt x="776" y="475"/>
                          </a:lnTo>
                          <a:lnTo>
                            <a:pt x="781" y="481"/>
                          </a:lnTo>
                          <a:lnTo>
                            <a:pt x="781" y="485"/>
                          </a:lnTo>
                          <a:lnTo>
                            <a:pt x="776" y="483"/>
                          </a:lnTo>
                          <a:lnTo>
                            <a:pt x="776" y="486"/>
                          </a:lnTo>
                          <a:lnTo>
                            <a:pt x="782" y="491"/>
                          </a:lnTo>
                          <a:lnTo>
                            <a:pt x="782" y="499"/>
                          </a:lnTo>
                          <a:lnTo>
                            <a:pt x="774" y="512"/>
                          </a:lnTo>
                          <a:lnTo>
                            <a:pt x="773" y="524"/>
                          </a:lnTo>
                          <a:lnTo>
                            <a:pt x="774" y="529"/>
                          </a:lnTo>
                          <a:lnTo>
                            <a:pt x="773" y="540"/>
                          </a:lnTo>
                          <a:lnTo>
                            <a:pt x="773" y="545"/>
                          </a:lnTo>
                          <a:lnTo>
                            <a:pt x="768" y="560"/>
                          </a:lnTo>
                          <a:lnTo>
                            <a:pt x="765" y="563"/>
                          </a:lnTo>
                          <a:lnTo>
                            <a:pt x="756" y="574"/>
                          </a:lnTo>
                          <a:lnTo>
                            <a:pt x="751" y="583"/>
                          </a:lnTo>
                          <a:lnTo>
                            <a:pt x="750" y="595"/>
                          </a:lnTo>
                          <a:lnTo>
                            <a:pt x="741" y="603"/>
                          </a:lnTo>
                          <a:lnTo>
                            <a:pt x="734" y="612"/>
                          </a:lnTo>
                          <a:lnTo>
                            <a:pt x="724" y="630"/>
                          </a:lnTo>
                          <a:lnTo>
                            <a:pt x="714" y="633"/>
                          </a:lnTo>
                          <a:lnTo>
                            <a:pt x="710" y="639"/>
                          </a:lnTo>
                          <a:lnTo>
                            <a:pt x="707" y="637"/>
                          </a:lnTo>
                          <a:lnTo>
                            <a:pt x="701" y="636"/>
                          </a:lnTo>
                          <a:lnTo>
                            <a:pt x="700" y="634"/>
                          </a:lnTo>
                          <a:lnTo>
                            <a:pt x="695" y="632"/>
                          </a:lnTo>
                          <a:lnTo>
                            <a:pt x="692" y="634"/>
                          </a:lnTo>
                          <a:lnTo>
                            <a:pt x="691" y="638"/>
                          </a:lnTo>
                          <a:lnTo>
                            <a:pt x="684" y="640"/>
                          </a:lnTo>
                          <a:lnTo>
                            <a:pt x="681" y="638"/>
                          </a:lnTo>
                          <a:lnTo>
                            <a:pt x="677" y="635"/>
                          </a:lnTo>
                          <a:lnTo>
                            <a:pt x="689" y="631"/>
                          </a:lnTo>
                          <a:lnTo>
                            <a:pt x="690" y="619"/>
                          </a:lnTo>
                          <a:lnTo>
                            <a:pt x="686" y="607"/>
                          </a:lnTo>
                          <a:lnTo>
                            <a:pt x="694" y="603"/>
                          </a:lnTo>
                          <a:lnTo>
                            <a:pt x="701" y="605"/>
                          </a:lnTo>
                          <a:lnTo>
                            <a:pt x="709" y="602"/>
                          </a:lnTo>
                          <a:lnTo>
                            <a:pt x="714" y="579"/>
                          </a:lnTo>
                          <a:lnTo>
                            <a:pt x="721" y="574"/>
                          </a:lnTo>
                          <a:lnTo>
                            <a:pt x="724" y="554"/>
                          </a:lnTo>
                          <a:lnTo>
                            <a:pt x="720" y="553"/>
                          </a:lnTo>
                          <a:lnTo>
                            <a:pt x="710" y="560"/>
                          </a:lnTo>
                          <a:lnTo>
                            <a:pt x="700" y="561"/>
                          </a:lnTo>
                          <a:lnTo>
                            <a:pt x="696" y="564"/>
                          </a:lnTo>
                          <a:lnTo>
                            <a:pt x="689" y="564"/>
                          </a:lnTo>
                          <a:lnTo>
                            <a:pt x="685" y="550"/>
                          </a:lnTo>
                          <a:lnTo>
                            <a:pt x="673" y="538"/>
                          </a:lnTo>
                          <a:lnTo>
                            <a:pt x="665" y="534"/>
                          </a:lnTo>
                          <a:lnTo>
                            <a:pt x="656" y="534"/>
                          </a:lnTo>
                          <a:lnTo>
                            <a:pt x="654" y="518"/>
                          </a:lnTo>
                          <a:lnTo>
                            <a:pt x="648" y="503"/>
                          </a:lnTo>
                          <a:lnTo>
                            <a:pt x="647" y="495"/>
                          </a:lnTo>
                          <a:lnTo>
                            <a:pt x="639" y="477"/>
                          </a:lnTo>
                          <a:lnTo>
                            <a:pt x="629" y="475"/>
                          </a:lnTo>
                          <a:lnTo>
                            <a:pt x="614" y="470"/>
                          </a:lnTo>
                          <a:lnTo>
                            <a:pt x="593" y="473"/>
                          </a:lnTo>
                          <a:lnTo>
                            <a:pt x="584" y="490"/>
                          </a:lnTo>
                          <a:lnTo>
                            <a:pt x="591" y="489"/>
                          </a:lnTo>
                          <a:lnTo>
                            <a:pt x="590" y="497"/>
                          </a:lnTo>
                          <a:lnTo>
                            <a:pt x="584" y="502"/>
                          </a:lnTo>
                          <a:lnTo>
                            <a:pt x="580" y="517"/>
                          </a:lnTo>
                          <a:lnTo>
                            <a:pt x="575" y="520"/>
                          </a:lnTo>
                          <a:lnTo>
                            <a:pt x="576" y="529"/>
                          </a:lnTo>
                          <a:lnTo>
                            <a:pt x="560" y="540"/>
                          </a:lnTo>
                          <a:lnTo>
                            <a:pt x="555" y="534"/>
                          </a:lnTo>
                          <a:lnTo>
                            <a:pt x="545" y="536"/>
                          </a:lnTo>
                          <a:lnTo>
                            <a:pt x="535" y="527"/>
                          </a:lnTo>
                          <a:lnTo>
                            <a:pt x="527" y="526"/>
                          </a:lnTo>
                          <a:lnTo>
                            <a:pt x="522" y="534"/>
                          </a:lnTo>
                          <a:lnTo>
                            <a:pt x="511" y="542"/>
                          </a:lnTo>
                          <a:lnTo>
                            <a:pt x="501" y="541"/>
                          </a:lnTo>
                          <a:lnTo>
                            <a:pt x="488" y="544"/>
                          </a:lnTo>
                          <a:lnTo>
                            <a:pt x="484" y="541"/>
                          </a:lnTo>
                          <a:lnTo>
                            <a:pt x="472" y="536"/>
                          </a:lnTo>
                          <a:lnTo>
                            <a:pt x="470" y="530"/>
                          </a:lnTo>
                          <a:lnTo>
                            <a:pt x="446" y="521"/>
                          </a:lnTo>
                          <a:lnTo>
                            <a:pt x="428" y="529"/>
                          </a:lnTo>
                          <a:lnTo>
                            <a:pt x="412" y="505"/>
                          </a:lnTo>
                          <a:lnTo>
                            <a:pt x="389" y="497"/>
                          </a:lnTo>
                          <a:lnTo>
                            <a:pt x="384" y="505"/>
                          </a:lnTo>
                          <a:lnTo>
                            <a:pt x="377" y="512"/>
                          </a:lnTo>
                          <a:lnTo>
                            <a:pt x="381" y="523"/>
                          </a:lnTo>
                          <a:lnTo>
                            <a:pt x="379" y="534"/>
                          </a:lnTo>
                          <a:lnTo>
                            <a:pt x="367" y="535"/>
                          </a:lnTo>
                          <a:lnTo>
                            <a:pt x="367" y="530"/>
                          </a:lnTo>
                          <a:lnTo>
                            <a:pt x="360" y="530"/>
                          </a:lnTo>
                          <a:lnTo>
                            <a:pt x="358" y="536"/>
                          </a:lnTo>
                          <a:lnTo>
                            <a:pt x="354" y="536"/>
                          </a:lnTo>
                          <a:lnTo>
                            <a:pt x="342" y="524"/>
                          </a:lnTo>
                          <a:lnTo>
                            <a:pt x="334" y="524"/>
                          </a:lnTo>
                          <a:lnTo>
                            <a:pt x="326" y="518"/>
                          </a:lnTo>
                          <a:lnTo>
                            <a:pt x="321" y="518"/>
                          </a:lnTo>
                          <a:lnTo>
                            <a:pt x="313" y="526"/>
                          </a:lnTo>
                          <a:lnTo>
                            <a:pt x="308" y="526"/>
                          </a:lnTo>
                          <a:lnTo>
                            <a:pt x="301" y="537"/>
                          </a:lnTo>
                          <a:lnTo>
                            <a:pt x="285" y="541"/>
                          </a:lnTo>
                          <a:lnTo>
                            <a:pt x="282" y="546"/>
                          </a:lnTo>
                          <a:lnTo>
                            <a:pt x="279" y="546"/>
                          </a:lnTo>
                          <a:lnTo>
                            <a:pt x="278" y="541"/>
                          </a:lnTo>
                          <a:lnTo>
                            <a:pt x="260" y="536"/>
                          </a:lnTo>
                          <a:lnTo>
                            <a:pt x="245" y="516"/>
                          </a:lnTo>
                          <a:lnTo>
                            <a:pt x="211" y="516"/>
                          </a:lnTo>
                          <a:lnTo>
                            <a:pt x="202" y="500"/>
                          </a:lnTo>
                          <a:lnTo>
                            <a:pt x="198" y="487"/>
                          </a:lnTo>
                          <a:lnTo>
                            <a:pt x="184" y="478"/>
                          </a:lnTo>
                          <a:lnTo>
                            <a:pt x="181" y="467"/>
                          </a:lnTo>
                          <a:lnTo>
                            <a:pt x="181" y="460"/>
                          </a:lnTo>
                          <a:lnTo>
                            <a:pt x="169" y="459"/>
                          </a:lnTo>
                          <a:lnTo>
                            <a:pt x="164" y="465"/>
                          </a:lnTo>
                          <a:lnTo>
                            <a:pt x="162" y="471"/>
                          </a:lnTo>
                          <a:lnTo>
                            <a:pt x="151" y="473"/>
                          </a:lnTo>
                          <a:lnTo>
                            <a:pt x="149" y="465"/>
                          </a:lnTo>
                          <a:lnTo>
                            <a:pt x="137" y="459"/>
                          </a:lnTo>
                          <a:lnTo>
                            <a:pt x="130" y="461"/>
                          </a:lnTo>
                          <a:lnTo>
                            <a:pt x="125" y="448"/>
                          </a:lnTo>
                          <a:lnTo>
                            <a:pt x="118" y="445"/>
                          </a:lnTo>
                          <a:lnTo>
                            <a:pt x="106" y="444"/>
                          </a:lnTo>
                          <a:lnTo>
                            <a:pt x="94" y="445"/>
                          </a:lnTo>
                          <a:lnTo>
                            <a:pt x="83" y="455"/>
                          </a:lnTo>
                          <a:lnTo>
                            <a:pt x="58" y="466"/>
                          </a:lnTo>
                          <a:lnTo>
                            <a:pt x="44" y="470"/>
                          </a:lnTo>
                          <a:lnTo>
                            <a:pt x="32" y="472"/>
                          </a:lnTo>
                          <a:lnTo>
                            <a:pt x="32" y="480"/>
                          </a:lnTo>
                          <a:lnTo>
                            <a:pt x="41" y="480"/>
                          </a:lnTo>
                          <a:lnTo>
                            <a:pt x="41" y="482"/>
                          </a:lnTo>
                          <a:lnTo>
                            <a:pt x="33" y="485"/>
                          </a:lnTo>
                          <a:lnTo>
                            <a:pt x="32" y="490"/>
                          </a:lnTo>
                          <a:lnTo>
                            <a:pt x="35" y="493"/>
                          </a:lnTo>
                          <a:lnTo>
                            <a:pt x="34" y="497"/>
                          </a:lnTo>
                          <a:lnTo>
                            <a:pt x="29" y="499"/>
                          </a:lnTo>
                          <a:lnTo>
                            <a:pt x="28" y="506"/>
                          </a:lnTo>
                          <a:lnTo>
                            <a:pt x="35" y="511"/>
                          </a:lnTo>
                          <a:lnTo>
                            <a:pt x="35" y="519"/>
                          </a:lnTo>
                          <a:lnTo>
                            <a:pt x="31" y="524"/>
                          </a:lnTo>
                          <a:lnTo>
                            <a:pt x="27" y="516"/>
                          </a:lnTo>
                          <a:lnTo>
                            <a:pt x="24" y="517"/>
                          </a:lnTo>
                          <a:lnTo>
                            <a:pt x="15" y="506"/>
                          </a:lnTo>
                          <a:lnTo>
                            <a:pt x="0" y="490"/>
                          </a:lnTo>
                          <a:lnTo>
                            <a:pt x="2" y="478"/>
                          </a:lnTo>
                          <a:lnTo>
                            <a:pt x="16" y="448"/>
                          </a:lnTo>
                          <a:lnTo>
                            <a:pt x="8" y="440"/>
                          </a:lnTo>
                          <a:lnTo>
                            <a:pt x="12" y="428"/>
                          </a:lnTo>
                          <a:lnTo>
                            <a:pt x="21" y="423"/>
                          </a:lnTo>
                          <a:lnTo>
                            <a:pt x="25" y="407"/>
                          </a:lnTo>
                          <a:lnTo>
                            <a:pt x="24" y="381"/>
                          </a:lnTo>
                          <a:lnTo>
                            <a:pt x="21" y="362"/>
                          </a:lnTo>
                          <a:lnTo>
                            <a:pt x="25" y="326"/>
                          </a:lnTo>
                          <a:lnTo>
                            <a:pt x="27" y="320"/>
                          </a:lnTo>
                          <a:lnTo>
                            <a:pt x="31" y="299"/>
                          </a:lnTo>
                          <a:lnTo>
                            <a:pt x="26" y="292"/>
                          </a:lnTo>
                          <a:lnTo>
                            <a:pt x="29" y="256"/>
                          </a:lnTo>
                          <a:lnTo>
                            <a:pt x="56" y="223"/>
                          </a:lnTo>
                          <a:lnTo>
                            <a:pt x="64" y="219"/>
                          </a:lnTo>
                          <a:lnTo>
                            <a:pt x="66" y="208"/>
                          </a:lnTo>
                          <a:lnTo>
                            <a:pt x="60" y="180"/>
                          </a:lnTo>
                          <a:lnTo>
                            <a:pt x="65" y="176"/>
                          </a:lnTo>
                          <a:lnTo>
                            <a:pt x="60" y="161"/>
                          </a:lnTo>
                          <a:lnTo>
                            <a:pt x="70" y="166"/>
                          </a:lnTo>
                          <a:lnTo>
                            <a:pt x="76" y="170"/>
                          </a:lnTo>
                          <a:lnTo>
                            <a:pt x="81" y="171"/>
                          </a:lnTo>
                          <a:lnTo>
                            <a:pt x="87" y="175"/>
                          </a:lnTo>
                          <a:lnTo>
                            <a:pt x="91" y="175"/>
                          </a:lnTo>
                          <a:lnTo>
                            <a:pt x="97" y="178"/>
                          </a:lnTo>
                          <a:lnTo>
                            <a:pt x="98" y="183"/>
                          </a:lnTo>
                          <a:lnTo>
                            <a:pt x="100" y="184"/>
                          </a:lnTo>
                          <a:lnTo>
                            <a:pt x="109" y="179"/>
                          </a:lnTo>
                          <a:lnTo>
                            <a:pt x="110" y="173"/>
                          </a:lnTo>
                          <a:lnTo>
                            <a:pt x="104" y="172"/>
                          </a:lnTo>
                          <a:lnTo>
                            <a:pt x="98" y="167"/>
                          </a:lnTo>
                          <a:lnTo>
                            <a:pt x="99" y="164"/>
                          </a:lnTo>
                          <a:lnTo>
                            <a:pt x="93" y="160"/>
                          </a:lnTo>
                          <a:lnTo>
                            <a:pt x="90" y="162"/>
                          </a:lnTo>
                          <a:lnTo>
                            <a:pt x="88" y="154"/>
                          </a:lnTo>
                          <a:lnTo>
                            <a:pt x="90" y="154"/>
                          </a:lnTo>
                          <a:lnTo>
                            <a:pt x="91" y="140"/>
                          </a:lnTo>
                          <a:lnTo>
                            <a:pt x="89" y="139"/>
                          </a:lnTo>
                          <a:lnTo>
                            <a:pt x="91" y="133"/>
                          </a:lnTo>
                          <a:lnTo>
                            <a:pt x="100" y="125"/>
                          </a:lnTo>
                          <a:lnTo>
                            <a:pt x="107" y="115"/>
                          </a:lnTo>
                          <a:lnTo>
                            <a:pt x="112" y="98"/>
                          </a:lnTo>
                          <a:lnTo>
                            <a:pt x="119" y="96"/>
                          </a:lnTo>
                          <a:lnTo>
                            <a:pt x="125" y="98"/>
                          </a:lnTo>
                          <a:lnTo>
                            <a:pt x="136" y="97"/>
                          </a:lnTo>
                          <a:lnTo>
                            <a:pt x="145" y="102"/>
                          </a:lnTo>
                          <a:lnTo>
                            <a:pt x="143" y="110"/>
                          </a:lnTo>
                          <a:lnTo>
                            <a:pt x="145" y="111"/>
                          </a:lnTo>
                          <a:lnTo>
                            <a:pt x="145" y="116"/>
                          </a:lnTo>
                          <a:lnTo>
                            <a:pt x="134" y="124"/>
                          </a:lnTo>
                          <a:lnTo>
                            <a:pt x="134" y="129"/>
                          </a:lnTo>
                          <a:lnTo>
                            <a:pt x="141" y="130"/>
                          </a:lnTo>
                          <a:lnTo>
                            <a:pt x="142" y="142"/>
                          </a:lnTo>
                          <a:lnTo>
                            <a:pt x="147" y="144"/>
                          </a:lnTo>
                          <a:lnTo>
                            <a:pt x="141" y="150"/>
                          </a:lnTo>
                          <a:lnTo>
                            <a:pt x="141" y="163"/>
                          </a:lnTo>
                          <a:lnTo>
                            <a:pt x="144" y="165"/>
                          </a:lnTo>
                          <a:lnTo>
                            <a:pt x="141" y="171"/>
                          </a:lnTo>
                          <a:lnTo>
                            <a:pt x="147" y="177"/>
                          </a:lnTo>
                          <a:lnTo>
                            <a:pt x="153" y="178"/>
                          </a:lnTo>
                          <a:lnTo>
                            <a:pt x="146" y="184"/>
                          </a:lnTo>
                          <a:lnTo>
                            <a:pt x="148" y="187"/>
                          </a:lnTo>
                          <a:lnTo>
                            <a:pt x="144" y="194"/>
                          </a:lnTo>
                          <a:lnTo>
                            <a:pt x="136" y="199"/>
                          </a:lnTo>
                          <a:lnTo>
                            <a:pt x="137" y="202"/>
                          </a:lnTo>
                          <a:lnTo>
                            <a:pt x="133" y="204"/>
                          </a:lnTo>
                          <a:lnTo>
                            <a:pt x="133" y="207"/>
                          </a:lnTo>
                          <a:lnTo>
                            <a:pt x="125" y="211"/>
                          </a:lnTo>
                          <a:lnTo>
                            <a:pt x="119" y="206"/>
                          </a:lnTo>
                          <a:lnTo>
                            <a:pt x="116" y="204"/>
                          </a:lnTo>
                          <a:lnTo>
                            <a:pt x="111" y="205"/>
                          </a:lnTo>
                          <a:lnTo>
                            <a:pt x="104" y="205"/>
                          </a:lnTo>
                          <a:lnTo>
                            <a:pt x="102" y="207"/>
                          </a:lnTo>
                          <a:lnTo>
                            <a:pt x="104" y="209"/>
                          </a:lnTo>
                          <a:lnTo>
                            <a:pt x="110" y="209"/>
                          </a:lnTo>
                          <a:lnTo>
                            <a:pt x="117" y="215"/>
                          </a:lnTo>
                          <a:lnTo>
                            <a:pt x="135" y="216"/>
                          </a:lnTo>
                          <a:lnTo>
                            <a:pt x="138" y="219"/>
                          </a:lnTo>
                          <a:lnTo>
                            <a:pt x="142" y="211"/>
                          </a:lnTo>
                          <a:lnTo>
                            <a:pt x="151" y="206"/>
                          </a:lnTo>
                          <a:lnTo>
                            <a:pt x="157" y="198"/>
                          </a:lnTo>
                          <a:lnTo>
                            <a:pt x="162" y="195"/>
                          </a:lnTo>
                          <a:lnTo>
                            <a:pt x="164" y="190"/>
                          </a:lnTo>
                          <a:lnTo>
                            <a:pt x="159" y="181"/>
                          </a:lnTo>
                          <a:lnTo>
                            <a:pt x="156" y="178"/>
                          </a:lnTo>
                          <a:lnTo>
                            <a:pt x="172" y="172"/>
                          </a:lnTo>
                          <a:lnTo>
                            <a:pt x="179" y="172"/>
                          </a:lnTo>
                          <a:lnTo>
                            <a:pt x="181" y="175"/>
                          </a:lnTo>
                          <a:lnTo>
                            <a:pt x="186" y="181"/>
                          </a:lnTo>
                          <a:lnTo>
                            <a:pt x="183" y="192"/>
                          </a:lnTo>
                          <a:lnTo>
                            <a:pt x="187" y="195"/>
                          </a:lnTo>
                          <a:lnTo>
                            <a:pt x="196" y="196"/>
                          </a:lnTo>
                          <a:lnTo>
                            <a:pt x="201" y="195"/>
                          </a:lnTo>
                          <a:lnTo>
                            <a:pt x="197" y="193"/>
                          </a:lnTo>
                          <a:lnTo>
                            <a:pt x="193" y="194"/>
                          </a:lnTo>
                          <a:lnTo>
                            <a:pt x="189" y="190"/>
                          </a:lnTo>
                          <a:lnTo>
                            <a:pt x="188" y="187"/>
                          </a:lnTo>
                          <a:lnTo>
                            <a:pt x="195" y="182"/>
                          </a:lnTo>
                          <a:lnTo>
                            <a:pt x="189" y="175"/>
                          </a:lnTo>
                          <a:lnTo>
                            <a:pt x="184" y="173"/>
                          </a:lnTo>
                          <a:lnTo>
                            <a:pt x="181" y="169"/>
                          </a:lnTo>
                          <a:lnTo>
                            <a:pt x="170" y="167"/>
                          </a:lnTo>
                          <a:lnTo>
                            <a:pt x="164" y="170"/>
                          </a:lnTo>
                          <a:lnTo>
                            <a:pt x="154" y="168"/>
                          </a:lnTo>
                          <a:lnTo>
                            <a:pt x="153" y="163"/>
                          </a:lnTo>
                          <a:lnTo>
                            <a:pt x="150" y="157"/>
                          </a:lnTo>
                          <a:lnTo>
                            <a:pt x="151" y="152"/>
                          </a:lnTo>
                          <a:lnTo>
                            <a:pt x="155" y="148"/>
                          </a:lnTo>
                          <a:lnTo>
                            <a:pt x="159" y="142"/>
                          </a:lnTo>
                          <a:lnTo>
                            <a:pt x="157" y="134"/>
                          </a:lnTo>
                          <a:lnTo>
                            <a:pt x="148" y="127"/>
                          </a:lnTo>
                          <a:lnTo>
                            <a:pt x="152" y="119"/>
                          </a:lnTo>
                          <a:lnTo>
                            <a:pt x="166" y="113"/>
                          </a:lnTo>
                          <a:lnTo>
                            <a:pt x="167" y="107"/>
                          </a:lnTo>
                          <a:lnTo>
                            <a:pt x="166" y="105"/>
                          </a:lnTo>
                          <a:lnTo>
                            <a:pt x="164" y="101"/>
                          </a:lnTo>
                          <a:lnTo>
                            <a:pt x="160" y="98"/>
                          </a:lnTo>
                          <a:lnTo>
                            <a:pt x="162" y="97"/>
                          </a:lnTo>
                          <a:lnTo>
                            <a:pt x="166" y="98"/>
                          </a:lnTo>
                          <a:lnTo>
                            <a:pt x="172" y="103"/>
                          </a:lnTo>
                          <a:lnTo>
                            <a:pt x="172" y="112"/>
                          </a:lnTo>
                          <a:lnTo>
                            <a:pt x="168" y="116"/>
                          </a:lnTo>
                          <a:lnTo>
                            <a:pt x="168" y="120"/>
                          </a:lnTo>
                          <a:lnTo>
                            <a:pt x="172" y="122"/>
                          </a:lnTo>
                          <a:lnTo>
                            <a:pt x="168" y="128"/>
                          </a:lnTo>
                          <a:lnTo>
                            <a:pt x="183" y="132"/>
                          </a:lnTo>
                          <a:lnTo>
                            <a:pt x="190" y="132"/>
                          </a:lnTo>
                          <a:lnTo>
                            <a:pt x="195" y="136"/>
                          </a:lnTo>
                          <a:lnTo>
                            <a:pt x="202" y="137"/>
                          </a:lnTo>
                          <a:lnTo>
                            <a:pt x="202" y="134"/>
                          </a:lnTo>
                          <a:lnTo>
                            <a:pt x="198" y="133"/>
                          </a:lnTo>
                          <a:lnTo>
                            <a:pt x="194" y="130"/>
                          </a:lnTo>
                          <a:lnTo>
                            <a:pt x="194" y="128"/>
                          </a:lnTo>
                          <a:lnTo>
                            <a:pt x="189" y="128"/>
                          </a:lnTo>
                          <a:lnTo>
                            <a:pt x="179" y="124"/>
                          </a:lnTo>
                          <a:lnTo>
                            <a:pt x="174" y="119"/>
                          </a:lnTo>
                          <a:lnTo>
                            <a:pt x="178" y="116"/>
                          </a:lnTo>
                          <a:lnTo>
                            <a:pt x="183" y="115"/>
                          </a:lnTo>
                          <a:lnTo>
                            <a:pt x="188" y="119"/>
                          </a:lnTo>
                          <a:lnTo>
                            <a:pt x="193" y="119"/>
                          </a:lnTo>
                          <a:lnTo>
                            <a:pt x="193" y="113"/>
                          </a:lnTo>
                          <a:lnTo>
                            <a:pt x="189" y="114"/>
                          </a:lnTo>
                          <a:lnTo>
                            <a:pt x="186" y="114"/>
                          </a:lnTo>
                          <a:lnTo>
                            <a:pt x="186" y="112"/>
                          </a:lnTo>
                          <a:lnTo>
                            <a:pt x="194" y="108"/>
                          </a:lnTo>
                          <a:lnTo>
                            <a:pt x="202" y="108"/>
                          </a:lnTo>
                          <a:lnTo>
                            <a:pt x="216" y="115"/>
                          </a:lnTo>
                          <a:lnTo>
                            <a:pt x="228" y="122"/>
                          </a:lnTo>
                          <a:lnTo>
                            <a:pt x="239" y="121"/>
                          </a:lnTo>
                          <a:lnTo>
                            <a:pt x="240" y="122"/>
                          </a:lnTo>
                          <a:lnTo>
                            <a:pt x="237" y="127"/>
                          </a:lnTo>
                          <a:lnTo>
                            <a:pt x="233" y="128"/>
                          </a:lnTo>
                          <a:lnTo>
                            <a:pt x="229" y="130"/>
                          </a:lnTo>
                          <a:lnTo>
                            <a:pt x="232" y="132"/>
                          </a:lnTo>
                          <a:lnTo>
                            <a:pt x="233" y="138"/>
                          </a:lnTo>
                          <a:lnTo>
                            <a:pt x="241" y="136"/>
                          </a:lnTo>
                          <a:lnTo>
                            <a:pt x="241" y="143"/>
                          </a:lnTo>
                          <a:lnTo>
                            <a:pt x="235" y="149"/>
                          </a:lnTo>
                          <a:lnTo>
                            <a:pt x="244" y="156"/>
                          </a:lnTo>
                          <a:lnTo>
                            <a:pt x="247" y="160"/>
                          </a:lnTo>
                          <a:lnTo>
                            <a:pt x="251" y="161"/>
                          </a:lnTo>
                          <a:lnTo>
                            <a:pt x="254" y="160"/>
                          </a:lnTo>
                          <a:lnTo>
                            <a:pt x="252" y="158"/>
                          </a:lnTo>
                          <a:lnTo>
                            <a:pt x="241" y="149"/>
                          </a:lnTo>
                          <a:lnTo>
                            <a:pt x="246" y="146"/>
                          </a:lnTo>
                          <a:lnTo>
                            <a:pt x="248" y="141"/>
                          </a:lnTo>
                          <a:lnTo>
                            <a:pt x="241" y="134"/>
                          </a:lnTo>
                          <a:lnTo>
                            <a:pt x="241" y="129"/>
                          </a:lnTo>
                          <a:lnTo>
                            <a:pt x="244" y="123"/>
                          </a:lnTo>
                          <a:lnTo>
                            <a:pt x="242" y="118"/>
                          </a:lnTo>
                          <a:lnTo>
                            <a:pt x="233" y="115"/>
                          </a:lnTo>
                          <a:lnTo>
                            <a:pt x="233" y="110"/>
                          </a:lnTo>
                          <a:lnTo>
                            <a:pt x="220" y="107"/>
                          </a:lnTo>
                          <a:lnTo>
                            <a:pt x="220" y="103"/>
                          </a:lnTo>
                          <a:lnTo>
                            <a:pt x="217" y="100"/>
                          </a:lnTo>
                          <a:lnTo>
                            <a:pt x="218" y="92"/>
                          </a:lnTo>
                          <a:lnTo>
                            <a:pt x="214" y="89"/>
                          </a:lnTo>
                          <a:lnTo>
                            <a:pt x="220" y="83"/>
                          </a:lnTo>
                          <a:lnTo>
                            <a:pt x="224" y="83"/>
                          </a:lnTo>
                          <a:lnTo>
                            <a:pt x="239" y="81"/>
                          </a:lnTo>
                          <a:lnTo>
                            <a:pt x="249" y="79"/>
                          </a:lnTo>
                          <a:lnTo>
                            <a:pt x="253" y="80"/>
                          </a:lnTo>
                          <a:lnTo>
                            <a:pt x="260" y="80"/>
                          </a:lnTo>
                          <a:lnTo>
                            <a:pt x="263" y="77"/>
                          </a:lnTo>
                          <a:lnTo>
                            <a:pt x="272" y="77"/>
                          </a:lnTo>
                          <a:lnTo>
                            <a:pt x="276" y="80"/>
                          </a:lnTo>
                          <a:lnTo>
                            <a:pt x="277" y="77"/>
                          </a:lnTo>
                          <a:lnTo>
                            <a:pt x="273" y="74"/>
                          </a:lnTo>
                          <a:lnTo>
                            <a:pt x="274" y="71"/>
                          </a:lnTo>
                          <a:lnTo>
                            <a:pt x="270" y="68"/>
                          </a:lnTo>
                          <a:lnTo>
                            <a:pt x="265" y="68"/>
                          </a:lnTo>
                          <a:lnTo>
                            <a:pt x="267" y="64"/>
                          </a:lnTo>
                          <a:lnTo>
                            <a:pt x="274" y="65"/>
                          </a:lnTo>
                          <a:lnTo>
                            <a:pt x="275" y="63"/>
                          </a:lnTo>
                          <a:lnTo>
                            <a:pt x="270" y="61"/>
                          </a:lnTo>
                          <a:lnTo>
                            <a:pt x="265" y="62"/>
                          </a:lnTo>
                          <a:lnTo>
                            <a:pt x="263" y="59"/>
                          </a:lnTo>
                          <a:lnTo>
                            <a:pt x="267" y="56"/>
                          </a:lnTo>
                          <a:lnTo>
                            <a:pt x="273" y="58"/>
                          </a:lnTo>
                          <a:lnTo>
                            <a:pt x="276" y="55"/>
                          </a:lnTo>
                          <a:lnTo>
                            <a:pt x="280" y="52"/>
                          </a:lnTo>
                          <a:lnTo>
                            <a:pt x="281" y="50"/>
                          </a:lnTo>
                          <a:lnTo>
                            <a:pt x="277" y="50"/>
                          </a:lnTo>
                          <a:lnTo>
                            <a:pt x="273" y="49"/>
                          </a:lnTo>
                          <a:lnTo>
                            <a:pt x="275" y="48"/>
                          </a:lnTo>
                          <a:lnTo>
                            <a:pt x="280" y="48"/>
                          </a:lnTo>
                          <a:lnTo>
                            <a:pt x="285" y="48"/>
                          </a:lnTo>
                          <a:lnTo>
                            <a:pt x="292" y="43"/>
                          </a:lnTo>
                          <a:lnTo>
                            <a:pt x="302" y="42"/>
                          </a:lnTo>
                          <a:lnTo>
                            <a:pt x="309" y="40"/>
                          </a:lnTo>
                          <a:lnTo>
                            <a:pt x="314" y="41"/>
                          </a:lnTo>
                          <a:lnTo>
                            <a:pt x="317" y="39"/>
                          </a:lnTo>
                          <a:lnTo>
                            <a:pt x="330" y="38"/>
                          </a:lnTo>
                          <a:lnTo>
                            <a:pt x="339" y="37"/>
                          </a:lnTo>
                          <a:lnTo>
                            <a:pt x="340" y="36"/>
                          </a:lnTo>
                          <a:lnTo>
                            <a:pt x="335" y="36"/>
                          </a:lnTo>
                          <a:lnTo>
                            <a:pt x="331" y="35"/>
                          </a:lnTo>
                          <a:lnTo>
                            <a:pt x="329" y="33"/>
                          </a:lnTo>
                          <a:lnTo>
                            <a:pt x="334" y="32"/>
                          </a:lnTo>
                          <a:lnTo>
                            <a:pt x="345" y="32"/>
                          </a:lnTo>
                          <a:lnTo>
                            <a:pt x="351" y="31"/>
                          </a:lnTo>
                          <a:lnTo>
                            <a:pt x="361" y="33"/>
                          </a:lnTo>
                          <a:lnTo>
                            <a:pt x="355" y="36"/>
                          </a:lnTo>
                          <a:lnTo>
                            <a:pt x="358" y="37"/>
                          </a:lnTo>
                          <a:lnTo>
                            <a:pt x="362" y="35"/>
                          </a:lnTo>
                          <a:lnTo>
                            <a:pt x="366" y="35"/>
                          </a:lnTo>
                          <a:lnTo>
                            <a:pt x="366" y="37"/>
                          </a:lnTo>
                          <a:lnTo>
                            <a:pt x="376" y="34"/>
                          </a:lnTo>
                          <a:lnTo>
                            <a:pt x="380" y="31"/>
                          </a:lnTo>
                          <a:lnTo>
                            <a:pt x="385" y="29"/>
                          </a:lnTo>
                          <a:lnTo>
                            <a:pt x="394" y="32"/>
                          </a:lnTo>
                          <a:lnTo>
                            <a:pt x="390" y="35"/>
                          </a:lnTo>
                          <a:lnTo>
                            <a:pt x="392" y="39"/>
                          </a:lnTo>
                          <a:lnTo>
                            <a:pt x="399" y="37"/>
                          </a:lnTo>
                          <a:lnTo>
                            <a:pt x="400" y="33"/>
                          </a:lnTo>
                          <a:lnTo>
                            <a:pt x="398" y="30"/>
                          </a:lnTo>
                          <a:lnTo>
                            <a:pt x="389" y="27"/>
                          </a:lnTo>
                          <a:lnTo>
                            <a:pt x="386" y="25"/>
                          </a:lnTo>
                          <a:lnTo>
                            <a:pt x="388" y="24"/>
                          </a:lnTo>
                          <a:lnTo>
                            <a:pt x="395" y="26"/>
                          </a:lnTo>
                          <a:lnTo>
                            <a:pt x="404" y="25"/>
                          </a:lnTo>
                          <a:lnTo>
                            <a:pt x="409" y="26"/>
                          </a:lnTo>
                          <a:lnTo>
                            <a:pt x="414" y="27"/>
                          </a:lnTo>
                          <a:lnTo>
                            <a:pt x="423" y="28"/>
                          </a:lnTo>
                          <a:lnTo>
                            <a:pt x="432" y="26"/>
                          </a:lnTo>
                          <a:lnTo>
                            <a:pt x="430" y="25"/>
                          </a:lnTo>
                          <a:lnTo>
                            <a:pt x="420" y="26"/>
                          </a:lnTo>
                          <a:lnTo>
                            <a:pt x="415" y="24"/>
                          </a:lnTo>
                          <a:lnTo>
                            <a:pt x="410" y="24"/>
                          </a:lnTo>
                          <a:lnTo>
                            <a:pt x="407" y="20"/>
                          </a:lnTo>
                          <a:lnTo>
                            <a:pt x="410" y="20"/>
                          </a:lnTo>
                          <a:lnTo>
                            <a:pt x="407" y="18"/>
                          </a:lnTo>
                          <a:lnTo>
                            <a:pt x="405" y="15"/>
                          </a:lnTo>
                          <a:lnTo>
                            <a:pt x="410" y="13"/>
                          </a:lnTo>
                          <a:lnTo>
                            <a:pt x="411" y="10"/>
                          </a:lnTo>
                          <a:lnTo>
                            <a:pt x="419" y="5"/>
                          </a:lnTo>
                          <a:lnTo>
                            <a:pt x="422" y="3"/>
                          </a:lnTo>
                          <a:lnTo>
                            <a:pt x="434" y="0"/>
                          </a:lnTo>
                          <a:lnTo>
                            <a:pt x="444" y="3"/>
                          </a:lnTo>
                          <a:lnTo>
                            <a:pt x="450" y="2"/>
                          </a:lnTo>
                          <a:lnTo>
                            <a:pt x="453" y="5"/>
                          </a:lnTo>
                          <a:lnTo>
                            <a:pt x="449" y="9"/>
                          </a:lnTo>
                          <a:lnTo>
                            <a:pt x="438" y="10"/>
                          </a:lnTo>
                          <a:lnTo>
                            <a:pt x="438" y="12"/>
                          </a:lnTo>
                          <a:lnTo>
                            <a:pt x="447" y="12"/>
                          </a:lnTo>
                          <a:lnTo>
                            <a:pt x="447" y="15"/>
                          </a:lnTo>
                          <a:lnTo>
                            <a:pt x="451" y="15"/>
                          </a:lnTo>
                          <a:lnTo>
                            <a:pt x="456" y="13"/>
                          </a:lnTo>
                          <a:lnTo>
                            <a:pt x="463" y="14"/>
                          </a:lnTo>
                          <a:lnTo>
                            <a:pt x="461" y="19"/>
                          </a:lnTo>
                          <a:lnTo>
                            <a:pt x="454" y="23"/>
                          </a:lnTo>
                          <a:lnTo>
                            <a:pt x="459" y="25"/>
                          </a:lnTo>
                          <a:lnTo>
                            <a:pt x="468" y="24"/>
                          </a:lnTo>
                          <a:lnTo>
                            <a:pt x="470" y="20"/>
                          </a:lnTo>
                          <a:lnTo>
                            <a:pt x="497" y="19"/>
                          </a:lnTo>
                          <a:lnTo>
                            <a:pt x="499" y="21"/>
                          </a:lnTo>
                          <a:lnTo>
                            <a:pt x="504" y="21"/>
                          </a:lnTo>
                          <a:lnTo>
                            <a:pt x="514" y="27"/>
                          </a:lnTo>
                          <a:lnTo>
                            <a:pt x="512" y="31"/>
                          </a:lnTo>
                          <a:lnTo>
                            <a:pt x="514" y="31"/>
                          </a:lnTo>
                          <a:lnTo>
                            <a:pt x="519" y="28"/>
                          </a:lnTo>
                          <a:lnTo>
                            <a:pt x="522" y="28"/>
                          </a:lnTo>
                          <a:lnTo>
                            <a:pt x="522" y="34"/>
                          </a:lnTo>
                          <a:lnTo>
                            <a:pt x="525" y="35"/>
                          </a:lnTo>
                          <a:lnTo>
                            <a:pt x="525" y="40"/>
                          </a:lnTo>
                          <a:lnTo>
                            <a:pt x="518" y="39"/>
                          </a:lnTo>
                          <a:lnTo>
                            <a:pt x="514" y="36"/>
                          </a:lnTo>
                          <a:lnTo>
                            <a:pt x="512" y="36"/>
                          </a:lnTo>
                          <a:lnTo>
                            <a:pt x="511" y="37"/>
                          </a:lnTo>
                          <a:lnTo>
                            <a:pt x="513" y="40"/>
                          </a:lnTo>
                          <a:lnTo>
                            <a:pt x="522" y="44"/>
                          </a:lnTo>
                          <a:lnTo>
                            <a:pt x="518" y="49"/>
                          </a:lnTo>
                          <a:lnTo>
                            <a:pt x="509" y="55"/>
                          </a:lnTo>
                          <a:lnTo>
                            <a:pt x="509" y="59"/>
                          </a:lnTo>
                          <a:lnTo>
                            <a:pt x="501" y="59"/>
                          </a:lnTo>
                          <a:lnTo>
                            <a:pt x="489" y="67"/>
                          </a:lnTo>
                          <a:lnTo>
                            <a:pt x="488" y="70"/>
                          </a:lnTo>
                          <a:lnTo>
                            <a:pt x="484" y="71"/>
                          </a:lnTo>
                          <a:lnTo>
                            <a:pt x="476" y="75"/>
                          </a:lnTo>
                          <a:lnTo>
                            <a:pt x="470" y="81"/>
                          </a:lnTo>
                          <a:lnTo>
                            <a:pt x="465" y="81"/>
                          </a:lnTo>
                          <a:lnTo>
                            <a:pt x="460" y="83"/>
                          </a:lnTo>
                          <a:lnTo>
                            <a:pt x="459" y="88"/>
                          </a:lnTo>
                          <a:lnTo>
                            <a:pt x="455" y="88"/>
                          </a:lnTo>
                          <a:lnTo>
                            <a:pt x="451" y="90"/>
                          </a:lnTo>
                          <a:lnTo>
                            <a:pt x="451" y="95"/>
                          </a:lnTo>
                          <a:lnTo>
                            <a:pt x="444" y="101"/>
                          </a:lnTo>
                          <a:lnTo>
                            <a:pt x="449" y="100"/>
                          </a:lnTo>
                          <a:lnTo>
                            <a:pt x="458" y="96"/>
                          </a:lnTo>
                          <a:lnTo>
                            <a:pt x="459" y="92"/>
                          </a:lnTo>
                          <a:lnTo>
                            <a:pt x="470" y="92"/>
                          </a:lnTo>
                          <a:lnTo>
                            <a:pt x="471" y="90"/>
                          </a:lnTo>
                          <a:lnTo>
                            <a:pt x="476" y="87"/>
                          </a:lnTo>
                          <a:lnTo>
                            <a:pt x="480" y="87"/>
                          </a:lnTo>
                          <a:lnTo>
                            <a:pt x="483" y="86"/>
                          </a:lnTo>
                          <a:lnTo>
                            <a:pt x="489" y="86"/>
                          </a:lnTo>
                          <a:lnTo>
                            <a:pt x="496" y="79"/>
                          </a:lnTo>
                          <a:lnTo>
                            <a:pt x="491" y="80"/>
                          </a:lnTo>
                          <a:lnTo>
                            <a:pt x="487" y="80"/>
                          </a:lnTo>
                          <a:lnTo>
                            <a:pt x="486" y="77"/>
                          </a:lnTo>
                          <a:lnTo>
                            <a:pt x="491" y="74"/>
                          </a:lnTo>
                          <a:lnTo>
                            <a:pt x="495" y="74"/>
                          </a:lnTo>
                          <a:lnTo>
                            <a:pt x="503" y="74"/>
                          </a:lnTo>
                          <a:lnTo>
                            <a:pt x="502" y="78"/>
                          </a:lnTo>
                          <a:lnTo>
                            <a:pt x="510" y="80"/>
                          </a:lnTo>
                          <a:lnTo>
                            <a:pt x="516" y="80"/>
                          </a:lnTo>
                          <a:lnTo>
                            <a:pt x="516" y="75"/>
                          </a:lnTo>
                          <a:lnTo>
                            <a:pt x="521" y="76"/>
                          </a:lnTo>
                          <a:lnTo>
                            <a:pt x="524" y="79"/>
                          </a:lnTo>
                          <a:lnTo>
                            <a:pt x="522" y="82"/>
                          </a:lnTo>
                          <a:lnTo>
                            <a:pt x="518" y="84"/>
                          </a:lnTo>
                          <a:lnTo>
                            <a:pt x="520" y="87"/>
                          </a:lnTo>
                          <a:lnTo>
                            <a:pt x="525" y="86"/>
                          </a:lnTo>
                          <a:lnTo>
                            <a:pt x="526" y="83"/>
                          </a:lnTo>
                          <a:lnTo>
                            <a:pt x="541" y="80"/>
                          </a:lnTo>
                          <a:lnTo>
                            <a:pt x="549" y="81"/>
                          </a:lnTo>
                          <a:lnTo>
                            <a:pt x="565" y="82"/>
                          </a:lnTo>
                          <a:lnTo>
                            <a:pt x="573" y="83"/>
                          </a:lnTo>
                          <a:lnTo>
                            <a:pt x="574" y="85"/>
                          </a:lnTo>
                          <a:lnTo>
                            <a:pt x="569" y="85"/>
                          </a:lnTo>
                          <a:lnTo>
                            <a:pt x="567" y="86"/>
                          </a:lnTo>
                          <a:lnTo>
                            <a:pt x="566" y="90"/>
                          </a:lnTo>
                          <a:lnTo>
                            <a:pt x="584" y="95"/>
                          </a:lnTo>
                          <a:lnTo>
                            <a:pt x="587" y="94"/>
                          </a:lnTo>
                          <a:lnTo>
                            <a:pt x="592" y="94"/>
                          </a:lnTo>
                          <a:lnTo>
                            <a:pt x="600" y="96"/>
                          </a:lnTo>
                          <a:lnTo>
                            <a:pt x="606" y="96"/>
                          </a:lnTo>
                          <a:lnTo>
                            <a:pt x="609" y="93"/>
                          </a:lnTo>
                          <a:lnTo>
                            <a:pt x="612" y="93"/>
                          </a:lnTo>
                          <a:lnTo>
                            <a:pt x="617" y="92"/>
                          </a:lnTo>
                          <a:lnTo>
                            <a:pt x="617" y="87"/>
                          </a:lnTo>
                          <a:lnTo>
                            <a:pt x="615" y="85"/>
                          </a:lnTo>
                          <a:lnTo>
                            <a:pt x="614" y="81"/>
                          </a:lnTo>
                          <a:lnTo>
                            <a:pt x="616" y="80"/>
                          </a:lnTo>
                          <a:lnTo>
                            <a:pt x="620" y="80"/>
                          </a:lnTo>
                          <a:lnTo>
                            <a:pt x="622" y="79"/>
                          </a:lnTo>
                          <a:lnTo>
                            <a:pt x="632" y="81"/>
                          </a:lnTo>
                          <a:lnTo>
                            <a:pt x="631" y="83"/>
                          </a:lnTo>
                          <a:lnTo>
                            <a:pt x="635" y="86"/>
                          </a:lnTo>
                          <a:lnTo>
                            <a:pt x="641" y="84"/>
                          </a:lnTo>
                          <a:lnTo>
                            <a:pt x="647" y="88"/>
                          </a:lnTo>
                          <a:lnTo>
                            <a:pt x="653" y="85"/>
                          </a:lnTo>
                          <a:lnTo>
                            <a:pt x="657" y="86"/>
                          </a:lnTo>
                          <a:lnTo>
                            <a:pt x="666" y="95"/>
                          </a:lnTo>
                          <a:lnTo>
                            <a:pt x="666" y="98"/>
                          </a:lnTo>
                          <a:lnTo>
                            <a:pt x="672" y="101"/>
                          </a:lnTo>
                          <a:lnTo>
                            <a:pt x="668" y="104"/>
                          </a:lnTo>
                          <a:lnTo>
                            <a:pt x="661" y="103"/>
                          </a:lnTo>
                          <a:lnTo>
                            <a:pt x="661" y="105"/>
                          </a:lnTo>
                          <a:lnTo>
                            <a:pt x="664" y="106"/>
                          </a:lnTo>
                          <a:lnTo>
                            <a:pt x="671" y="107"/>
                          </a:lnTo>
                          <a:lnTo>
                            <a:pt x="670" y="113"/>
                          </a:lnTo>
                          <a:lnTo>
                            <a:pt x="666" y="113"/>
                          </a:lnTo>
                          <a:lnTo>
                            <a:pt x="660" y="110"/>
                          </a:lnTo>
                          <a:lnTo>
                            <a:pt x="660" y="115"/>
                          </a:lnTo>
                          <a:lnTo>
                            <a:pt x="664" y="118"/>
                          </a:lnTo>
                          <a:lnTo>
                            <a:pt x="667" y="116"/>
                          </a:lnTo>
                          <a:lnTo>
                            <a:pt x="670" y="119"/>
                          </a:lnTo>
                          <a:lnTo>
                            <a:pt x="668" y="121"/>
                          </a:lnTo>
                          <a:lnTo>
                            <a:pt x="669" y="125"/>
                          </a:lnTo>
                          <a:lnTo>
                            <a:pt x="689" y="137"/>
                          </a:lnTo>
                          <a:lnTo>
                            <a:pt x="693" y="133"/>
                          </a:lnTo>
                          <a:lnTo>
                            <a:pt x="696" y="123"/>
                          </a:lnTo>
                          <a:lnTo>
                            <a:pt x="701" y="116"/>
                          </a:lnTo>
                          <a:lnTo>
                            <a:pt x="704" y="119"/>
                          </a:lnTo>
                          <a:lnTo>
                            <a:pt x="712" y="125"/>
                          </a:lnTo>
                          <a:lnTo>
                            <a:pt x="719" y="125"/>
                          </a:lnTo>
                          <a:lnTo>
                            <a:pt x="728" y="122"/>
                          </a:lnTo>
                          <a:lnTo>
                            <a:pt x="739" y="123"/>
                          </a:lnTo>
                          <a:lnTo>
                            <a:pt x="747" y="128"/>
                          </a:lnTo>
                          <a:lnTo>
                            <a:pt x="752" y="128"/>
                          </a:lnTo>
                          <a:lnTo>
                            <a:pt x="753" y="123"/>
                          </a:lnTo>
                          <a:lnTo>
                            <a:pt x="756" y="120"/>
                          </a:lnTo>
                          <a:lnTo>
                            <a:pt x="761" y="122"/>
                          </a:lnTo>
                          <a:lnTo>
                            <a:pt x="761" y="125"/>
                          </a:lnTo>
                          <a:lnTo>
                            <a:pt x="770" y="123"/>
                          </a:lnTo>
                          <a:lnTo>
                            <a:pt x="767" y="118"/>
                          </a:lnTo>
                          <a:lnTo>
                            <a:pt x="767" y="111"/>
                          </a:lnTo>
                          <a:lnTo>
                            <a:pt x="770" y="109"/>
                          </a:lnTo>
                          <a:lnTo>
                            <a:pt x="761" y="109"/>
                          </a:lnTo>
                          <a:lnTo>
                            <a:pt x="763" y="104"/>
                          </a:lnTo>
                          <a:lnTo>
                            <a:pt x="767" y="105"/>
                          </a:lnTo>
                          <a:lnTo>
                            <a:pt x="772" y="105"/>
                          </a:lnTo>
                          <a:lnTo>
                            <a:pt x="780" y="101"/>
                          </a:lnTo>
                          <a:lnTo>
                            <a:pt x="777" y="99"/>
                          </a:lnTo>
                          <a:lnTo>
                            <a:pt x="779" y="97"/>
                          </a:lnTo>
                          <a:lnTo>
                            <a:pt x="782" y="98"/>
                          </a:lnTo>
                          <a:lnTo>
                            <a:pt x="783" y="100"/>
                          </a:lnTo>
                          <a:lnTo>
                            <a:pt x="791" y="99"/>
                          </a:lnTo>
                          <a:lnTo>
                            <a:pt x="802" y="101"/>
                          </a:lnTo>
                          <a:lnTo>
                            <a:pt x="812" y="102"/>
                          </a:lnTo>
                          <a:lnTo>
                            <a:pt x="829" y="107"/>
                          </a:lnTo>
                          <a:lnTo>
                            <a:pt x="820" y="106"/>
                          </a:lnTo>
                          <a:lnTo>
                            <a:pt x="812" y="106"/>
                          </a:lnTo>
                          <a:lnTo>
                            <a:pt x="808" y="110"/>
                          </a:lnTo>
                          <a:lnTo>
                            <a:pt x="810" y="112"/>
                          </a:lnTo>
                          <a:lnTo>
                            <a:pt x="821" y="111"/>
                          </a:lnTo>
                          <a:lnTo>
                            <a:pt x="820" y="116"/>
                          </a:lnTo>
                          <a:lnTo>
                            <a:pt x="814" y="116"/>
                          </a:lnTo>
                          <a:lnTo>
                            <a:pt x="815" y="121"/>
                          </a:lnTo>
                          <a:lnTo>
                            <a:pt x="825" y="119"/>
                          </a:lnTo>
                          <a:lnTo>
                            <a:pt x="833" y="115"/>
                          </a:lnTo>
                          <a:lnTo>
                            <a:pt x="837" y="109"/>
                          </a:lnTo>
                          <a:lnTo>
                            <a:pt x="852" y="109"/>
                          </a:lnTo>
                          <a:lnTo>
                            <a:pt x="859" y="112"/>
                          </a:lnTo>
                          <a:lnTo>
                            <a:pt x="863" y="113"/>
                          </a:lnTo>
                          <a:lnTo>
                            <a:pt x="862" y="118"/>
                          </a:lnTo>
                          <a:lnTo>
                            <a:pt x="858" y="117"/>
                          </a:lnTo>
                          <a:lnTo>
                            <a:pt x="854" y="117"/>
                          </a:lnTo>
                          <a:lnTo>
                            <a:pt x="855" y="120"/>
                          </a:lnTo>
                          <a:lnTo>
                            <a:pt x="863" y="122"/>
                          </a:lnTo>
                          <a:lnTo>
                            <a:pt x="873" y="126"/>
                          </a:lnTo>
                          <a:lnTo>
                            <a:pt x="880" y="131"/>
                          </a:lnTo>
                          <a:lnTo>
                            <a:pt x="881" y="134"/>
                          </a:lnTo>
                          <a:lnTo>
                            <a:pt x="888" y="137"/>
                          </a:lnTo>
                          <a:lnTo>
                            <a:pt x="900" y="135"/>
                          </a:lnTo>
                          <a:lnTo>
                            <a:pt x="915" y="130"/>
                          </a:lnTo>
                          <a:lnTo>
                            <a:pt x="926" y="130"/>
                          </a:lnTo>
                          <a:lnTo>
                            <a:pt x="934" y="132"/>
                          </a:lnTo>
                          <a:lnTo>
                            <a:pt x="942" y="133"/>
                          </a:lnTo>
                          <a:lnTo>
                            <a:pt x="953" y="140"/>
                          </a:lnTo>
                          <a:lnTo>
                            <a:pt x="955" y="146"/>
                          </a:lnTo>
                          <a:lnTo>
                            <a:pt x="951" y="151"/>
                          </a:lnTo>
                          <a:lnTo>
                            <a:pt x="953" y="156"/>
                          </a:lnTo>
                          <a:lnTo>
                            <a:pt x="959" y="158"/>
                          </a:lnTo>
                          <a:lnTo>
                            <a:pt x="962" y="158"/>
                          </a:lnTo>
                          <a:lnTo>
                            <a:pt x="964" y="160"/>
                          </a:lnTo>
                          <a:lnTo>
                            <a:pt x="966" y="159"/>
                          </a:lnTo>
                          <a:lnTo>
                            <a:pt x="969" y="159"/>
                          </a:lnTo>
                          <a:lnTo>
                            <a:pt x="971" y="158"/>
                          </a:lnTo>
                          <a:lnTo>
                            <a:pt x="974" y="159"/>
                          </a:lnTo>
                          <a:lnTo>
                            <a:pt x="980" y="156"/>
                          </a:lnTo>
                          <a:lnTo>
                            <a:pt x="986" y="157"/>
                          </a:lnTo>
                          <a:lnTo>
                            <a:pt x="991" y="156"/>
                          </a:lnTo>
                          <a:lnTo>
                            <a:pt x="1000" y="160"/>
                          </a:lnTo>
                          <a:lnTo>
                            <a:pt x="1019" y="161"/>
                          </a:lnTo>
                          <a:lnTo>
                            <a:pt x="1025" y="156"/>
                          </a:lnTo>
                          <a:lnTo>
                            <a:pt x="1028" y="158"/>
                          </a:lnTo>
                          <a:lnTo>
                            <a:pt x="1032" y="165"/>
                          </a:lnTo>
                          <a:lnTo>
                            <a:pt x="1041" y="166"/>
                          </a:lnTo>
                          <a:lnTo>
                            <a:pt x="1042" y="170"/>
                          </a:lnTo>
                          <a:lnTo>
                            <a:pt x="1055" y="171"/>
                          </a:lnTo>
                          <a:lnTo>
                            <a:pt x="1057" y="165"/>
                          </a:lnTo>
                          <a:lnTo>
                            <a:pt x="1047" y="158"/>
                          </a:lnTo>
                          <a:lnTo>
                            <a:pt x="1048" y="156"/>
                          </a:lnTo>
                          <a:lnTo>
                            <a:pt x="1051" y="156"/>
                          </a:lnTo>
                          <a:lnTo>
                            <a:pt x="1053" y="154"/>
                          </a:lnTo>
                          <a:lnTo>
                            <a:pt x="1049" y="152"/>
                          </a:lnTo>
                          <a:lnTo>
                            <a:pt x="1052" y="149"/>
                          </a:lnTo>
                          <a:lnTo>
                            <a:pt x="1072" y="153"/>
                          </a:lnTo>
                          <a:lnTo>
                            <a:pt x="1078" y="154"/>
                          </a:lnTo>
                          <a:lnTo>
                            <a:pt x="1082" y="153"/>
                          </a:lnTo>
                          <a:lnTo>
                            <a:pt x="1089" y="154"/>
                          </a:lnTo>
                          <a:lnTo>
                            <a:pt x="1095" y="154"/>
                          </a:lnTo>
                          <a:lnTo>
                            <a:pt x="1099" y="155"/>
                          </a:lnTo>
                          <a:lnTo>
                            <a:pt x="1101" y="154"/>
                          </a:lnTo>
                          <a:lnTo>
                            <a:pt x="1112" y="158"/>
                          </a:lnTo>
                          <a:lnTo>
                            <a:pt x="1117" y="158"/>
                          </a:lnTo>
                          <a:lnTo>
                            <a:pt x="1124" y="162"/>
                          </a:lnTo>
                          <a:lnTo>
                            <a:pt x="1129" y="163"/>
                          </a:lnTo>
                          <a:lnTo>
                            <a:pt x="1138" y="168"/>
                          </a:lnTo>
                          <a:lnTo>
                            <a:pt x="1139" y="171"/>
                          </a:lnTo>
                          <a:lnTo>
                            <a:pt x="1145" y="171"/>
                          </a:lnTo>
                          <a:lnTo>
                            <a:pt x="1149" y="174"/>
                          </a:lnTo>
                          <a:lnTo>
                            <a:pt x="1149" y="176"/>
                          </a:lnTo>
                          <a:lnTo>
                            <a:pt x="1162" y="183"/>
                          </a:lnTo>
                          <a:lnTo>
                            <a:pt x="1168" y="184"/>
                          </a:lnTo>
                          <a:lnTo>
                            <a:pt x="1168" y="186"/>
                          </a:lnTo>
                          <a:lnTo>
                            <a:pt x="1173" y="187"/>
                          </a:lnTo>
                          <a:lnTo>
                            <a:pt x="1173" y="190"/>
                          </a:lnTo>
                          <a:lnTo>
                            <a:pt x="1177" y="190"/>
                          </a:lnTo>
                          <a:lnTo>
                            <a:pt x="1186" y="196"/>
                          </a:lnTo>
                          <a:lnTo>
                            <a:pt x="1187" y="202"/>
                          </a:lnTo>
                          <a:lnTo>
                            <a:pt x="1183" y="205"/>
                          </a:lnTo>
                          <a:lnTo>
                            <a:pt x="1192" y="211"/>
                          </a:lnTo>
                          <a:lnTo>
                            <a:pt x="1194" y="209"/>
                          </a:lnTo>
                          <a:lnTo>
                            <a:pt x="1191" y="207"/>
                          </a:lnTo>
                          <a:lnTo>
                            <a:pt x="1192" y="204"/>
                          </a:lnTo>
                          <a:lnTo>
                            <a:pt x="1190" y="199"/>
                          </a:lnTo>
                          <a:lnTo>
                            <a:pt x="1199" y="199"/>
                          </a:lnTo>
                          <a:lnTo>
                            <a:pt x="1204" y="201"/>
                          </a:lnTo>
                          <a:lnTo>
                            <a:pt x="1209" y="200"/>
                          </a:lnTo>
                          <a:lnTo>
                            <a:pt x="1222" y="208"/>
                          </a:lnTo>
                          <a:lnTo>
                            <a:pt x="1233" y="215"/>
                          </a:lnTo>
                          <a:lnTo>
                            <a:pt x="1231" y="220"/>
                          </a:lnTo>
                          <a:lnTo>
                            <a:pt x="1226" y="221"/>
                          </a:lnTo>
                          <a:lnTo>
                            <a:pt x="1225" y="226"/>
                          </a:lnTo>
                          <a:lnTo>
                            <a:pt x="1222" y="230"/>
                          </a:lnTo>
                          <a:lnTo>
                            <a:pt x="1209" y="233"/>
                          </a:lnTo>
                          <a:lnTo>
                            <a:pt x="1208" y="236"/>
                          </a:lnTo>
                          <a:lnTo>
                            <a:pt x="1205" y="238"/>
                          </a:lnTo>
                          <a:lnTo>
                            <a:pt x="1209" y="242"/>
                          </a:lnTo>
                          <a:lnTo>
                            <a:pt x="1203" y="247"/>
                          </a:lnTo>
                          <a:lnTo>
                            <a:pt x="1202" y="253"/>
                          </a:lnTo>
                          <a:lnTo>
                            <a:pt x="1207" y="257"/>
                          </a:lnTo>
                          <a:lnTo>
                            <a:pt x="1198" y="261"/>
                          </a:lnTo>
                          <a:lnTo>
                            <a:pt x="1193" y="258"/>
                          </a:lnTo>
                          <a:lnTo>
                            <a:pt x="1189" y="251"/>
                          </a:lnTo>
                          <a:lnTo>
                            <a:pt x="1184" y="248"/>
                          </a:lnTo>
                          <a:lnTo>
                            <a:pt x="1176" y="249"/>
                          </a:lnTo>
                          <a:lnTo>
                            <a:pt x="1175" y="237"/>
                          </a:lnTo>
                          <a:lnTo>
                            <a:pt x="1173" y="235"/>
                          </a:lnTo>
                          <a:lnTo>
                            <a:pt x="1166" y="232"/>
                          </a:lnTo>
                          <a:lnTo>
                            <a:pt x="1160" y="233"/>
                          </a:lnTo>
                          <a:lnTo>
                            <a:pt x="1154" y="233"/>
                          </a:lnTo>
                          <a:lnTo>
                            <a:pt x="1151" y="229"/>
                          </a:lnTo>
                          <a:lnTo>
                            <a:pt x="1151" y="222"/>
                          </a:lnTo>
                          <a:lnTo>
                            <a:pt x="1152" y="217"/>
                          </a:lnTo>
                          <a:lnTo>
                            <a:pt x="1152" y="213"/>
                          </a:lnTo>
                          <a:lnTo>
                            <a:pt x="1147" y="215"/>
                          </a:lnTo>
                          <a:lnTo>
                            <a:pt x="1145" y="214"/>
                          </a:lnTo>
                          <a:lnTo>
                            <a:pt x="1139" y="218"/>
                          </a:lnTo>
                          <a:lnTo>
                            <a:pt x="1143" y="228"/>
                          </a:lnTo>
                          <a:lnTo>
                            <a:pt x="1145" y="235"/>
                          </a:lnTo>
                          <a:lnTo>
                            <a:pt x="1138" y="244"/>
                          </a:lnTo>
                          <a:lnTo>
                            <a:pt x="1135" y="246"/>
                          </a:lnTo>
                          <a:lnTo>
                            <a:pt x="1131" y="251"/>
                          </a:lnTo>
                          <a:lnTo>
                            <a:pt x="1119" y="252"/>
                          </a:lnTo>
                          <a:lnTo>
                            <a:pt x="1117" y="247"/>
                          </a:lnTo>
                          <a:lnTo>
                            <a:pt x="1112" y="242"/>
                          </a:lnTo>
                          <a:lnTo>
                            <a:pt x="1108" y="244"/>
                          </a:lnTo>
                          <a:lnTo>
                            <a:pt x="1112" y="248"/>
                          </a:lnTo>
                          <a:lnTo>
                            <a:pt x="1110" y="250"/>
                          </a:lnTo>
                          <a:lnTo>
                            <a:pt x="1108" y="246"/>
                          </a:lnTo>
                          <a:lnTo>
                            <a:pt x="1104" y="246"/>
                          </a:lnTo>
                          <a:lnTo>
                            <a:pt x="1106" y="253"/>
                          </a:lnTo>
                          <a:lnTo>
                            <a:pt x="1112" y="254"/>
                          </a:lnTo>
                          <a:lnTo>
                            <a:pt x="1115" y="256"/>
                          </a:lnTo>
                          <a:lnTo>
                            <a:pt x="1120" y="261"/>
                          </a:lnTo>
                          <a:lnTo>
                            <a:pt x="1122" y="257"/>
                          </a:lnTo>
                          <a:lnTo>
                            <a:pt x="1125" y="258"/>
                          </a:lnTo>
                          <a:lnTo>
                            <a:pt x="1124" y="263"/>
                          </a:lnTo>
                          <a:lnTo>
                            <a:pt x="1128" y="266"/>
                          </a:lnTo>
                          <a:lnTo>
                            <a:pt x="1128" y="279"/>
                          </a:lnTo>
                          <a:lnTo>
                            <a:pt x="1131" y="282"/>
                          </a:lnTo>
                          <a:lnTo>
                            <a:pt x="1132" y="291"/>
                          </a:lnTo>
                          <a:lnTo>
                            <a:pt x="1135" y="294"/>
                          </a:lnTo>
                          <a:lnTo>
                            <a:pt x="1132" y="301"/>
                          </a:lnTo>
                          <a:lnTo>
                            <a:pt x="1132" y="305"/>
                          </a:lnTo>
                          <a:lnTo>
                            <a:pt x="1123" y="303"/>
                          </a:lnTo>
                          <a:lnTo>
                            <a:pt x="1118" y="300"/>
                          </a:lnTo>
                          <a:lnTo>
                            <a:pt x="1107" y="302"/>
                          </a:lnTo>
                          <a:lnTo>
                            <a:pt x="1104" y="308"/>
                          </a:lnTo>
                          <a:lnTo>
                            <a:pt x="1092" y="311"/>
                          </a:lnTo>
                          <a:lnTo>
                            <a:pt x="1085" y="318"/>
                          </a:lnTo>
                          <a:lnTo>
                            <a:pt x="1080" y="319"/>
                          </a:lnTo>
                          <a:lnTo>
                            <a:pt x="1079" y="320"/>
                          </a:lnTo>
                          <a:lnTo>
                            <a:pt x="1075" y="326"/>
                          </a:lnTo>
                          <a:lnTo>
                            <a:pt x="1070" y="328"/>
                          </a:lnTo>
                          <a:lnTo>
                            <a:pt x="1068" y="333"/>
                          </a:lnTo>
                          <a:lnTo>
                            <a:pt x="1058" y="339"/>
                          </a:lnTo>
                          <a:lnTo>
                            <a:pt x="1052" y="346"/>
                          </a:lnTo>
                          <a:lnTo>
                            <a:pt x="1051" y="351"/>
                          </a:lnTo>
                          <a:lnTo>
                            <a:pt x="1047" y="354"/>
                          </a:lnTo>
                          <a:lnTo>
                            <a:pt x="1046" y="348"/>
                          </a:lnTo>
                          <a:lnTo>
                            <a:pt x="1044" y="343"/>
                          </a:lnTo>
                          <a:lnTo>
                            <a:pt x="1035" y="339"/>
                          </a:lnTo>
                          <a:lnTo>
                            <a:pt x="1019" y="347"/>
                          </a:lnTo>
                          <a:lnTo>
                            <a:pt x="1015" y="355"/>
                          </a:lnTo>
                          <a:lnTo>
                            <a:pt x="1010" y="359"/>
                          </a:lnTo>
                          <a:lnTo>
                            <a:pt x="1010" y="352"/>
                          </a:lnTo>
                          <a:lnTo>
                            <a:pt x="1013" y="345"/>
                          </a:lnTo>
                          <a:lnTo>
                            <a:pt x="1012" y="343"/>
                          </a:lnTo>
                          <a:lnTo>
                            <a:pt x="1008" y="348"/>
                          </a:lnTo>
                          <a:lnTo>
                            <a:pt x="1004" y="351"/>
                          </a:lnTo>
                          <a:lnTo>
                            <a:pt x="1000" y="356"/>
                          </a:lnTo>
                          <a:lnTo>
                            <a:pt x="997" y="354"/>
                          </a:lnTo>
                          <a:lnTo>
                            <a:pt x="991" y="353"/>
                          </a:lnTo>
                          <a:lnTo>
                            <a:pt x="985" y="361"/>
                          </a:lnTo>
                          <a:lnTo>
                            <a:pt x="983" y="370"/>
                          </a:lnTo>
                          <a:lnTo>
                            <a:pt x="978" y="378"/>
                          </a:lnTo>
                          <a:lnTo>
                            <a:pt x="975" y="380"/>
                          </a:lnTo>
                          <a:lnTo>
                            <a:pt x="972" y="391"/>
                          </a:lnTo>
                          <a:lnTo>
                            <a:pt x="977" y="396"/>
                          </a:lnTo>
                          <a:lnTo>
                            <a:pt x="978" y="393"/>
                          </a:lnTo>
                          <a:lnTo>
                            <a:pt x="984" y="396"/>
                          </a:lnTo>
                          <a:lnTo>
                            <a:pt x="985" y="399"/>
                          </a:lnTo>
                          <a:lnTo>
                            <a:pt x="979" y="405"/>
                          </a:lnTo>
                          <a:lnTo>
                            <a:pt x="980" y="414"/>
                          </a:lnTo>
                          <a:lnTo>
                            <a:pt x="984" y="416"/>
                          </a:lnTo>
                          <a:lnTo>
                            <a:pt x="987" y="426"/>
                          </a:lnTo>
                          <a:lnTo>
                            <a:pt x="984" y="429"/>
                          </a:lnTo>
                          <a:lnTo>
                            <a:pt x="980" y="429"/>
                          </a:lnTo>
                          <a:lnTo>
                            <a:pt x="980" y="422"/>
                          </a:lnTo>
                          <a:lnTo>
                            <a:pt x="973" y="429"/>
                          </a:lnTo>
                          <a:lnTo>
                            <a:pt x="969" y="440"/>
                          </a:lnTo>
                          <a:lnTo>
                            <a:pt x="971" y="443"/>
                          </a:lnTo>
                          <a:lnTo>
                            <a:pt x="974" y="448"/>
                          </a:lnTo>
                          <a:lnTo>
                            <a:pt x="971" y="455"/>
                          </a:lnTo>
                          <a:lnTo>
                            <a:pt x="967" y="456"/>
                          </a:lnTo>
                          <a:lnTo>
                            <a:pt x="966" y="454"/>
                          </a:lnTo>
                          <a:lnTo>
                            <a:pt x="954" y="464"/>
                          </a:lnTo>
                          <a:lnTo>
                            <a:pt x="956" y="476"/>
                          </a:lnTo>
                          <a:lnTo>
                            <a:pt x="954" y="480"/>
                          </a:lnTo>
                          <a:lnTo>
                            <a:pt x="949" y="478"/>
                          </a:lnTo>
                          <a:lnTo>
                            <a:pt x="943" y="480"/>
                          </a:lnTo>
                          <a:lnTo>
                            <a:pt x="941" y="489"/>
                          </a:lnTo>
                          <a:lnTo>
                            <a:pt x="941" y="495"/>
                          </a:lnTo>
                          <a:lnTo>
                            <a:pt x="926" y="516"/>
                          </a:lnTo>
                          <a:lnTo>
                            <a:pt x="922" y="517"/>
                          </a:lnTo>
                          <a:lnTo>
                            <a:pt x="924" y="514"/>
                          </a:lnTo>
                          <a:lnTo>
                            <a:pt x="921" y="507"/>
                          </a:lnTo>
                          <a:lnTo>
                            <a:pt x="922" y="498"/>
                          </a:lnTo>
                          <a:lnTo>
                            <a:pt x="921" y="489"/>
                          </a:lnTo>
                          <a:lnTo>
                            <a:pt x="917" y="473"/>
                          </a:lnTo>
                          <a:lnTo>
                            <a:pt x="915" y="467"/>
                          </a:lnTo>
                          <a:lnTo>
                            <a:pt x="915" y="458"/>
                          </a:lnTo>
                          <a:lnTo>
                            <a:pt x="913" y="441"/>
                          </a:lnTo>
                          <a:lnTo>
                            <a:pt x="915" y="423"/>
                          </a:lnTo>
                          <a:lnTo>
                            <a:pt x="921" y="414"/>
                          </a:lnTo>
                          <a:lnTo>
                            <a:pt x="923" y="412"/>
                          </a:lnTo>
                          <a:lnTo>
                            <a:pt x="924" y="394"/>
                          </a:lnTo>
                          <a:lnTo>
                            <a:pt x="932" y="394"/>
                          </a:lnTo>
                          <a:lnTo>
                            <a:pt x="935" y="390"/>
                          </a:lnTo>
                          <a:lnTo>
                            <a:pt x="939" y="388"/>
                          </a:lnTo>
                          <a:lnTo>
                            <a:pt x="945" y="383"/>
                          </a:lnTo>
                          <a:lnTo>
                            <a:pt x="945" y="380"/>
                          </a:lnTo>
                          <a:lnTo>
                            <a:pt x="955" y="370"/>
                          </a:lnTo>
                          <a:lnTo>
                            <a:pt x="956" y="362"/>
                          </a:lnTo>
                          <a:lnTo>
                            <a:pt x="961" y="361"/>
                          </a:lnTo>
                          <a:lnTo>
                            <a:pt x="969" y="349"/>
                          </a:lnTo>
                          <a:lnTo>
                            <a:pt x="972" y="343"/>
                          </a:lnTo>
                          <a:lnTo>
                            <a:pt x="987" y="336"/>
                          </a:lnTo>
                          <a:lnTo>
                            <a:pt x="987" y="331"/>
                          </a:lnTo>
                          <a:lnTo>
                            <a:pt x="988" y="329"/>
                          </a:lnTo>
                          <a:lnTo>
                            <a:pt x="989" y="320"/>
                          </a:lnTo>
                          <a:lnTo>
                            <a:pt x="990" y="317"/>
                          </a:lnTo>
                          <a:lnTo>
                            <a:pt x="991" y="312"/>
                          </a:lnTo>
                          <a:lnTo>
                            <a:pt x="994" y="303"/>
                          </a:lnTo>
                          <a:lnTo>
                            <a:pt x="1001" y="301"/>
                          </a:lnTo>
                          <a:lnTo>
                            <a:pt x="994" y="295"/>
                          </a:lnTo>
                          <a:lnTo>
                            <a:pt x="985" y="299"/>
                          </a:lnTo>
                          <a:lnTo>
                            <a:pt x="980" y="312"/>
                          </a:lnTo>
                          <a:lnTo>
                            <a:pt x="983" y="316"/>
                          </a:lnTo>
                          <a:lnTo>
                            <a:pt x="981" y="320"/>
                          </a:lnTo>
                          <a:lnTo>
                            <a:pt x="973" y="320"/>
                          </a:lnTo>
                          <a:lnTo>
                            <a:pt x="956" y="320"/>
                          </a:lnTo>
                          <a:lnTo>
                            <a:pt x="957" y="316"/>
                          </a:lnTo>
                          <a:lnTo>
                            <a:pt x="953" y="312"/>
                          </a:lnTo>
                          <a:lnTo>
                            <a:pt x="951" y="315"/>
                          </a:lnTo>
                          <a:lnTo>
                            <a:pt x="949" y="317"/>
                          </a:lnTo>
                          <a:lnTo>
                            <a:pt x="944" y="312"/>
                          </a:lnTo>
                          <a:lnTo>
                            <a:pt x="940" y="316"/>
                          </a:lnTo>
                          <a:lnTo>
                            <a:pt x="929" y="317"/>
                          </a:lnTo>
                          <a:lnTo>
                            <a:pt x="924" y="32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48" name="Freeform 686"/>
                    <p:cNvSpPr>
                      <a:spLocks/>
                    </p:cNvSpPr>
                    <p:nvPr/>
                  </p:nvSpPr>
                  <p:spPr bwMode="gray">
                    <a:xfrm>
                      <a:off x="4118" y="1832"/>
                      <a:ext cx="10" cy="9"/>
                    </a:xfrm>
                    <a:custGeom>
                      <a:avLst/>
                      <a:gdLst>
                        <a:gd name="T0" fmla="*/ 0 w 8"/>
                        <a:gd name="T1" fmla="*/ 2147483647 h 8"/>
                        <a:gd name="T2" fmla="*/ 2147483647 w 8"/>
                        <a:gd name="T3" fmla="*/ 2147483647 h 8"/>
                        <a:gd name="T4" fmla="*/ 2147483647 w 8"/>
                        <a:gd name="T5" fmla="*/ 0 h 8"/>
                        <a:gd name="T6" fmla="*/ 2147483647 w 8"/>
                        <a:gd name="T7" fmla="*/ 2147483647 h 8"/>
                        <a:gd name="T8" fmla="*/ 2147483647 w 8"/>
                        <a:gd name="T9" fmla="*/ 2147483647 h 8"/>
                        <a:gd name="T10" fmla="*/ 2147483647 w 8"/>
                        <a:gd name="T11" fmla="*/ 2147483647 h 8"/>
                        <a:gd name="T12" fmla="*/ 2147483647 w 8"/>
                        <a:gd name="T13" fmla="*/ 2147483647 h 8"/>
                        <a:gd name="T14" fmla="*/ 2147483647 w 8"/>
                        <a:gd name="T15" fmla="*/ 2147483647 h 8"/>
                        <a:gd name="T16" fmla="*/ 0 w 8"/>
                        <a:gd name="T17" fmla="*/ 2147483647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
                        <a:gd name="T28" fmla="*/ 0 h 8"/>
                        <a:gd name="T29" fmla="*/ 8 w 8"/>
                        <a:gd name="T30" fmla="*/ 8 h 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 h="8">
                          <a:moveTo>
                            <a:pt x="0" y="3"/>
                          </a:moveTo>
                          <a:lnTo>
                            <a:pt x="1" y="1"/>
                          </a:lnTo>
                          <a:lnTo>
                            <a:pt x="7" y="0"/>
                          </a:lnTo>
                          <a:lnTo>
                            <a:pt x="8" y="1"/>
                          </a:lnTo>
                          <a:lnTo>
                            <a:pt x="6" y="6"/>
                          </a:lnTo>
                          <a:lnTo>
                            <a:pt x="2" y="8"/>
                          </a:lnTo>
                          <a:lnTo>
                            <a:pt x="2" y="6"/>
                          </a:lnTo>
                          <a:lnTo>
                            <a:pt x="5" y="3"/>
                          </a:lnTo>
                          <a:lnTo>
                            <a:pt x="0" y="3"/>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49" name="Freeform 690"/>
                    <p:cNvSpPr>
                      <a:spLocks/>
                    </p:cNvSpPr>
                    <p:nvPr/>
                  </p:nvSpPr>
                  <p:spPr bwMode="gray">
                    <a:xfrm>
                      <a:off x="4117" y="2451"/>
                      <a:ext cx="10" cy="11"/>
                    </a:xfrm>
                    <a:custGeom>
                      <a:avLst/>
                      <a:gdLst>
                        <a:gd name="T0" fmla="*/ 0 w 8"/>
                        <a:gd name="T1" fmla="*/ 2147483647 h 8"/>
                        <a:gd name="T2" fmla="*/ 2147483647 w 8"/>
                        <a:gd name="T3" fmla="*/ 0 h 8"/>
                        <a:gd name="T4" fmla="*/ 2147483647 w 8"/>
                        <a:gd name="T5" fmla="*/ 0 h 8"/>
                        <a:gd name="T6" fmla="*/ 2147483647 w 8"/>
                        <a:gd name="T7" fmla="*/ 2147483647 h 8"/>
                        <a:gd name="T8" fmla="*/ 2147483647 w 8"/>
                        <a:gd name="T9" fmla="*/ 2147483647 h 8"/>
                        <a:gd name="T10" fmla="*/ 2147483647 w 8"/>
                        <a:gd name="T11" fmla="*/ 2147483647 h 8"/>
                        <a:gd name="T12" fmla="*/ 2147483647 w 8"/>
                        <a:gd name="T13" fmla="*/ 2147483647 h 8"/>
                        <a:gd name="T14" fmla="*/ 0 w 8"/>
                        <a:gd name="T15" fmla="*/ 2147483647 h 8"/>
                        <a:gd name="T16" fmla="*/ 0 60000 65536"/>
                        <a:gd name="T17" fmla="*/ 0 60000 65536"/>
                        <a:gd name="T18" fmla="*/ 0 60000 65536"/>
                        <a:gd name="T19" fmla="*/ 0 60000 65536"/>
                        <a:gd name="T20" fmla="*/ 0 60000 65536"/>
                        <a:gd name="T21" fmla="*/ 0 60000 65536"/>
                        <a:gd name="T22" fmla="*/ 0 60000 65536"/>
                        <a:gd name="T23" fmla="*/ 0 60000 65536"/>
                        <a:gd name="T24" fmla="*/ 0 w 8"/>
                        <a:gd name="T25" fmla="*/ 0 h 8"/>
                        <a:gd name="T26" fmla="*/ 8 w 8"/>
                        <a:gd name="T27" fmla="*/ 8 h 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 h="8">
                          <a:moveTo>
                            <a:pt x="0" y="8"/>
                          </a:moveTo>
                          <a:lnTo>
                            <a:pt x="5" y="0"/>
                          </a:lnTo>
                          <a:lnTo>
                            <a:pt x="8" y="0"/>
                          </a:lnTo>
                          <a:lnTo>
                            <a:pt x="8" y="3"/>
                          </a:lnTo>
                          <a:lnTo>
                            <a:pt x="7" y="4"/>
                          </a:lnTo>
                          <a:lnTo>
                            <a:pt x="5" y="4"/>
                          </a:lnTo>
                          <a:lnTo>
                            <a:pt x="1" y="8"/>
                          </a:lnTo>
                          <a:lnTo>
                            <a:pt x="0" y="8"/>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50" name="Freeform 691"/>
                    <p:cNvSpPr>
                      <a:spLocks/>
                    </p:cNvSpPr>
                    <p:nvPr/>
                  </p:nvSpPr>
                  <p:spPr bwMode="gray">
                    <a:xfrm>
                      <a:off x="4130" y="2434"/>
                      <a:ext cx="24" cy="19"/>
                    </a:xfrm>
                    <a:custGeom>
                      <a:avLst/>
                      <a:gdLst>
                        <a:gd name="T0" fmla="*/ 0 w 20"/>
                        <a:gd name="T1" fmla="*/ 2147483647 h 16"/>
                        <a:gd name="T2" fmla="*/ 2147483647 w 20"/>
                        <a:gd name="T3" fmla="*/ 2147483647 h 16"/>
                        <a:gd name="T4" fmla="*/ 2147483647 w 20"/>
                        <a:gd name="T5" fmla="*/ 2147483647 h 16"/>
                        <a:gd name="T6" fmla="*/ 2147483647 w 20"/>
                        <a:gd name="T7" fmla="*/ 2147483647 h 16"/>
                        <a:gd name="T8" fmla="*/ 2147483647 w 20"/>
                        <a:gd name="T9" fmla="*/ 2147483647 h 16"/>
                        <a:gd name="T10" fmla="*/ 2147483647 w 20"/>
                        <a:gd name="T11" fmla="*/ 0 h 16"/>
                        <a:gd name="T12" fmla="*/ 2147483647 w 20"/>
                        <a:gd name="T13" fmla="*/ 2147483647 h 16"/>
                        <a:gd name="T14" fmla="*/ 2147483647 w 20"/>
                        <a:gd name="T15" fmla="*/ 2147483647 h 16"/>
                        <a:gd name="T16" fmla="*/ 2147483647 w 20"/>
                        <a:gd name="T17" fmla="*/ 2147483647 h 16"/>
                        <a:gd name="T18" fmla="*/ 0 w 20"/>
                        <a:gd name="T19" fmla="*/ 2147483647 h 1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0"/>
                        <a:gd name="T31" fmla="*/ 0 h 16"/>
                        <a:gd name="T32" fmla="*/ 20 w 20"/>
                        <a:gd name="T33" fmla="*/ 16 h 1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0" h="16">
                          <a:moveTo>
                            <a:pt x="0" y="16"/>
                          </a:moveTo>
                          <a:lnTo>
                            <a:pt x="1" y="12"/>
                          </a:lnTo>
                          <a:lnTo>
                            <a:pt x="9" y="2"/>
                          </a:lnTo>
                          <a:lnTo>
                            <a:pt x="10" y="4"/>
                          </a:lnTo>
                          <a:lnTo>
                            <a:pt x="13" y="1"/>
                          </a:lnTo>
                          <a:lnTo>
                            <a:pt x="20" y="0"/>
                          </a:lnTo>
                          <a:lnTo>
                            <a:pt x="14" y="6"/>
                          </a:lnTo>
                          <a:lnTo>
                            <a:pt x="7" y="9"/>
                          </a:lnTo>
                          <a:lnTo>
                            <a:pt x="2" y="16"/>
                          </a:lnTo>
                          <a:lnTo>
                            <a:pt x="0" y="16"/>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51" name="Freeform 692"/>
                    <p:cNvSpPr>
                      <a:spLocks/>
                    </p:cNvSpPr>
                    <p:nvPr/>
                  </p:nvSpPr>
                  <p:spPr bwMode="gray">
                    <a:xfrm>
                      <a:off x="4127" y="2462"/>
                      <a:ext cx="5" cy="2"/>
                    </a:xfrm>
                    <a:custGeom>
                      <a:avLst/>
                      <a:gdLst>
                        <a:gd name="T0" fmla="*/ 0 w 4"/>
                        <a:gd name="T1" fmla="*/ 2147483647 h 2"/>
                        <a:gd name="T2" fmla="*/ 0 w 4"/>
                        <a:gd name="T3" fmla="*/ 0 h 2"/>
                        <a:gd name="T4" fmla="*/ 2147483647 w 4"/>
                        <a:gd name="T5" fmla="*/ 0 h 2"/>
                        <a:gd name="T6" fmla="*/ 2147483647 w 4"/>
                        <a:gd name="T7" fmla="*/ 2147483647 h 2"/>
                        <a:gd name="T8" fmla="*/ 0 w 4"/>
                        <a:gd name="T9" fmla="*/ 2147483647 h 2"/>
                        <a:gd name="T10" fmla="*/ 0 60000 65536"/>
                        <a:gd name="T11" fmla="*/ 0 60000 65536"/>
                        <a:gd name="T12" fmla="*/ 0 60000 65536"/>
                        <a:gd name="T13" fmla="*/ 0 60000 65536"/>
                        <a:gd name="T14" fmla="*/ 0 60000 65536"/>
                        <a:gd name="T15" fmla="*/ 0 w 4"/>
                        <a:gd name="T16" fmla="*/ 0 h 2"/>
                        <a:gd name="T17" fmla="*/ 4 w 4"/>
                        <a:gd name="T18" fmla="*/ 2 h 2"/>
                      </a:gdLst>
                      <a:ahLst/>
                      <a:cxnLst>
                        <a:cxn ang="T10">
                          <a:pos x="T0" y="T1"/>
                        </a:cxn>
                        <a:cxn ang="T11">
                          <a:pos x="T2" y="T3"/>
                        </a:cxn>
                        <a:cxn ang="T12">
                          <a:pos x="T4" y="T5"/>
                        </a:cxn>
                        <a:cxn ang="T13">
                          <a:pos x="T6" y="T7"/>
                        </a:cxn>
                        <a:cxn ang="T14">
                          <a:pos x="T8" y="T9"/>
                        </a:cxn>
                      </a:cxnLst>
                      <a:rect l="T15" t="T16" r="T17" b="T18"/>
                      <a:pathLst>
                        <a:path w="4" h="2">
                          <a:moveTo>
                            <a:pt x="0" y="2"/>
                          </a:moveTo>
                          <a:lnTo>
                            <a:pt x="0" y="0"/>
                          </a:lnTo>
                          <a:lnTo>
                            <a:pt x="4" y="0"/>
                          </a:lnTo>
                          <a:lnTo>
                            <a:pt x="2" y="2"/>
                          </a:lnTo>
                          <a:lnTo>
                            <a:pt x="0" y="2"/>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52" name="Freeform 693"/>
                    <p:cNvSpPr>
                      <a:spLocks/>
                    </p:cNvSpPr>
                    <p:nvPr/>
                  </p:nvSpPr>
                  <p:spPr bwMode="gray">
                    <a:xfrm>
                      <a:off x="4158" y="2422"/>
                      <a:ext cx="15" cy="9"/>
                    </a:xfrm>
                    <a:custGeom>
                      <a:avLst/>
                      <a:gdLst>
                        <a:gd name="T0" fmla="*/ 0 w 12"/>
                        <a:gd name="T1" fmla="*/ 2147483647 h 8"/>
                        <a:gd name="T2" fmla="*/ 2147483647 w 12"/>
                        <a:gd name="T3" fmla="*/ 0 h 8"/>
                        <a:gd name="T4" fmla="*/ 2147483647 w 12"/>
                        <a:gd name="T5" fmla="*/ 0 h 8"/>
                        <a:gd name="T6" fmla="*/ 2147483647 w 12"/>
                        <a:gd name="T7" fmla="*/ 2147483647 h 8"/>
                        <a:gd name="T8" fmla="*/ 2147483647 w 12"/>
                        <a:gd name="T9" fmla="*/ 2147483647 h 8"/>
                        <a:gd name="T10" fmla="*/ 2147483647 w 12"/>
                        <a:gd name="T11" fmla="*/ 2147483647 h 8"/>
                        <a:gd name="T12" fmla="*/ 0 w 12"/>
                        <a:gd name="T13" fmla="*/ 2147483647 h 8"/>
                        <a:gd name="T14" fmla="*/ 0 60000 65536"/>
                        <a:gd name="T15" fmla="*/ 0 60000 65536"/>
                        <a:gd name="T16" fmla="*/ 0 60000 65536"/>
                        <a:gd name="T17" fmla="*/ 0 60000 65536"/>
                        <a:gd name="T18" fmla="*/ 0 60000 65536"/>
                        <a:gd name="T19" fmla="*/ 0 60000 65536"/>
                        <a:gd name="T20" fmla="*/ 0 60000 65536"/>
                        <a:gd name="T21" fmla="*/ 0 w 12"/>
                        <a:gd name="T22" fmla="*/ 0 h 8"/>
                        <a:gd name="T23" fmla="*/ 12 w 12"/>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 h="8">
                          <a:moveTo>
                            <a:pt x="0" y="8"/>
                          </a:moveTo>
                          <a:lnTo>
                            <a:pt x="7" y="0"/>
                          </a:lnTo>
                          <a:lnTo>
                            <a:pt x="12" y="0"/>
                          </a:lnTo>
                          <a:lnTo>
                            <a:pt x="12" y="1"/>
                          </a:lnTo>
                          <a:lnTo>
                            <a:pt x="5" y="8"/>
                          </a:lnTo>
                          <a:lnTo>
                            <a:pt x="2" y="8"/>
                          </a:lnTo>
                          <a:lnTo>
                            <a:pt x="0" y="8"/>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53" name="Freeform 694"/>
                    <p:cNvSpPr>
                      <a:spLocks/>
                    </p:cNvSpPr>
                    <p:nvPr/>
                  </p:nvSpPr>
                  <p:spPr bwMode="gray">
                    <a:xfrm>
                      <a:off x="4185" y="2403"/>
                      <a:ext cx="8" cy="10"/>
                    </a:xfrm>
                    <a:custGeom>
                      <a:avLst/>
                      <a:gdLst>
                        <a:gd name="T0" fmla="*/ 0 w 7"/>
                        <a:gd name="T1" fmla="*/ 2147483647 h 8"/>
                        <a:gd name="T2" fmla="*/ 2147483647 w 7"/>
                        <a:gd name="T3" fmla="*/ 0 h 8"/>
                        <a:gd name="T4" fmla="*/ 2147483647 w 7"/>
                        <a:gd name="T5" fmla="*/ 2147483647 h 8"/>
                        <a:gd name="T6" fmla="*/ 2147483647 w 7"/>
                        <a:gd name="T7" fmla="*/ 2147483647 h 8"/>
                        <a:gd name="T8" fmla="*/ 2147483647 w 7"/>
                        <a:gd name="T9" fmla="*/ 2147483647 h 8"/>
                        <a:gd name="T10" fmla="*/ 0 w 7"/>
                        <a:gd name="T11" fmla="*/ 2147483647 h 8"/>
                        <a:gd name="T12" fmla="*/ 0 w 7"/>
                        <a:gd name="T13" fmla="*/ 2147483647 h 8"/>
                        <a:gd name="T14" fmla="*/ 0 60000 65536"/>
                        <a:gd name="T15" fmla="*/ 0 60000 65536"/>
                        <a:gd name="T16" fmla="*/ 0 60000 65536"/>
                        <a:gd name="T17" fmla="*/ 0 60000 65536"/>
                        <a:gd name="T18" fmla="*/ 0 60000 65536"/>
                        <a:gd name="T19" fmla="*/ 0 60000 65536"/>
                        <a:gd name="T20" fmla="*/ 0 60000 65536"/>
                        <a:gd name="T21" fmla="*/ 0 w 7"/>
                        <a:gd name="T22" fmla="*/ 0 h 8"/>
                        <a:gd name="T23" fmla="*/ 7 w 7"/>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8">
                          <a:moveTo>
                            <a:pt x="0" y="5"/>
                          </a:moveTo>
                          <a:lnTo>
                            <a:pt x="5" y="0"/>
                          </a:lnTo>
                          <a:lnTo>
                            <a:pt x="7" y="1"/>
                          </a:lnTo>
                          <a:lnTo>
                            <a:pt x="7" y="3"/>
                          </a:lnTo>
                          <a:lnTo>
                            <a:pt x="3" y="7"/>
                          </a:lnTo>
                          <a:lnTo>
                            <a:pt x="0" y="8"/>
                          </a:lnTo>
                          <a:lnTo>
                            <a:pt x="0" y="5"/>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54" name="Freeform 695"/>
                    <p:cNvSpPr>
                      <a:spLocks/>
                    </p:cNvSpPr>
                    <p:nvPr/>
                  </p:nvSpPr>
                  <p:spPr bwMode="gray">
                    <a:xfrm>
                      <a:off x="4223" y="2338"/>
                      <a:ext cx="12" cy="12"/>
                    </a:xfrm>
                    <a:custGeom>
                      <a:avLst/>
                      <a:gdLst>
                        <a:gd name="T0" fmla="*/ 2147483647 w 9"/>
                        <a:gd name="T1" fmla="*/ 0 h 10"/>
                        <a:gd name="T2" fmla="*/ 2147483647 w 9"/>
                        <a:gd name="T3" fmla="*/ 0 h 10"/>
                        <a:gd name="T4" fmla="*/ 2147483647 w 9"/>
                        <a:gd name="T5" fmla="*/ 2147483647 h 10"/>
                        <a:gd name="T6" fmla="*/ 2147483647 w 9"/>
                        <a:gd name="T7" fmla="*/ 2147483647 h 10"/>
                        <a:gd name="T8" fmla="*/ 0 w 9"/>
                        <a:gd name="T9" fmla="*/ 2147483647 h 10"/>
                        <a:gd name="T10" fmla="*/ 2147483647 w 9"/>
                        <a:gd name="T11" fmla="*/ 2147483647 h 10"/>
                        <a:gd name="T12" fmla="*/ 2147483647 w 9"/>
                        <a:gd name="T13" fmla="*/ 0 h 10"/>
                        <a:gd name="T14" fmla="*/ 0 60000 65536"/>
                        <a:gd name="T15" fmla="*/ 0 60000 65536"/>
                        <a:gd name="T16" fmla="*/ 0 60000 65536"/>
                        <a:gd name="T17" fmla="*/ 0 60000 65536"/>
                        <a:gd name="T18" fmla="*/ 0 60000 65536"/>
                        <a:gd name="T19" fmla="*/ 0 60000 65536"/>
                        <a:gd name="T20" fmla="*/ 0 60000 65536"/>
                        <a:gd name="T21" fmla="*/ 0 w 9"/>
                        <a:gd name="T22" fmla="*/ 0 h 10"/>
                        <a:gd name="T23" fmla="*/ 9 w 9"/>
                        <a:gd name="T24" fmla="*/ 10 h 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 h="10">
                          <a:moveTo>
                            <a:pt x="8" y="0"/>
                          </a:moveTo>
                          <a:lnTo>
                            <a:pt x="9" y="0"/>
                          </a:lnTo>
                          <a:lnTo>
                            <a:pt x="8" y="8"/>
                          </a:lnTo>
                          <a:lnTo>
                            <a:pt x="2" y="10"/>
                          </a:lnTo>
                          <a:lnTo>
                            <a:pt x="0" y="7"/>
                          </a:lnTo>
                          <a:lnTo>
                            <a:pt x="4" y="4"/>
                          </a:lnTo>
                          <a:lnTo>
                            <a:pt x="8"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55" name="Freeform 696"/>
                    <p:cNvSpPr>
                      <a:spLocks/>
                    </p:cNvSpPr>
                    <p:nvPr/>
                  </p:nvSpPr>
                  <p:spPr bwMode="gray">
                    <a:xfrm>
                      <a:off x="4218" y="2357"/>
                      <a:ext cx="4" cy="8"/>
                    </a:xfrm>
                    <a:custGeom>
                      <a:avLst/>
                      <a:gdLst>
                        <a:gd name="T0" fmla="*/ 2147483647 w 4"/>
                        <a:gd name="T1" fmla="*/ 0 h 6"/>
                        <a:gd name="T2" fmla="*/ 2147483647 w 4"/>
                        <a:gd name="T3" fmla="*/ 2147483647 h 6"/>
                        <a:gd name="T4" fmla="*/ 2147483647 w 4"/>
                        <a:gd name="T5" fmla="*/ 2147483647 h 6"/>
                        <a:gd name="T6" fmla="*/ 0 w 4"/>
                        <a:gd name="T7" fmla="*/ 2147483647 h 6"/>
                        <a:gd name="T8" fmla="*/ 2147483647 w 4"/>
                        <a:gd name="T9" fmla="*/ 0 h 6"/>
                        <a:gd name="T10" fmla="*/ 2147483647 w 4"/>
                        <a:gd name="T11" fmla="*/ 0 h 6"/>
                        <a:gd name="T12" fmla="*/ 0 60000 65536"/>
                        <a:gd name="T13" fmla="*/ 0 60000 65536"/>
                        <a:gd name="T14" fmla="*/ 0 60000 65536"/>
                        <a:gd name="T15" fmla="*/ 0 60000 65536"/>
                        <a:gd name="T16" fmla="*/ 0 60000 65536"/>
                        <a:gd name="T17" fmla="*/ 0 60000 65536"/>
                        <a:gd name="T18" fmla="*/ 0 w 4"/>
                        <a:gd name="T19" fmla="*/ 0 h 6"/>
                        <a:gd name="T20" fmla="*/ 4 w 4"/>
                        <a:gd name="T21" fmla="*/ 6 h 6"/>
                      </a:gdLst>
                      <a:ahLst/>
                      <a:cxnLst>
                        <a:cxn ang="T12">
                          <a:pos x="T0" y="T1"/>
                        </a:cxn>
                        <a:cxn ang="T13">
                          <a:pos x="T2" y="T3"/>
                        </a:cxn>
                        <a:cxn ang="T14">
                          <a:pos x="T4" y="T5"/>
                        </a:cxn>
                        <a:cxn ang="T15">
                          <a:pos x="T6" y="T7"/>
                        </a:cxn>
                        <a:cxn ang="T16">
                          <a:pos x="T8" y="T9"/>
                        </a:cxn>
                        <a:cxn ang="T17">
                          <a:pos x="T10" y="T11"/>
                        </a:cxn>
                      </a:cxnLst>
                      <a:rect l="T18" t="T19" r="T20" b="T21"/>
                      <a:pathLst>
                        <a:path w="4" h="6">
                          <a:moveTo>
                            <a:pt x="4" y="0"/>
                          </a:moveTo>
                          <a:lnTo>
                            <a:pt x="4" y="3"/>
                          </a:lnTo>
                          <a:lnTo>
                            <a:pt x="2" y="6"/>
                          </a:lnTo>
                          <a:lnTo>
                            <a:pt x="0" y="6"/>
                          </a:lnTo>
                          <a:lnTo>
                            <a:pt x="1" y="0"/>
                          </a:lnTo>
                          <a:lnTo>
                            <a:pt x="4"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56" name="Freeform 697"/>
                    <p:cNvSpPr>
                      <a:spLocks/>
                    </p:cNvSpPr>
                    <p:nvPr/>
                  </p:nvSpPr>
                  <p:spPr bwMode="gray">
                    <a:xfrm>
                      <a:off x="4212" y="2370"/>
                      <a:ext cx="5" cy="7"/>
                    </a:xfrm>
                    <a:custGeom>
                      <a:avLst/>
                      <a:gdLst>
                        <a:gd name="T0" fmla="*/ 0 w 4"/>
                        <a:gd name="T1" fmla="*/ 2147483647 h 5"/>
                        <a:gd name="T2" fmla="*/ 2147483647 w 4"/>
                        <a:gd name="T3" fmla="*/ 0 h 5"/>
                        <a:gd name="T4" fmla="*/ 2147483647 w 4"/>
                        <a:gd name="T5" fmla="*/ 0 h 5"/>
                        <a:gd name="T6" fmla="*/ 2147483647 w 4"/>
                        <a:gd name="T7" fmla="*/ 2147483647 h 5"/>
                        <a:gd name="T8" fmla="*/ 2147483647 w 4"/>
                        <a:gd name="T9" fmla="*/ 2147483647 h 5"/>
                        <a:gd name="T10" fmla="*/ 0 w 4"/>
                        <a:gd name="T11" fmla="*/ 2147483647 h 5"/>
                        <a:gd name="T12" fmla="*/ 0 w 4"/>
                        <a:gd name="T13" fmla="*/ 2147483647 h 5"/>
                        <a:gd name="T14" fmla="*/ 0 60000 65536"/>
                        <a:gd name="T15" fmla="*/ 0 60000 65536"/>
                        <a:gd name="T16" fmla="*/ 0 60000 65536"/>
                        <a:gd name="T17" fmla="*/ 0 60000 65536"/>
                        <a:gd name="T18" fmla="*/ 0 60000 65536"/>
                        <a:gd name="T19" fmla="*/ 0 60000 65536"/>
                        <a:gd name="T20" fmla="*/ 0 60000 65536"/>
                        <a:gd name="T21" fmla="*/ 0 w 4"/>
                        <a:gd name="T22" fmla="*/ 0 h 5"/>
                        <a:gd name="T23" fmla="*/ 4 w 4"/>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5">
                          <a:moveTo>
                            <a:pt x="0" y="2"/>
                          </a:moveTo>
                          <a:lnTo>
                            <a:pt x="1" y="0"/>
                          </a:lnTo>
                          <a:lnTo>
                            <a:pt x="4" y="0"/>
                          </a:lnTo>
                          <a:lnTo>
                            <a:pt x="4" y="2"/>
                          </a:lnTo>
                          <a:lnTo>
                            <a:pt x="1" y="5"/>
                          </a:lnTo>
                          <a:lnTo>
                            <a:pt x="0" y="5"/>
                          </a:lnTo>
                          <a:lnTo>
                            <a:pt x="0" y="2"/>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57" name="Freeform 698"/>
                    <p:cNvSpPr>
                      <a:spLocks/>
                    </p:cNvSpPr>
                    <p:nvPr/>
                  </p:nvSpPr>
                  <p:spPr bwMode="gray">
                    <a:xfrm>
                      <a:off x="4202" y="2381"/>
                      <a:ext cx="3" cy="6"/>
                    </a:xfrm>
                    <a:custGeom>
                      <a:avLst/>
                      <a:gdLst>
                        <a:gd name="T0" fmla="*/ 0 w 3"/>
                        <a:gd name="T1" fmla="*/ 2147483647 h 4"/>
                        <a:gd name="T2" fmla="*/ 0 w 3"/>
                        <a:gd name="T3" fmla="*/ 2147483647 h 4"/>
                        <a:gd name="T4" fmla="*/ 2147483647 w 3"/>
                        <a:gd name="T5" fmla="*/ 0 h 4"/>
                        <a:gd name="T6" fmla="*/ 2147483647 w 3"/>
                        <a:gd name="T7" fmla="*/ 2147483647 h 4"/>
                        <a:gd name="T8" fmla="*/ 2147483647 w 3"/>
                        <a:gd name="T9" fmla="*/ 2147483647 h 4"/>
                        <a:gd name="T10" fmla="*/ 0 w 3"/>
                        <a:gd name="T11" fmla="*/ 2147483647 h 4"/>
                        <a:gd name="T12" fmla="*/ 0 60000 65536"/>
                        <a:gd name="T13" fmla="*/ 0 60000 65536"/>
                        <a:gd name="T14" fmla="*/ 0 60000 65536"/>
                        <a:gd name="T15" fmla="*/ 0 60000 65536"/>
                        <a:gd name="T16" fmla="*/ 0 60000 65536"/>
                        <a:gd name="T17" fmla="*/ 0 60000 65536"/>
                        <a:gd name="T18" fmla="*/ 0 w 3"/>
                        <a:gd name="T19" fmla="*/ 0 h 4"/>
                        <a:gd name="T20" fmla="*/ 3 w 3"/>
                        <a:gd name="T21" fmla="*/ 4 h 4"/>
                      </a:gdLst>
                      <a:ahLst/>
                      <a:cxnLst>
                        <a:cxn ang="T12">
                          <a:pos x="T0" y="T1"/>
                        </a:cxn>
                        <a:cxn ang="T13">
                          <a:pos x="T2" y="T3"/>
                        </a:cxn>
                        <a:cxn ang="T14">
                          <a:pos x="T4" y="T5"/>
                        </a:cxn>
                        <a:cxn ang="T15">
                          <a:pos x="T6" y="T7"/>
                        </a:cxn>
                        <a:cxn ang="T16">
                          <a:pos x="T8" y="T9"/>
                        </a:cxn>
                        <a:cxn ang="T17">
                          <a:pos x="T10" y="T11"/>
                        </a:cxn>
                      </a:cxnLst>
                      <a:rect l="T18" t="T19" r="T20" b="T21"/>
                      <a:pathLst>
                        <a:path w="3" h="4">
                          <a:moveTo>
                            <a:pt x="0" y="4"/>
                          </a:moveTo>
                          <a:lnTo>
                            <a:pt x="0" y="2"/>
                          </a:lnTo>
                          <a:lnTo>
                            <a:pt x="2" y="0"/>
                          </a:lnTo>
                          <a:lnTo>
                            <a:pt x="3" y="3"/>
                          </a:lnTo>
                          <a:lnTo>
                            <a:pt x="1" y="4"/>
                          </a:lnTo>
                          <a:lnTo>
                            <a:pt x="0" y="4"/>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58" name="Freeform 705"/>
                    <p:cNvSpPr>
                      <a:spLocks/>
                    </p:cNvSpPr>
                    <p:nvPr/>
                  </p:nvSpPr>
                  <p:spPr bwMode="gray">
                    <a:xfrm>
                      <a:off x="4368" y="1884"/>
                      <a:ext cx="17" cy="11"/>
                    </a:xfrm>
                    <a:custGeom>
                      <a:avLst/>
                      <a:gdLst>
                        <a:gd name="T0" fmla="*/ 2147483647 w 14"/>
                        <a:gd name="T1" fmla="*/ 2147483647 h 9"/>
                        <a:gd name="T2" fmla="*/ 2147483647 w 14"/>
                        <a:gd name="T3" fmla="*/ 2147483647 h 9"/>
                        <a:gd name="T4" fmla="*/ 0 w 14"/>
                        <a:gd name="T5" fmla="*/ 2147483647 h 9"/>
                        <a:gd name="T6" fmla="*/ 2147483647 w 14"/>
                        <a:gd name="T7" fmla="*/ 2147483647 h 9"/>
                        <a:gd name="T8" fmla="*/ 2147483647 w 14"/>
                        <a:gd name="T9" fmla="*/ 0 h 9"/>
                        <a:gd name="T10" fmla="*/ 2147483647 w 14"/>
                        <a:gd name="T11" fmla="*/ 2147483647 h 9"/>
                        <a:gd name="T12" fmla="*/ 2147483647 w 14"/>
                        <a:gd name="T13" fmla="*/ 2147483647 h 9"/>
                        <a:gd name="T14" fmla="*/ 2147483647 w 14"/>
                        <a:gd name="T15" fmla="*/ 2147483647 h 9"/>
                        <a:gd name="T16" fmla="*/ 0 60000 65536"/>
                        <a:gd name="T17" fmla="*/ 0 60000 65536"/>
                        <a:gd name="T18" fmla="*/ 0 60000 65536"/>
                        <a:gd name="T19" fmla="*/ 0 60000 65536"/>
                        <a:gd name="T20" fmla="*/ 0 60000 65536"/>
                        <a:gd name="T21" fmla="*/ 0 60000 65536"/>
                        <a:gd name="T22" fmla="*/ 0 60000 65536"/>
                        <a:gd name="T23" fmla="*/ 0 60000 65536"/>
                        <a:gd name="T24" fmla="*/ 0 w 14"/>
                        <a:gd name="T25" fmla="*/ 0 h 9"/>
                        <a:gd name="T26" fmla="*/ 14 w 14"/>
                        <a:gd name="T27" fmla="*/ 9 h 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 h="9">
                          <a:moveTo>
                            <a:pt x="11" y="9"/>
                          </a:moveTo>
                          <a:lnTo>
                            <a:pt x="6" y="8"/>
                          </a:lnTo>
                          <a:lnTo>
                            <a:pt x="0" y="5"/>
                          </a:lnTo>
                          <a:lnTo>
                            <a:pt x="2" y="2"/>
                          </a:lnTo>
                          <a:lnTo>
                            <a:pt x="5" y="0"/>
                          </a:lnTo>
                          <a:lnTo>
                            <a:pt x="13" y="3"/>
                          </a:lnTo>
                          <a:lnTo>
                            <a:pt x="14" y="7"/>
                          </a:lnTo>
                          <a:lnTo>
                            <a:pt x="11" y="9"/>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59" name="Freeform 706"/>
                    <p:cNvSpPr>
                      <a:spLocks/>
                    </p:cNvSpPr>
                    <p:nvPr/>
                  </p:nvSpPr>
                  <p:spPr bwMode="gray">
                    <a:xfrm>
                      <a:off x="4317" y="2151"/>
                      <a:ext cx="15" cy="17"/>
                    </a:xfrm>
                    <a:custGeom>
                      <a:avLst/>
                      <a:gdLst>
                        <a:gd name="T0" fmla="*/ 0 w 13"/>
                        <a:gd name="T1" fmla="*/ 2147483647 h 14"/>
                        <a:gd name="T2" fmla="*/ 2147483647 w 13"/>
                        <a:gd name="T3" fmla="*/ 2147483647 h 14"/>
                        <a:gd name="T4" fmla="*/ 2147483647 w 13"/>
                        <a:gd name="T5" fmla="*/ 2147483647 h 14"/>
                        <a:gd name="T6" fmla="*/ 2147483647 w 13"/>
                        <a:gd name="T7" fmla="*/ 2147483647 h 14"/>
                        <a:gd name="T8" fmla="*/ 2147483647 w 13"/>
                        <a:gd name="T9" fmla="*/ 0 h 14"/>
                        <a:gd name="T10" fmla="*/ 2147483647 w 13"/>
                        <a:gd name="T11" fmla="*/ 2147483647 h 14"/>
                        <a:gd name="T12" fmla="*/ 2147483647 w 13"/>
                        <a:gd name="T13" fmla="*/ 2147483647 h 14"/>
                        <a:gd name="T14" fmla="*/ 0 w 13"/>
                        <a:gd name="T15" fmla="*/ 2147483647 h 14"/>
                        <a:gd name="T16" fmla="*/ 0 60000 65536"/>
                        <a:gd name="T17" fmla="*/ 0 60000 65536"/>
                        <a:gd name="T18" fmla="*/ 0 60000 65536"/>
                        <a:gd name="T19" fmla="*/ 0 60000 65536"/>
                        <a:gd name="T20" fmla="*/ 0 60000 65536"/>
                        <a:gd name="T21" fmla="*/ 0 60000 65536"/>
                        <a:gd name="T22" fmla="*/ 0 60000 65536"/>
                        <a:gd name="T23" fmla="*/ 0 60000 65536"/>
                        <a:gd name="T24" fmla="*/ 0 w 13"/>
                        <a:gd name="T25" fmla="*/ 0 h 14"/>
                        <a:gd name="T26" fmla="*/ 13 w 13"/>
                        <a:gd name="T27" fmla="*/ 14 h 1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 h="14">
                          <a:moveTo>
                            <a:pt x="0" y="14"/>
                          </a:moveTo>
                          <a:lnTo>
                            <a:pt x="1" y="11"/>
                          </a:lnTo>
                          <a:lnTo>
                            <a:pt x="3" y="9"/>
                          </a:lnTo>
                          <a:lnTo>
                            <a:pt x="4" y="4"/>
                          </a:lnTo>
                          <a:lnTo>
                            <a:pt x="12" y="0"/>
                          </a:lnTo>
                          <a:lnTo>
                            <a:pt x="13" y="8"/>
                          </a:lnTo>
                          <a:lnTo>
                            <a:pt x="4" y="14"/>
                          </a:lnTo>
                          <a:lnTo>
                            <a:pt x="0" y="14"/>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60" name="Freeform 707"/>
                    <p:cNvSpPr>
                      <a:spLocks/>
                    </p:cNvSpPr>
                    <p:nvPr/>
                  </p:nvSpPr>
                  <p:spPr bwMode="gray">
                    <a:xfrm>
                      <a:off x="4343" y="2240"/>
                      <a:ext cx="14" cy="17"/>
                    </a:xfrm>
                    <a:custGeom>
                      <a:avLst/>
                      <a:gdLst>
                        <a:gd name="T0" fmla="*/ 0 w 12"/>
                        <a:gd name="T1" fmla="*/ 2147483647 h 14"/>
                        <a:gd name="T2" fmla="*/ 2147483647 w 12"/>
                        <a:gd name="T3" fmla="*/ 0 h 14"/>
                        <a:gd name="T4" fmla="*/ 2147483647 w 12"/>
                        <a:gd name="T5" fmla="*/ 2147483647 h 14"/>
                        <a:gd name="T6" fmla="*/ 2147483647 w 12"/>
                        <a:gd name="T7" fmla="*/ 2147483647 h 14"/>
                        <a:gd name="T8" fmla="*/ 2147483647 w 12"/>
                        <a:gd name="T9" fmla="*/ 2147483647 h 14"/>
                        <a:gd name="T10" fmla="*/ 2147483647 w 12"/>
                        <a:gd name="T11" fmla="*/ 2147483647 h 14"/>
                        <a:gd name="T12" fmla="*/ 0 w 12"/>
                        <a:gd name="T13" fmla="*/ 2147483647 h 14"/>
                        <a:gd name="T14" fmla="*/ 0 60000 65536"/>
                        <a:gd name="T15" fmla="*/ 0 60000 65536"/>
                        <a:gd name="T16" fmla="*/ 0 60000 65536"/>
                        <a:gd name="T17" fmla="*/ 0 60000 65536"/>
                        <a:gd name="T18" fmla="*/ 0 60000 65536"/>
                        <a:gd name="T19" fmla="*/ 0 60000 65536"/>
                        <a:gd name="T20" fmla="*/ 0 60000 65536"/>
                        <a:gd name="T21" fmla="*/ 0 w 12"/>
                        <a:gd name="T22" fmla="*/ 0 h 14"/>
                        <a:gd name="T23" fmla="*/ 12 w 12"/>
                        <a:gd name="T24" fmla="*/ 14 h 1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 h="14">
                          <a:moveTo>
                            <a:pt x="0" y="4"/>
                          </a:moveTo>
                          <a:lnTo>
                            <a:pt x="2" y="0"/>
                          </a:lnTo>
                          <a:lnTo>
                            <a:pt x="6" y="3"/>
                          </a:lnTo>
                          <a:lnTo>
                            <a:pt x="11" y="12"/>
                          </a:lnTo>
                          <a:lnTo>
                            <a:pt x="12" y="14"/>
                          </a:lnTo>
                          <a:lnTo>
                            <a:pt x="6" y="12"/>
                          </a:lnTo>
                          <a:lnTo>
                            <a:pt x="0" y="4"/>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61" name="Freeform 711"/>
                    <p:cNvSpPr>
                      <a:spLocks/>
                    </p:cNvSpPr>
                    <p:nvPr/>
                  </p:nvSpPr>
                  <p:spPr bwMode="gray">
                    <a:xfrm>
                      <a:off x="4274" y="2092"/>
                      <a:ext cx="28" cy="24"/>
                    </a:xfrm>
                    <a:custGeom>
                      <a:avLst/>
                      <a:gdLst>
                        <a:gd name="T0" fmla="*/ 2147483647 w 22"/>
                        <a:gd name="T1" fmla="*/ 0 h 19"/>
                        <a:gd name="T2" fmla="*/ 2147483647 w 22"/>
                        <a:gd name="T3" fmla="*/ 2147483647 h 19"/>
                        <a:gd name="T4" fmla="*/ 2147483647 w 22"/>
                        <a:gd name="T5" fmla="*/ 2147483647 h 19"/>
                        <a:gd name="T6" fmla="*/ 2147483647 w 22"/>
                        <a:gd name="T7" fmla="*/ 2147483647 h 19"/>
                        <a:gd name="T8" fmla="*/ 2147483647 w 22"/>
                        <a:gd name="T9" fmla="*/ 2147483647 h 19"/>
                        <a:gd name="T10" fmla="*/ 2147483647 w 22"/>
                        <a:gd name="T11" fmla="*/ 2147483647 h 19"/>
                        <a:gd name="T12" fmla="*/ 2147483647 w 22"/>
                        <a:gd name="T13" fmla="*/ 2147483647 h 19"/>
                        <a:gd name="T14" fmla="*/ 0 w 22"/>
                        <a:gd name="T15" fmla="*/ 2147483647 h 19"/>
                        <a:gd name="T16" fmla="*/ 2147483647 w 22"/>
                        <a:gd name="T17" fmla="*/ 2147483647 h 19"/>
                        <a:gd name="T18" fmla="*/ 2147483647 w 22"/>
                        <a:gd name="T19" fmla="*/ 0 h 19"/>
                        <a:gd name="T20" fmla="*/ 2147483647 w 22"/>
                        <a:gd name="T21" fmla="*/ 0 h 1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2"/>
                        <a:gd name="T34" fmla="*/ 0 h 19"/>
                        <a:gd name="T35" fmla="*/ 22 w 22"/>
                        <a:gd name="T36" fmla="*/ 19 h 1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2" h="19">
                          <a:moveTo>
                            <a:pt x="22" y="0"/>
                          </a:moveTo>
                          <a:lnTo>
                            <a:pt x="21" y="3"/>
                          </a:lnTo>
                          <a:lnTo>
                            <a:pt x="11" y="11"/>
                          </a:lnTo>
                          <a:lnTo>
                            <a:pt x="9" y="19"/>
                          </a:lnTo>
                          <a:lnTo>
                            <a:pt x="5" y="19"/>
                          </a:lnTo>
                          <a:lnTo>
                            <a:pt x="4" y="12"/>
                          </a:lnTo>
                          <a:lnTo>
                            <a:pt x="2" y="11"/>
                          </a:lnTo>
                          <a:lnTo>
                            <a:pt x="0" y="8"/>
                          </a:lnTo>
                          <a:lnTo>
                            <a:pt x="5" y="2"/>
                          </a:lnTo>
                          <a:lnTo>
                            <a:pt x="5" y="0"/>
                          </a:lnTo>
                          <a:lnTo>
                            <a:pt x="22"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grpSp>
              <p:sp>
                <p:nvSpPr>
                  <p:cNvPr id="2462" name="Freeform 774"/>
                  <p:cNvSpPr>
                    <a:spLocks/>
                  </p:cNvSpPr>
                  <p:nvPr/>
                </p:nvSpPr>
                <p:spPr bwMode="gray">
                  <a:xfrm>
                    <a:off x="2986" y="2245"/>
                    <a:ext cx="462" cy="270"/>
                  </a:xfrm>
                  <a:custGeom>
                    <a:avLst/>
                    <a:gdLst>
                      <a:gd name="T0" fmla="*/ 2147483647 w 376"/>
                      <a:gd name="T1" fmla="*/ 2147483647 h 220"/>
                      <a:gd name="T2" fmla="*/ 2147483647 w 376"/>
                      <a:gd name="T3" fmla="*/ 2147483647 h 220"/>
                      <a:gd name="T4" fmla="*/ 2147483647 w 376"/>
                      <a:gd name="T5" fmla="*/ 2147483647 h 220"/>
                      <a:gd name="T6" fmla="*/ 2147483647 w 376"/>
                      <a:gd name="T7" fmla="*/ 2147483647 h 220"/>
                      <a:gd name="T8" fmla="*/ 2147483647 w 376"/>
                      <a:gd name="T9" fmla="*/ 2147483647 h 220"/>
                      <a:gd name="T10" fmla="*/ 2147483647 w 376"/>
                      <a:gd name="T11" fmla="*/ 2147483647 h 220"/>
                      <a:gd name="T12" fmla="*/ 2147483647 w 376"/>
                      <a:gd name="T13" fmla="*/ 2147483647 h 220"/>
                      <a:gd name="T14" fmla="*/ 2147483647 w 376"/>
                      <a:gd name="T15" fmla="*/ 2147483647 h 220"/>
                      <a:gd name="T16" fmla="*/ 2147483647 w 376"/>
                      <a:gd name="T17" fmla="*/ 2147483647 h 220"/>
                      <a:gd name="T18" fmla="*/ 2147483647 w 376"/>
                      <a:gd name="T19" fmla="*/ 2147483647 h 220"/>
                      <a:gd name="T20" fmla="*/ 2147483647 w 376"/>
                      <a:gd name="T21" fmla="*/ 2147483647 h 220"/>
                      <a:gd name="T22" fmla="*/ 2147483647 w 376"/>
                      <a:gd name="T23" fmla="*/ 2147483647 h 220"/>
                      <a:gd name="T24" fmla="*/ 2147483647 w 376"/>
                      <a:gd name="T25" fmla="*/ 2147483647 h 220"/>
                      <a:gd name="T26" fmla="*/ 2147483647 w 376"/>
                      <a:gd name="T27" fmla="*/ 2147483647 h 220"/>
                      <a:gd name="T28" fmla="*/ 2147483647 w 376"/>
                      <a:gd name="T29" fmla="*/ 2147483647 h 220"/>
                      <a:gd name="T30" fmla="*/ 2147483647 w 376"/>
                      <a:gd name="T31" fmla="*/ 2147483647 h 220"/>
                      <a:gd name="T32" fmla="*/ 2147483647 w 376"/>
                      <a:gd name="T33" fmla="*/ 2147483647 h 220"/>
                      <a:gd name="T34" fmla="*/ 2147483647 w 376"/>
                      <a:gd name="T35" fmla="*/ 2147483647 h 220"/>
                      <a:gd name="T36" fmla="*/ 2147483647 w 376"/>
                      <a:gd name="T37" fmla="*/ 2147483647 h 220"/>
                      <a:gd name="T38" fmla="*/ 2147483647 w 376"/>
                      <a:gd name="T39" fmla="*/ 2147483647 h 220"/>
                      <a:gd name="T40" fmla="*/ 2147483647 w 376"/>
                      <a:gd name="T41" fmla="*/ 2147483647 h 220"/>
                      <a:gd name="T42" fmla="*/ 2147483647 w 376"/>
                      <a:gd name="T43" fmla="*/ 2147483647 h 220"/>
                      <a:gd name="T44" fmla="*/ 2147483647 w 376"/>
                      <a:gd name="T45" fmla="*/ 2147483647 h 220"/>
                      <a:gd name="T46" fmla="*/ 2147483647 w 376"/>
                      <a:gd name="T47" fmla="*/ 2147483647 h 220"/>
                      <a:gd name="T48" fmla="*/ 2147483647 w 376"/>
                      <a:gd name="T49" fmla="*/ 2147483647 h 220"/>
                      <a:gd name="T50" fmla="*/ 2147483647 w 376"/>
                      <a:gd name="T51" fmla="*/ 2147483647 h 220"/>
                      <a:gd name="T52" fmla="*/ 2147483647 w 376"/>
                      <a:gd name="T53" fmla="*/ 2147483647 h 220"/>
                      <a:gd name="T54" fmla="*/ 2147483647 w 376"/>
                      <a:gd name="T55" fmla="*/ 2147483647 h 220"/>
                      <a:gd name="T56" fmla="*/ 2147483647 w 376"/>
                      <a:gd name="T57" fmla="*/ 2147483647 h 220"/>
                      <a:gd name="T58" fmla="*/ 2147483647 w 376"/>
                      <a:gd name="T59" fmla="*/ 2147483647 h 220"/>
                      <a:gd name="T60" fmla="*/ 2147483647 w 376"/>
                      <a:gd name="T61" fmla="*/ 2147483647 h 220"/>
                      <a:gd name="T62" fmla="*/ 2147483647 w 376"/>
                      <a:gd name="T63" fmla="*/ 2147483647 h 220"/>
                      <a:gd name="T64" fmla="*/ 2147483647 w 376"/>
                      <a:gd name="T65" fmla="*/ 2147483647 h 220"/>
                      <a:gd name="T66" fmla="*/ 2147483647 w 376"/>
                      <a:gd name="T67" fmla="*/ 2147483647 h 220"/>
                      <a:gd name="T68" fmla="*/ 2147483647 w 376"/>
                      <a:gd name="T69" fmla="*/ 2147483647 h 220"/>
                      <a:gd name="T70" fmla="*/ 2147483647 w 376"/>
                      <a:gd name="T71" fmla="*/ 2147483647 h 220"/>
                      <a:gd name="T72" fmla="*/ 2147483647 w 376"/>
                      <a:gd name="T73" fmla="*/ 2147483647 h 220"/>
                      <a:gd name="T74" fmla="*/ 2147483647 w 376"/>
                      <a:gd name="T75" fmla="*/ 2147483647 h 220"/>
                      <a:gd name="T76" fmla="*/ 2147483647 w 376"/>
                      <a:gd name="T77" fmla="*/ 2147483647 h 220"/>
                      <a:gd name="T78" fmla="*/ 2147483647 w 376"/>
                      <a:gd name="T79" fmla="*/ 2147483647 h 220"/>
                      <a:gd name="T80" fmla="*/ 2147483647 w 376"/>
                      <a:gd name="T81" fmla="*/ 0 h 220"/>
                      <a:gd name="T82" fmla="*/ 2147483647 w 376"/>
                      <a:gd name="T83" fmla="*/ 2147483647 h 220"/>
                      <a:gd name="T84" fmla="*/ 2147483647 w 376"/>
                      <a:gd name="T85" fmla="*/ 2147483647 h 220"/>
                      <a:gd name="T86" fmla="*/ 2147483647 w 376"/>
                      <a:gd name="T87" fmla="*/ 2147483647 h 220"/>
                      <a:gd name="T88" fmla="*/ 2147483647 w 376"/>
                      <a:gd name="T89" fmla="*/ 2147483647 h 220"/>
                      <a:gd name="T90" fmla="*/ 2147483647 w 376"/>
                      <a:gd name="T91" fmla="*/ 2147483647 h 220"/>
                      <a:gd name="T92" fmla="*/ 2147483647 w 376"/>
                      <a:gd name="T93" fmla="*/ 2147483647 h 220"/>
                      <a:gd name="T94" fmla="*/ 2147483647 w 376"/>
                      <a:gd name="T95" fmla="*/ 2147483647 h 220"/>
                      <a:gd name="T96" fmla="*/ 2147483647 w 376"/>
                      <a:gd name="T97" fmla="*/ 2147483647 h 220"/>
                      <a:gd name="T98" fmla="*/ 2147483647 w 376"/>
                      <a:gd name="T99" fmla="*/ 2147483647 h 220"/>
                      <a:gd name="T100" fmla="*/ 2147483647 w 376"/>
                      <a:gd name="T101" fmla="*/ 2147483647 h 220"/>
                      <a:gd name="T102" fmla="*/ 2147483647 w 376"/>
                      <a:gd name="T103" fmla="*/ 2147483647 h 220"/>
                      <a:gd name="T104" fmla="*/ 2147483647 w 376"/>
                      <a:gd name="T105" fmla="*/ 2147483647 h 220"/>
                      <a:gd name="T106" fmla="*/ 2147483647 w 376"/>
                      <a:gd name="T107" fmla="*/ 2147483647 h 220"/>
                      <a:gd name="T108" fmla="*/ 2147483647 w 376"/>
                      <a:gd name="T109" fmla="*/ 2147483647 h 220"/>
                      <a:gd name="T110" fmla="*/ 2147483647 w 376"/>
                      <a:gd name="T111" fmla="*/ 2147483647 h 220"/>
                      <a:gd name="T112" fmla="*/ 2147483647 w 376"/>
                      <a:gd name="T113" fmla="*/ 2147483647 h 22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76"/>
                      <a:gd name="T172" fmla="*/ 0 h 220"/>
                      <a:gd name="T173" fmla="*/ 376 w 376"/>
                      <a:gd name="T174" fmla="*/ 220 h 220"/>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76" h="220">
                        <a:moveTo>
                          <a:pt x="204" y="214"/>
                        </a:moveTo>
                        <a:lnTo>
                          <a:pt x="200" y="216"/>
                        </a:lnTo>
                        <a:lnTo>
                          <a:pt x="195" y="220"/>
                        </a:lnTo>
                        <a:lnTo>
                          <a:pt x="192" y="220"/>
                        </a:lnTo>
                        <a:lnTo>
                          <a:pt x="187" y="214"/>
                        </a:lnTo>
                        <a:lnTo>
                          <a:pt x="183" y="213"/>
                        </a:lnTo>
                        <a:lnTo>
                          <a:pt x="177" y="195"/>
                        </a:lnTo>
                        <a:lnTo>
                          <a:pt x="171" y="197"/>
                        </a:lnTo>
                        <a:lnTo>
                          <a:pt x="167" y="187"/>
                        </a:lnTo>
                        <a:lnTo>
                          <a:pt x="159" y="181"/>
                        </a:lnTo>
                        <a:lnTo>
                          <a:pt x="155" y="182"/>
                        </a:lnTo>
                        <a:lnTo>
                          <a:pt x="146" y="181"/>
                        </a:lnTo>
                        <a:lnTo>
                          <a:pt x="140" y="182"/>
                        </a:lnTo>
                        <a:lnTo>
                          <a:pt x="133" y="173"/>
                        </a:lnTo>
                        <a:lnTo>
                          <a:pt x="107" y="154"/>
                        </a:lnTo>
                        <a:lnTo>
                          <a:pt x="81" y="169"/>
                        </a:lnTo>
                        <a:lnTo>
                          <a:pt x="82" y="208"/>
                        </a:lnTo>
                        <a:lnTo>
                          <a:pt x="74" y="209"/>
                        </a:lnTo>
                        <a:lnTo>
                          <a:pt x="68" y="201"/>
                        </a:lnTo>
                        <a:lnTo>
                          <a:pt x="62" y="199"/>
                        </a:lnTo>
                        <a:lnTo>
                          <a:pt x="58" y="199"/>
                        </a:lnTo>
                        <a:lnTo>
                          <a:pt x="55" y="204"/>
                        </a:lnTo>
                        <a:lnTo>
                          <a:pt x="55" y="198"/>
                        </a:lnTo>
                        <a:lnTo>
                          <a:pt x="55" y="196"/>
                        </a:lnTo>
                        <a:lnTo>
                          <a:pt x="55" y="194"/>
                        </a:lnTo>
                        <a:lnTo>
                          <a:pt x="53" y="194"/>
                        </a:lnTo>
                        <a:lnTo>
                          <a:pt x="52" y="193"/>
                        </a:lnTo>
                        <a:lnTo>
                          <a:pt x="50" y="192"/>
                        </a:lnTo>
                        <a:lnTo>
                          <a:pt x="48" y="191"/>
                        </a:lnTo>
                        <a:lnTo>
                          <a:pt x="47" y="190"/>
                        </a:lnTo>
                        <a:lnTo>
                          <a:pt x="45" y="191"/>
                        </a:lnTo>
                        <a:lnTo>
                          <a:pt x="43" y="189"/>
                        </a:lnTo>
                        <a:lnTo>
                          <a:pt x="42" y="186"/>
                        </a:lnTo>
                        <a:lnTo>
                          <a:pt x="41" y="180"/>
                        </a:lnTo>
                        <a:lnTo>
                          <a:pt x="38" y="177"/>
                        </a:lnTo>
                        <a:lnTo>
                          <a:pt x="36" y="174"/>
                        </a:lnTo>
                        <a:lnTo>
                          <a:pt x="34" y="171"/>
                        </a:lnTo>
                        <a:lnTo>
                          <a:pt x="34" y="169"/>
                        </a:lnTo>
                        <a:lnTo>
                          <a:pt x="34" y="168"/>
                        </a:lnTo>
                        <a:lnTo>
                          <a:pt x="35" y="168"/>
                        </a:lnTo>
                        <a:lnTo>
                          <a:pt x="36" y="168"/>
                        </a:lnTo>
                        <a:lnTo>
                          <a:pt x="38" y="170"/>
                        </a:lnTo>
                        <a:lnTo>
                          <a:pt x="40" y="171"/>
                        </a:lnTo>
                        <a:lnTo>
                          <a:pt x="41" y="171"/>
                        </a:lnTo>
                        <a:lnTo>
                          <a:pt x="42" y="170"/>
                        </a:lnTo>
                        <a:lnTo>
                          <a:pt x="42" y="169"/>
                        </a:lnTo>
                        <a:lnTo>
                          <a:pt x="41" y="167"/>
                        </a:lnTo>
                        <a:lnTo>
                          <a:pt x="41" y="165"/>
                        </a:lnTo>
                        <a:lnTo>
                          <a:pt x="42" y="162"/>
                        </a:lnTo>
                        <a:lnTo>
                          <a:pt x="45" y="160"/>
                        </a:lnTo>
                        <a:lnTo>
                          <a:pt x="49" y="159"/>
                        </a:lnTo>
                        <a:lnTo>
                          <a:pt x="57" y="159"/>
                        </a:lnTo>
                        <a:lnTo>
                          <a:pt x="58" y="158"/>
                        </a:lnTo>
                        <a:lnTo>
                          <a:pt x="59" y="157"/>
                        </a:lnTo>
                        <a:lnTo>
                          <a:pt x="59" y="154"/>
                        </a:lnTo>
                        <a:lnTo>
                          <a:pt x="59" y="149"/>
                        </a:lnTo>
                        <a:lnTo>
                          <a:pt x="59" y="148"/>
                        </a:lnTo>
                        <a:lnTo>
                          <a:pt x="59" y="147"/>
                        </a:lnTo>
                        <a:lnTo>
                          <a:pt x="60" y="145"/>
                        </a:lnTo>
                        <a:lnTo>
                          <a:pt x="60" y="143"/>
                        </a:lnTo>
                        <a:lnTo>
                          <a:pt x="59" y="140"/>
                        </a:lnTo>
                        <a:lnTo>
                          <a:pt x="59" y="139"/>
                        </a:lnTo>
                        <a:lnTo>
                          <a:pt x="59" y="138"/>
                        </a:lnTo>
                        <a:lnTo>
                          <a:pt x="58" y="137"/>
                        </a:lnTo>
                        <a:lnTo>
                          <a:pt x="56" y="137"/>
                        </a:lnTo>
                        <a:lnTo>
                          <a:pt x="54" y="137"/>
                        </a:lnTo>
                        <a:lnTo>
                          <a:pt x="53" y="137"/>
                        </a:lnTo>
                        <a:lnTo>
                          <a:pt x="51" y="136"/>
                        </a:lnTo>
                        <a:lnTo>
                          <a:pt x="49" y="136"/>
                        </a:lnTo>
                        <a:lnTo>
                          <a:pt x="48" y="134"/>
                        </a:lnTo>
                        <a:lnTo>
                          <a:pt x="46" y="134"/>
                        </a:lnTo>
                        <a:lnTo>
                          <a:pt x="44" y="134"/>
                        </a:lnTo>
                        <a:lnTo>
                          <a:pt x="41" y="134"/>
                        </a:lnTo>
                        <a:lnTo>
                          <a:pt x="39" y="135"/>
                        </a:lnTo>
                        <a:lnTo>
                          <a:pt x="38" y="137"/>
                        </a:lnTo>
                        <a:lnTo>
                          <a:pt x="36" y="140"/>
                        </a:lnTo>
                        <a:lnTo>
                          <a:pt x="35" y="140"/>
                        </a:lnTo>
                        <a:lnTo>
                          <a:pt x="34" y="140"/>
                        </a:lnTo>
                        <a:lnTo>
                          <a:pt x="28" y="143"/>
                        </a:lnTo>
                        <a:lnTo>
                          <a:pt x="25" y="144"/>
                        </a:lnTo>
                        <a:lnTo>
                          <a:pt x="22" y="145"/>
                        </a:lnTo>
                        <a:lnTo>
                          <a:pt x="18" y="142"/>
                        </a:lnTo>
                        <a:lnTo>
                          <a:pt x="20" y="132"/>
                        </a:lnTo>
                        <a:lnTo>
                          <a:pt x="14" y="124"/>
                        </a:lnTo>
                        <a:lnTo>
                          <a:pt x="0" y="121"/>
                        </a:lnTo>
                        <a:lnTo>
                          <a:pt x="3" y="80"/>
                        </a:lnTo>
                        <a:lnTo>
                          <a:pt x="9" y="79"/>
                        </a:lnTo>
                        <a:lnTo>
                          <a:pt x="12" y="84"/>
                        </a:lnTo>
                        <a:lnTo>
                          <a:pt x="18" y="83"/>
                        </a:lnTo>
                        <a:lnTo>
                          <a:pt x="18" y="71"/>
                        </a:lnTo>
                        <a:lnTo>
                          <a:pt x="38" y="57"/>
                        </a:lnTo>
                        <a:lnTo>
                          <a:pt x="43" y="63"/>
                        </a:lnTo>
                        <a:lnTo>
                          <a:pt x="52" y="63"/>
                        </a:lnTo>
                        <a:lnTo>
                          <a:pt x="56" y="66"/>
                        </a:lnTo>
                        <a:lnTo>
                          <a:pt x="64" y="66"/>
                        </a:lnTo>
                        <a:lnTo>
                          <a:pt x="70" y="74"/>
                        </a:lnTo>
                        <a:lnTo>
                          <a:pt x="75" y="73"/>
                        </a:lnTo>
                        <a:lnTo>
                          <a:pt x="79" y="77"/>
                        </a:lnTo>
                        <a:lnTo>
                          <a:pt x="82" y="77"/>
                        </a:lnTo>
                        <a:lnTo>
                          <a:pt x="87" y="71"/>
                        </a:lnTo>
                        <a:lnTo>
                          <a:pt x="104" y="71"/>
                        </a:lnTo>
                        <a:lnTo>
                          <a:pt x="108" y="76"/>
                        </a:lnTo>
                        <a:lnTo>
                          <a:pt x="121" y="80"/>
                        </a:lnTo>
                        <a:lnTo>
                          <a:pt x="121" y="73"/>
                        </a:lnTo>
                        <a:lnTo>
                          <a:pt x="124" y="72"/>
                        </a:lnTo>
                        <a:lnTo>
                          <a:pt x="128" y="80"/>
                        </a:lnTo>
                        <a:lnTo>
                          <a:pt x="132" y="75"/>
                        </a:lnTo>
                        <a:lnTo>
                          <a:pt x="132" y="67"/>
                        </a:lnTo>
                        <a:lnTo>
                          <a:pt x="125" y="62"/>
                        </a:lnTo>
                        <a:lnTo>
                          <a:pt x="126" y="55"/>
                        </a:lnTo>
                        <a:lnTo>
                          <a:pt x="131" y="53"/>
                        </a:lnTo>
                        <a:lnTo>
                          <a:pt x="132" y="49"/>
                        </a:lnTo>
                        <a:lnTo>
                          <a:pt x="129" y="46"/>
                        </a:lnTo>
                        <a:lnTo>
                          <a:pt x="130" y="41"/>
                        </a:lnTo>
                        <a:lnTo>
                          <a:pt x="138" y="38"/>
                        </a:lnTo>
                        <a:lnTo>
                          <a:pt x="138" y="36"/>
                        </a:lnTo>
                        <a:lnTo>
                          <a:pt x="129" y="36"/>
                        </a:lnTo>
                        <a:lnTo>
                          <a:pt x="129" y="28"/>
                        </a:lnTo>
                        <a:lnTo>
                          <a:pt x="141" y="26"/>
                        </a:lnTo>
                        <a:lnTo>
                          <a:pt x="155" y="22"/>
                        </a:lnTo>
                        <a:lnTo>
                          <a:pt x="180" y="11"/>
                        </a:lnTo>
                        <a:lnTo>
                          <a:pt x="191" y="1"/>
                        </a:lnTo>
                        <a:lnTo>
                          <a:pt x="203" y="0"/>
                        </a:lnTo>
                        <a:lnTo>
                          <a:pt x="215" y="1"/>
                        </a:lnTo>
                        <a:lnTo>
                          <a:pt x="222" y="4"/>
                        </a:lnTo>
                        <a:lnTo>
                          <a:pt x="227" y="17"/>
                        </a:lnTo>
                        <a:lnTo>
                          <a:pt x="234" y="15"/>
                        </a:lnTo>
                        <a:lnTo>
                          <a:pt x="246" y="21"/>
                        </a:lnTo>
                        <a:lnTo>
                          <a:pt x="248" y="29"/>
                        </a:lnTo>
                        <a:lnTo>
                          <a:pt x="259" y="27"/>
                        </a:lnTo>
                        <a:lnTo>
                          <a:pt x="261" y="21"/>
                        </a:lnTo>
                        <a:lnTo>
                          <a:pt x="266" y="15"/>
                        </a:lnTo>
                        <a:lnTo>
                          <a:pt x="278" y="16"/>
                        </a:lnTo>
                        <a:lnTo>
                          <a:pt x="278" y="23"/>
                        </a:lnTo>
                        <a:lnTo>
                          <a:pt x="281" y="34"/>
                        </a:lnTo>
                        <a:lnTo>
                          <a:pt x="295" y="43"/>
                        </a:lnTo>
                        <a:lnTo>
                          <a:pt x="299" y="56"/>
                        </a:lnTo>
                        <a:lnTo>
                          <a:pt x="308" y="72"/>
                        </a:lnTo>
                        <a:lnTo>
                          <a:pt x="342" y="72"/>
                        </a:lnTo>
                        <a:lnTo>
                          <a:pt x="357" y="92"/>
                        </a:lnTo>
                        <a:lnTo>
                          <a:pt x="375" y="97"/>
                        </a:lnTo>
                        <a:lnTo>
                          <a:pt x="376" y="102"/>
                        </a:lnTo>
                        <a:lnTo>
                          <a:pt x="359" y="117"/>
                        </a:lnTo>
                        <a:lnTo>
                          <a:pt x="362" y="131"/>
                        </a:lnTo>
                        <a:lnTo>
                          <a:pt x="357" y="137"/>
                        </a:lnTo>
                        <a:lnTo>
                          <a:pt x="350" y="133"/>
                        </a:lnTo>
                        <a:lnTo>
                          <a:pt x="339" y="134"/>
                        </a:lnTo>
                        <a:lnTo>
                          <a:pt x="332" y="153"/>
                        </a:lnTo>
                        <a:lnTo>
                          <a:pt x="332" y="158"/>
                        </a:lnTo>
                        <a:lnTo>
                          <a:pt x="328" y="163"/>
                        </a:lnTo>
                        <a:lnTo>
                          <a:pt x="324" y="157"/>
                        </a:lnTo>
                        <a:lnTo>
                          <a:pt x="305" y="164"/>
                        </a:lnTo>
                        <a:lnTo>
                          <a:pt x="311" y="171"/>
                        </a:lnTo>
                        <a:lnTo>
                          <a:pt x="312" y="182"/>
                        </a:lnTo>
                        <a:lnTo>
                          <a:pt x="314" y="188"/>
                        </a:lnTo>
                        <a:lnTo>
                          <a:pt x="311" y="198"/>
                        </a:lnTo>
                        <a:lnTo>
                          <a:pt x="306" y="194"/>
                        </a:lnTo>
                        <a:lnTo>
                          <a:pt x="294" y="190"/>
                        </a:lnTo>
                        <a:lnTo>
                          <a:pt x="278" y="188"/>
                        </a:lnTo>
                        <a:lnTo>
                          <a:pt x="265" y="192"/>
                        </a:lnTo>
                        <a:lnTo>
                          <a:pt x="261" y="186"/>
                        </a:lnTo>
                        <a:lnTo>
                          <a:pt x="257" y="184"/>
                        </a:lnTo>
                        <a:lnTo>
                          <a:pt x="247" y="190"/>
                        </a:lnTo>
                        <a:lnTo>
                          <a:pt x="249" y="196"/>
                        </a:lnTo>
                        <a:lnTo>
                          <a:pt x="239" y="198"/>
                        </a:lnTo>
                        <a:lnTo>
                          <a:pt x="234" y="193"/>
                        </a:lnTo>
                        <a:lnTo>
                          <a:pt x="228" y="193"/>
                        </a:lnTo>
                        <a:lnTo>
                          <a:pt x="223" y="198"/>
                        </a:lnTo>
                        <a:lnTo>
                          <a:pt x="211" y="201"/>
                        </a:lnTo>
                        <a:lnTo>
                          <a:pt x="205" y="209"/>
                        </a:lnTo>
                        <a:lnTo>
                          <a:pt x="204" y="214"/>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grpSp>
          </p:grpSp>
          <p:grpSp>
            <p:nvGrpSpPr>
              <p:cNvPr id="2463" name="Group 415"/>
              <p:cNvGrpSpPr>
                <a:grpSpLocks/>
              </p:cNvGrpSpPr>
              <p:nvPr/>
            </p:nvGrpSpPr>
            <p:grpSpPr bwMode="auto">
              <a:xfrm>
                <a:off x="2597" y="1890"/>
                <a:ext cx="769" cy="716"/>
                <a:chOff x="2597" y="1890"/>
                <a:chExt cx="769" cy="716"/>
              </a:xfrm>
              <a:grpFill/>
            </p:grpSpPr>
            <p:sp>
              <p:nvSpPr>
                <p:cNvPr id="2464" name="Freeform 270"/>
                <p:cNvSpPr>
                  <a:spLocks/>
                </p:cNvSpPr>
                <p:nvPr/>
              </p:nvSpPr>
              <p:spPr bwMode="gray">
                <a:xfrm>
                  <a:off x="2754" y="2497"/>
                  <a:ext cx="30" cy="31"/>
                </a:xfrm>
                <a:custGeom>
                  <a:avLst/>
                  <a:gdLst>
                    <a:gd name="T0" fmla="*/ 2147483647 w 25"/>
                    <a:gd name="T1" fmla="*/ 2147483647 h 25"/>
                    <a:gd name="T2" fmla="*/ 2147483647 w 25"/>
                    <a:gd name="T3" fmla="*/ 0 h 25"/>
                    <a:gd name="T4" fmla="*/ 2147483647 w 25"/>
                    <a:gd name="T5" fmla="*/ 2147483647 h 25"/>
                    <a:gd name="T6" fmla="*/ 2147483647 w 25"/>
                    <a:gd name="T7" fmla="*/ 2147483647 h 25"/>
                    <a:gd name="T8" fmla="*/ 2147483647 w 25"/>
                    <a:gd name="T9" fmla="*/ 2147483647 h 25"/>
                    <a:gd name="T10" fmla="*/ 2147483647 w 25"/>
                    <a:gd name="T11" fmla="*/ 2147483647 h 25"/>
                    <a:gd name="T12" fmla="*/ 2147483647 w 25"/>
                    <a:gd name="T13" fmla="*/ 2147483647 h 25"/>
                    <a:gd name="T14" fmla="*/ 2147483647 w 25"/>
                    <a:gd name="T15" fmla="*/ 2147483647 h 25"/>
                    <a:gd name="T16" fmla="*/ 2147483647 w 25"/>
                    <a:gd name="T17" fmla="*/ 2147483647 h 25"/>
                    <a:gd name="T18" fmla="*/ 0 w 25"/>
                    <a:gd name="T19" fmla="*/ 2147483647 h 25"/>
                    <a:gd name="T20" fmla="*/ 0 w 25"/>
                    <a:gd name="T21" fmla="*/ 2147483647 h 25"/>
                    <a:gd name="T22" fmla="*/ 2147483647 w 25"/>
                    <a:gd name="T23" fmla="*/ 2147483647 h 25"/>
                    <a:gd name="T24" fmla="*/ 0 w 25"/>
                    <a:gd name="T25" fmla="*/ 2147483647 h 25"/>
                    <a:gd name="T26" fmla="*/ 2147483647 w 25"/>
                    <a:gd name="T27" fmla="*/ 2147483647 h 25"/>
                    <a:gd name="T28" fmla="*/ 2147483647 w 25"/>
                    <a:gd name="T29" fmla="*/ 2147483647 h 25"/>
                    <a:gd name="T30" fmla="*/ 2147483647 w 25"/>
                    <a:gd name="T31" fmla="*/ 2147483647 h 2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5"/>
                    <a:gd name="T49" fmla="*/ 0 h 25"/>
                    <a:gd name="T50" fmla="*/ 25 w 25"/>
                    <a:gd name="T51" fmla="*/ 25 h 2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5" h="25">
                      <a:moveTo>
                        <a:pt x="2" y="2"/>
                      </a:moveTo>
                      <a:lnTo>
                        <a:pt x="8" y="0"/>
                      </a:lnTo>
                      <a:lnTo>
                        <a:pt x="14" y="2"/>
                      </a:lnTo>
                      <a:lnTo>
                        <a:pt x="25" y="12"/>
                      </a:lnTo>
                      <a:lnTo>
                        <a:pt x="24" y="16"/>
                      </a:lnTo>
                      <a:lnTo>
                        <a:pt x="19" y="16"/>
                      </a:lnTo>
                      <a:lnTo>
                        <a:pt x="13" y="15"/>
                      </a:lnTo>
                      <a:lnTo>
                        <a:pt x="12" y="19"/>
                      </a:lnTo>
                      <a:lnTo>
                        <a:pt x="5" y="20"/>
                      </a:lnTo>
                      <a:lnTo>
                        <a:pt x="0" y="25"/>
                      </a:lnTo>
                      <a:lnTo>
                        <a:pt x="0" y="23"/>
                      </a:lnTo>
                      <a:lnTo>
                        <a:pt x="2" y="20"/>
                      </a:lnTo>
                      <a:lnTo>
                        <a:pt x="0" y="19"/>
                      </a:lnTo>
                      <a:lnTo>
                        <a:pt x="4" y="13"/>
                      </a:lnTo>
                      <a:lnTo>
                        <a:pt x="5" y="7"/>
                      </a:lnTo>
                      <a:lnTo>
                        <a:pt x="2" y="2"/>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65" name="Freeform 372"/>
                <p:cNvSpPr>
                  <a:spLocks/>
                </p:cNvSpPr>
                <p:nvPr/>
              </p:nvSpPr>
              <p:spPr bwMode="gray">
                <a:xfrm>
                  <a:off x="2675" y="2488"/>
                  <a:ext cx="23" cy="50"/>
                </a:xfrm>
                <a:custGeom>
                  <a:avLst/>
                  <a:gdLst>
                    <a:gd name="T0" fmla="*/ 2147483647 w 18"/>
                    <a:gd name="T1" fmla="*/ 2147483647 h 41"/>
                    <a:gd name="T2" fmla="*/ 2147483647 w 18"/>
                    <a:gd name="T3" fmla="*/ 2147483647 h 41"/>
                    <a:gd name="T4" fmla="*/ 2147483647 w 18"/>
                    <a:gd name="T5" fmla="*/ 2147483647 h 41"/>
                    <a:gd name="T6" fmla="*/ 2147483647 w 18"/>
                    <a:gd name="T7" fmla="*/ 2147483647 h 41"/>
                    <a:gd name="T8" fmla="*/ 2147483647 w 18"/>
                    <a:gd name="T9" fmla="*/ 2147483647 h 41"/>
                    <a:gd name="T10" fmla="*/ 2147483647 w 18"/>
                    <a:gd name="T11" fmla="*/ 2147483647 h 41"/>
                    <a:gd name="T12" fmla="*/ 2147483647 w 18"/>
                    <a:gd name="T13" fmla="*/ 2147483647 h 41"/>
                    <a:gd name="T14" fmla="*/ 2147483647 w 18"/>
                    <a:gd name="T15" fmla="*/ 2147483647 h 41"/>
                    <a:gd name="T16" fmla="*/ 2147483647 w 18"/>
                    <a:gd name="T17" fmla="*/ 2147483647 h 41"/>
                    <a:gd name="T18" fmla="*/ 2147483647 w 18"/>
                    <a:gd name="T19" fmla="*/ 2147483647 h 41"/>
                    <a:gd name="T20" fmla="*/ 0 w 18"/>
                    <a:gd name="T21" fmla="*/ 2147483647 h 41"/>
                    <a:gd name="T22" fmla="*/ 2147483647 w 18"/>
                    <a:gd name="T23" fmla="*/ 2147483647 h 41"/>
                    <a:gd name="T24" fmla="*/ 2147483647 w 18"/>
                    <a:gd name="T25" fmla="*/ 0 h 41"/>
                    <a:gd name="T26" fmla="*/ 2147483647 w 18"/>
                    <a:gd name="T27" fmla="*/ 2147483647 h 41"/>
                    <a:gd name="T28" fmla="*/ 2147483647 w 18"/>
                    <a:gd name="T29" fmla="*/ 2147483647 h 4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8"/>
                    <a:gd name="T46" fmla="*/ 0 h 41"/>
                    <a:gd name="T47" fmla="*/ 18 w 18"/>
                    <a:gd name="T48" fmla="*/ 41 h 4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8" h="41">
                      <a:moveTo>
                        <a:pt x="15" y="10"/>
                      </a:moveTo>
                      <a:lnTo>
                        <a:pt x="13" y="17"/>
                      </a:lnTo>
                      <a:lnTo>
                        <a:pt x="17" y="24"/>
                      </a:lnTo>
                      <a:lnTo>
                        <a:pt x="18" y="30"/>
                      </a:lnTo>
                      <a:lnTo>
                        <a:pt x="14" y="37"/>
                      </a:lnTo>
                      <a:lnTo>
                        <a:pt x="9" y="41"/>
                      </a:lnTo>
                      <a:lnTo>
                        <a:pt x="4" y="33"/>
                      </a:lnTo>
                      <a:lnTo>
                        <a:pt x="2" y="25"/>
                      </a:lnTo>
                      <a:lnTo>
                        <a:pt x="4" y="19"/>
                      </a:lnTo>
                      <a:lnTo>
                        <a:pt x="3" y="14"/>
                      </a:lnTo>
                      <a:lnTo>
                        <a:pt x="0" y="9"/>
                      </a:lnTo>
                      <a:lnTo>
                        <a:pt x="2" y="3"/>
                      </a:lnTo>
                      <a:lnTo>
                        <a:pt x="6" y="0"/>
                      </a:lnTo>
                      <a:lnTo>
                        <a:pt x="12" y="2"/>
                      </a:lnTo>
                      <a:lnTo>
                        <a:pt x="15" y="1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66" name="Freeform 379"/>
                <p:cNvSpPr>
                  <a:spLocks/>
                </p:cNvSpPr>
                <p:nvPr/>
              </p:nvSpPr>
              <p:spPr bwMode="gray">
                <a:xfrm>
                  <a:off x="2754" y="2542"/>
                  <a:ext cx="4" cy="3"/>
                </a:xfrm>
                <a:custGeom>
                  <a:avLst/>
                  <a:gdLst>
                    <a:gd name="T0" fmla="*/ 0 w 3"/>
                    <a:gd name="T1" fmla="*/ 0 h 3"/>
                    <a:gd name="T2" fmla="*/ 2147483647 w 3"/>
                    <a:gd name="T3" fmla="*/ 0 h 3"/>
                    <a:gd name="T4" fmla="*/ 2147483647 w 3"/>
                    <a:gd name="T5" fmla="*/ 2147483647 h 3"/>
                    <a:gd name="T6" fmla="*/ 2147483647 w 3"/>
                    <a:gd name="T7" fmla="*/ 2147483647 h 3"/>
                    <a:gd name="T8" fmla="*/ 0 w 3"/>
                    <a:gd name="T9" fmla="*/ 0 h 3"/>
                    <a:gd name="T10" fmla="*/ 0 60000 65536"/>
                    <a:gd name="T11" fmla="*/ 0 60000 65536"/>
                    <a:gd name="T12" fmla="*/ 0 60000 65536"/>
                    <a:gd name="T13" fmla="*/ 0 60000 65536"/>
                    <a:gd name="T14" fmla="*/ 0 60000 65536"/>
                    <a:gd name="T15" fmla="*/ 0 w 3"/>
                    <a:gd name="T16" fmla="*/ 0 h 3"/>
                    <a:gd name="T17" fmla="*/ 3 w 3"/>
                    <a:gd name="T18" fmla="*/ 3 h 3"/>
                  </a:gdLst>
                  <a:ahLst/>
                  <a:cxnLst>
                    <a:cxn ang="T10">
                      <a:pos x="T0" y="T1"/>
                    </a:cxn>
                    <a:cxn ang="T11">
                      <a:pos x="T2" y="T3"/>
                    </a:cxn>
                    <a:cxn ang="T12">
                      <a:pos x="T4" y="T5"/>
                    </a:cxn>
                    <a:cxn ang="T13">
                      <a:pos x="T6" y="T7"/>
                    </a:cxn>
                    <a:cxn ang="T14">
                      <a:pos x="T8" y="T9"/>
                    </a:cxn>
                  </a:cxnLst>
                  <a:rect l="T15" t="T16" r="T17" b="T18"/>
                  <a:pathLst>
                    <a:path w="3" h="3">
                      <a:moveTo>
                        <a:pt x="0" y="0"/>
                      </a:moveTo>
                      <a:lnTo>
                        <a:pt x="2" y="0"/>
                      </a:lnTo>
                      <a:lnTo>
                        <a:pt x="3" y="2"/>
                      </a:lnTo>
                      <a:lnTo>
                        <a:pt x="2" y="3"/>
                      </a:lnTo>
                      <a:lnTo>
                        <a:pt x="0"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67" name="Freeform 383"/>
                <p:cNvSpPr>
                  <a:spLocks/>
                </p:cNvSpPr>
                <p:nvPr/>
              </p:nvSpPr>
              <p:spPr bwMode="gray">
                <a:xfrm>
                  <a:off x="2744" y="2532"/>
                  <a:ext cx="4" cy="4"/>
                </a:xfrm>
                <a:custGeom>
                  <a:avLst/>
                  <a:gdLst>
                    <a:gd name="T0" fmla="*/ 2147483647 w 3"/>
                    <a:gd name="T1" fmla="*/ 2147483647 h 3"/>
                    <a:gd name="T2" fmla="*/ 0 w 3"/>
                    <a:gd name="T3" fmla="*/ 2147483647 h 3"/>
                    <a:gd name="T4" fmla="*/ 2147483647 w 3"/>
                    <a:gd name="T5" fmla="*/ 0 h 3"/>
                    <a:gd name="T6" fmla="*/ 2147483647 w 3"/>
                    <a:gd name="T7" fmla="*/ 2147483647 h 3"/>
                    <a:gd name="T8" fmla="*/ 2147483647 w 3"/>
                    <a:gd name="T9" fmla="*/ 2147483647 h 3"/>
                    <a:gd name="T10" fmla="*/ 2147483647 w 3"/>
                    <a:gd name="T11" fmla="*/ 2147483647 h 3"/>
                    <a:gd name="T12" fmla="*/ 0 60000 65536"/>
                    <a:gd name="T13" fmla="*/ 0 60000 65536"/>
                    <a:gd name="T14" fmla="*/ 0 60000 65536"/>
                    <a:gd name="T15" fmla="*/ 0 60000 65536"/>
                    <a:gd name="T16" fmla="*/ 0 60000 65536"/>
                    <a:gd name="T17" fmla="*/ 0 60000 65536"/>
                    <a:gd name="T18" fmla="*/ 0 w 3"/>
                    <a:gd name="T19" fmla="*/ 0 h 3"/>
                    <a:gd name="T20" fmla="*/ 3 w 3"/>
                    <a:gd name="T21" fmla="*/ 3 h 3"/>
                  </a:gdLst>
                  <a:ahLst/>
                  <a:cxnLst>
                    <a:cxn ang="T12">
                      <a:pos x="T0" y="T1"/>
                    </a:cxn>
                    <a:cxn ang="T13">
                      <a:pos x="T2" y="T3"/>
                    </a:cxn>
                    <a:cxn ang="T14">
                      <a:pos x="T4" y="T5"/>
                    </a:cxn>
                    <a:cxn ang="T15">
                      <a:pos x="T6" y="T7"/>
                    </a:cxn>
                    <a:cxn ang="T16">
                      <a:pos x="T8" y="T9"/>
                    </a:cxn>
                    <a:cxn ang="T17">
                      <a:pos x="T10" y="T11"/>
                    </a:cxn>
                  </a:cxnLst>
                  <a:rect l="T18" t="T19" r="T20" b="T21"/>
                  <a:pathLst>
                    <a:path w="3" h="3">
                      <a:moveTo>
                        <a:pt x="1" y="3"/>
                      </a:moveTo>
                      <a:lnTo>
                        <a:pt x="0" y="2"/>
                      </a:lnTo>
                      <a:lnTo>
                        <a:pt x="1" y="0"/>
                      </a:lnTo>
                      <a:lnTo>
                        <a:pt x="3" y="1"/>
                      </a:lnTo>
                      <a:lnTo>
                        <a:pt x="3" y="2"/>
                      </a:lnTo>
                      <a:lnTo>
                        <a:pt x="1" y="3"/>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grpSp>
              <p:nvGrpSpPr>
                <p:cNvPr id="2468" name="Group 420"/>
                <p:cNvGrpSpPr>
                  <a:grpSpLocks/>
                </p:cNvGrpSpPr>
                <p:nvPr/>
              </p:nvGrpSpPr>
              <p:grpSpPr bwMode="auto">
                <a:xfrm>
                  <a:off x="2597" y="1890"/>
                  <a:ext cx="769" cy="716"/>
                  <a:chOff x="2597" y="1890"/>
                  <a:chExt cx="769" cy="716"/>
                </a:xfrm>
                <a:grpFill/>
              </p:grpSpPr>
              <p:sp>
                <p:nvSpPr>
                  <p:cNvPr id="2469" name="Freeform 266"/>
                  <p:cNvSpPr>
                    <a:spLocks/>
                  </p:cNvSpPr>
                  <p:nvPr/>
                </p:nvSpPr>
                <p:spPr bwMode="gray">
                  <a:xfrm>
                    <a:off x="2714" y="2462"/>
                    <a:ext cx="66" cy="49"/>
                  </a:xfrm>
                  <a:custGeom>
                    <a:avLst/>
                    <a:gdLst>
                      <a:gd name="T0" fmla="*/ 2147483647 w 54"/>
                      <a:gd name="T1" fmla="*/ 2147483647 h 40"/>
                      <a:gd name="T2" fmla="*/ 2147483647 w 54"/>
                      <a:gd name="T3" fmla="*/ 2147483647 h 40"/>
                      <a:gd name="T4" fmla="*/ 2147483647 w 54"/>
                      <a:gd name="T5" fmla="*/ 2147483647 h 40"/>
                      <a:gd name="T6" fmla="*/ 2147483647 w 54"/>
                      <a:gd name="T7" fmla="*/ 2147483647 h 40"/>
                      <a:gd name="T8" fmla="*/ 0 w 54"/>
                      <a:gd name="T9" fmla="*/ 2147483647 h 40"/>
                      <a:gd name="T10" fmla="*/ 2147483647 w 54"/>
                      <a:gd name="T11" fmla="*/ 0 h 40"/>
                      <a:gd name="T12" fmla="*/ 2147483647 w 54"/>
                      <a:gd name="T13" fmla="*/ 2147483647 h 40"/>
                      <a:gd name="T14" fmla="*/ 2147483647 w 54"/>
                      <a:gd name="T15" fmla="*/ 2147483647 h 40"/>
                      <a:gd name="T16" fmla="*/ 2147483647 w 54"/>
                      <a:gd name="T17" fmla="*/ 2147483647 h 40"/>
                      <a:gd name="T18" fmla="*/ 2147483647 w 54"/>
                      <a:gd name="T19" fmla="*/ 0 h 40"/>
                      <a:gd name="T20" fmla="*/ 2147483647 w 54"/>
                      <a:gd name="T21" fmla="*/ 0 h 40"/>
                      <a:gd name="T22" fmla="*/ 2147483647 w 54"/>
                      <a:gd name="T23" fmla="*/ 2147483647 h 40"/>
                      <a:gd name="T24" fmla="*/ 2147483647 w 54"/>
                      <a:gd name="T25" fmla="*/ 2147483647 h 40"/>
                      <a:gd name="T26" fmla="*/ 2147483647 w 54"/>
                      <a:gd name="T27" fmla="*/ 2147483647 h 40"/>
                      <a:gd name="T28" fmla="*/ 2147483647 w 54"/>
                      <a:gd name="T29" fmla="*/ 2147483647 h 40"/>
                      <a:gd name="T30" fmla="*/ 2147483647 w 54"/>
                      <a:gd name="T31" fmla="*/ 2147483647 h 40"/>
                      <a:gd name="T32" fmla="*/ 2147483647 w 54"/>
                      <a:gd name="T33" fmla="*/ 2147483647 h 40"/>
                      <a:gd name="T34" fmla="*/ 2147483647 w 54"/>
                      <a:gd name="T35" fmla="*/ 2147483647 h 40"/>
                      <a:gd name="T36" fmla="*/ 2147483647 w 54"/>
                      <a:gd name="T37" fmla="*/ 2147483647 h 40"/>
                      <a:gd name="T38" fmla="*/ 2147483647 w 54"/>
                      <a:gd name="T39" fmla="*/ 2147483647 h 40"/>
                      <a:gd name="T40" fmla="*/ 2147483647 w 54"/>
                      <a:gd name="T41" fmla="*/ 2147483647 h 40"/>
                      <a:gd name="T42" fmla="*/ 2147483647 w 54"/>
                      <a:gd name="T43" fmla="*/ 2147483647 h 40"/>
                      <a:gd name="T44" fmla="*/ 2147483647 w 54"/>
                      <a:gd name="T45" fmla="*/ 2147483647 h 40"/>
                      <a:gd name="T46" fmla="*/ 2147483647 w 54"/>
                      <a:gd name="T47" fmla="*/ 2147483647 h 4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4"/>
                      <a:gd name="T73" fmla="*/ 0 h 40"/>
                      <a:gd name="T74" fmla="*/ 54 w 54"/>
                      <a:gd name="T75" fmla="*/ 40 h 40"/>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4" h="40">
                        <a:moveTo>
                          <a:pt x="5" y="40"/>
                        </a:moveTo>
                        <a:lnTo>
                          <a:pt x="5" y="31"/>
                        </a:lnTo>
                        <a:lnTo>
                          <a:pt x="1" y="21"/>
                        </a:lnTo>
                        <a:lnTo>
                          <a:pt x="5" y="13"/>
                        </a:lnTo>
                        <a:lnTo>
                          <a:pt x="0" y="7"/>
                        </a:lnTo>
                        <a:lnTo>
                          <a:pt x="3" y="0"/>
                        </a:lnTo>
                        <a:lnTo>
                          <a:pt x="9" y="4"/>
                        </a:lnTo>
                        <a:lnTo>
                          <a:pt x="20" y="7"/>
                        </a:lnTo>
                        <a:lnTo>
                          <a:pt x="30" y="5"/>
                        </a:lnTo>
                        <a:lnTo>
                          <a:pt x="37" y="0"/>
                        </a:lnTo>
                        <a:lnTo>
                          <a:pt x="42" y="0"/>
                        </a:lnTo>
                        <a:lnTo>
                          <a:pt x="54" y="5"/>
                        </a:lnTo>
                        <a:lnTo>
                          <a:pt x="54" y="11"/>
                        </a:lnTo>
                        <a:lnTo>
                          <a:pt x="50" y="14"/>
                        </a:lnTo>
                        <a:lnTo>
                          <a:pt x="49" y="25"/>
                        </a:lnTo>
                        <a:lnTo>
                          <a:pt x="47" y="31"/>
                        </a:lnTo>
                        <a:lnTo>
                          <a:pt x="41" y="29"/>
                        </a:lnTo>
                        <a:lnTo>
                          <a:pt x="35" y="31"/>
                        </a:lnTo>
                        <a:lnTo>
                          <a:pt x="33" y="39"/>
                        </a:lnTo>
                        <a:lnTo>
                          <a:pt x="28" y="40"/>
                        </a:lnTo>
                        <a:lnTo>
                          <a:pt x="23" y="37"/>
                        </a:lnTo>
                        <a:lnTo>
                          <a:pt x="17" y="36"/>
                        </a:lnTo>
                        <a:lnTo>
                          <a:pt x="11" y="38"/>
                        </a:lnTo>
                        <a:lnTo>
                          <a:pt x="5" y="4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70" name="Freeform 275"/>
                  <p:cNvSpPr>
                    <a:spLocks/>
                  </p:cNvSpPr>
                  <p:nvPr/>
                </p:nvSpPr>
                <p:spPr bwMode="gray">
                  <a:xfrm>
                    <a:off x="2613" y="2419"/>
                    <a:ext cx="62" cy="73"/>
                  </a:xfrm>
                  <a:custGeom>
                    <a:avLst/>
                    <a:gdLst>
                      <a:gd name="T0" fmla="*/ 2147483647 w 51"/>
                      <a:gd name="T1" fmla="*/ 2147483647 h 59"/>
                      <a:gd name="T2" fmla="*/ 2147483647 w 51"/>
                      <a:gd name="T3" fmla="*/ 2147483647 h 59"/>
                      <a:gd name="T4" fmla="*/ 2147483647 w 51"/>
                      <a:gd name="T5" fmla="*/ 2147483647 h 59"/>
                      <a:gd name="T6" fmla="*/ 2147483647 w 51"/>
                      <a:gd name="T7" fmla="*/ 2147483647 h 59"/>
                      <a:gd name="T8" fmla="*/ 2147483647 w 51"/>
                      <a:gd name="T9" fmla="*/ 2147483647 h 59"/>
                      <a:gd name="T10" fmla="*/ 2147483647 w 51"/>
                      <a:gd name="T11" fmla="*/ 2147483647 h 59"/>
                      <a:gd name="T12" fmla="*/ 2147483647 w 51"/>
                      <a:gd name="T13" fmla="*/ 2147483647 h 59"/>
                      <a:gd name="T14" fmla="*/ 2147483647 w 51"/>
                      <a:gd name="T15" fmla="*/ 2147483647 h 59"/>
                      <a:gd name="T16" fmla="*/ 2147483647 w 51"/>
                      <a:gd name="T17" fmla="*/ 2147483647 h 59"/>
                      <a:gd name="T18" fmla="*/ 2147483647 w 51"/>
                      <a:gd name="T19" fmla="*/ 2147483647 h 59"/>
                      <a:gd name="T20" fmla="*/ 2147483647 w 51"/>
                      <a:gd name="T21" fmla="*/ 2147483647 h 59"/>
                      <a:gd name="T22" fmla="*/ 0 w 51"/>
                      <a:gd name="T23" fmla="*/ 2147483647 h 59"/>
                      <a:gd name="T24" fmla="*/ 2147483647 w 51"/>
                      <a:gd name="T25" fmla="*/ 2147483647 h 59"/>
                      <a:gd name="T26" fmla="*/ 2147483647 w 51"/>
                      <a:gd name="T27" fmla="*/ 2147483647 h 59"/>
                      <a:gd name="T28" fmla="*/ 2147483647 w 51"/>
                      <a:gd name="T29" fmla="*/ 2147483647 h 59"/>
                      <a:gd name="T30" fmla="*/ 2147483647 w 51"/>
                      <a:gd name="T31" fmla="*/ 2147483647 h 59"/>
                      <a:gd name="T32" fmla="*/ 2147483647 w 51"/>
                      <a:gd name="T33" fmla="*/ 2147483647 h 59"/>
                      <a:gd name="T34" fmla="*/ 2147483647 w 51"/>
                      <a:gd name="T35" fmla="*/ 0 h 59"/>
                      <a:gd name="T36" fmla="*/ 2147483647 w 51"/>
                      <a:gd name="T37" fmla="*/ 2147483647 h 59"/>
                      <a:gd name="T38" fmla="*/ 2147483647 w 51"/>
                      <a:gd name="T39" fmla="*/ 2147483647 h 59"/>
                      <a:gd name="T40" fmla="*/ 2147483647 w 51"/>
                      <a:gd name="T41" fmla="*/ 2147483647 h 59"/>
                      <a:gd name="T42" fmla="*/ 2147483647 w 51"/>
                      <a:gd name="T43" fmla="*/ 2147483647 h 59"/>
                      <a:gd name="T44" fmla="*/ 2147483647 w 51"/>
                      <a:gd name="T45" fmla="*/ 2147483647 h 59"/>
                      <a:gd name="T46" fmla="*/ 2147483647 w 51"/>
                      <a:gd name="T47" fmla="*/ 2147483647 h 59"/>
                      <a:gd name="T48" fmla="*/ 2147483647 w 51"/>
                      <a:gd name="T49" fmla="*/ 2147483647 h 59"/>
                      <a:gd name="T50" fmla="*/ 2147483647 w 51"/>
                      <a:gd name="T51" fmla="*/ 2147483647 h 59"/>
                      <a:gd name="T52" fmla="*/ 2147483647 w 51"/>
                      <a:gd name="T53" fmla="*/ 2147483647 h 59"/>
                      <a:gd name="T54" fmla="*/ 2147483647 w 51"/>
                      <a:gd name="T55" fmla="*/ 2147483647 h 59"/>
                      <a:gd name="T56" fmla="*/ 2147483647 w 51"/>
                      <a:gd name="T57" fmla="*/ 2147483647 h 59"/>
                      <a:gd name="T58" fmla="*/ 2147483647 w 51"/>
                      <a:gd name="T59" fmla="*/ 2147483647 h 59"/>
                      <a:gd name="T60" fmla="*/ 2147483647 w 51"/>
                      <a:gd name="T61" fmla="*/ 2147483647 h 59"/>
                      <a:gd name="T62" fmla="*/ 2147483647 w 51"/>
                      <a:gd name="T63" fmla="*/ 2147483647 h 59"/>
                      <a:gd name="T64" fmla="*/ 2147483647 w 51"/>
                      <a:gd name="T65" fmla="*/ 2147483647 h 59"/>
                      <a:gd name="T66" fmla="*/ 2147483647 w 51"/>
                      <a:gd name="T67" fmla="*/ 2147483647 h 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1"/>
                      <a:gd name="T103" fmla="*/ 0 h 59"/>
                      <a:gd name="T104" fmla="*/ 51 w 51"/>
                      <a:gd name="T105" fmla="*/ 59 h 5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1" h="59">
                        <a:moveTo>
                          <a:pt x="43" y="59"/>
                        </a:moveTo>
                        <a:lnTo>
                          <a:pt x="37" y="57"/>
                        </a:lnTo>
                        <a:lnTo>
                          <a:pt x="35" y="52"/>
                        </a:lnTo>
                        <a:lnTo>
                          <a:pt x="27" y="47"/>
                        </a:lnTo>
                        <a:lnTo>
                          <a:pt x="20" y="42"/>
                        </a:lnTo>
                        <a:lnTo>
                          <a:pt x="15" y="36"/>
                        </a:lnTo>
                        <a:lnTo>
                          <a:pt x="14" y="31"/>
                        </a:lnTo>
                        <a:lnTo>
                          <a:pt x="11" y="28"/>
                        </a:lnTo>
                        <a:lnTo>
                          <a:pt x="8" y="22"/>
                        </a:lnTo>
                        <a:lnTo>
                          <a:pt x="5" y="24"/>
                        </a:lnTo>
                        <a:lnTo>
                          <a:pt x="3" y="28"/>
                        </a:lnTo>
                        <a:lnTo>
                          <a:pt x="0" y="21"/>
                        </a:lnTo>
                        <a:lnTo>
                          <a:pt x="2" y="17"/>
                        </a:lnTo>
                        <a:lnTo>
                          <a:pt x="3" y="14"/>
                        </a:lnTo>
                        <a:lnTo>
                          <a:pt x="18" y="13"/>
                        </a:lnTo>
                        <a:lnTo>
                          <a:pt x="22" y="6"/>
                        </a:lnTo>
                        <a:lnTo>
                          <a:pt x="22" y="2"/>
                        </a:lnTo>
                        <a:lnTo>
                          <a:pt x="26" y="0"/>
                        </a:lnTo>
                        <a:lnTo>
                          <a:pt x="31" y="1"/>
                        </a:lnTo>
                        <a:lnTo>
                          <a:pt x="35" y="10"/>
                        </a:lnTo>
                        <a:lnTo>
                          <a:pt x="48" y="12"/>
                        </a:lnTo>
                        <a:lnTo>
                          <a:pt x="51" y="22"/>
                        </a:lnTo>
                        <a:lnTo>
                          <a:pt x="39" y="23"/>
                        </a:lnTo>
                        <a:lnTo>
                          <a:pt x="32" y="18"/>
                        </a:lnTo>
                        <a:lnTo>
                          <a:pt x="28" y="20"/>
                        </a:lnTo>
                        <a:lnTo>
                          <a:pt x="27" y="25"/>
                        </a:lnTo>
                        <a:lnTo>
                          <a:pt x="24" y="24"/>
                        </a:lnTo>
                        <a:lnTo>
                          <a:pt x="21" y="26"/>
                        </a:lnTo>
                        <a:lnTo>
                          <a:pt x="23" y="35"/>
                        </a:lnTo>
                        <a:lnTo>
                          <a:pt x="30" y="42"/>
                        </a:lnTo>
                        <a:lnTo>
                          <a:pt x="38" y="50"/>
                        </a:lnTo>
                        <a:lnTo>
                          <a:pt x="39" y="55"/>
                        </a:lnTo>
                        <a:lnTo>
                          <a:pt x="43" y="57"/>
                        </a:lnTo>
                        <a:lnTo>
                          <a:pt x="43" y="59"/>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71" name="Freeform 276"/>
                  <p:cNvSpPr>
                    <a:spLocks/>
                  </p:cNvSpPr>
                  <p:nvPr/>
                </p:nvSpPr>
                <p:spPr bwMode="gray">
                  <a:xfrm>
                    <a:off x="2638" y="2442"/>
                    <a:ext cx="40" cy="47"/>
                  </a:xfrm>
                  <a:custGeom>
                    <a:avLst/>
                    <a:gdLst>
                      <a:gd name="T0" fmla="*/ 2147483647 w 32"/>
                      <a:gd name="T1" fmla="*/ 2147483647 h 39"/>
                      <a:gd name="T2" fmla="*/ 2147483647 w 32"/>
                      <a:gd name="T3" fmla="*/ 2147483647 h 39"/>
                      <a:gd name="T4" fmla="*/ 2147483647 w 32"/>
                      <a:gd name="T5" fmla="*/ 2147483647 h 39"/>
                      <a:gd name="T6" fmla="*/ 2147483647 w 32"/>
                      <a:gd name="T7" fmla="*/ 2147483647 h 39"/>
                      <a:gd name="T8" fmla="*/ 2147483647 w 32"/>
                      <a:gd name="T9" fmla="*/ 2147483647 h 39"/>
                      <a:gd name="T10" fmla="*/ 0 w 32"/>
                      <a:gd name="T11" fmla="*/ 2147483647 h 39"/>
                      <a:gd name="T12" fmla="*/ 2147483647 w 32"/>
                      <a:gd name="T13" fmla="*/ 2147483647 h 39"/>
                      <a:gd name="T14" fmla="*/ 2147483647 w 32"/>
                      <a:gd name="T15" fmla="*/ 2147483647 h 39"/>
                      <a:gd name="T16" fmla="*/ 2147483647 w 32"/>
                      <a:gd name="T17" fmla="*/ 2147483647 h 39"/>
                      <a:gd name="T18" fmla="*/ 2147483647 w 32"/>
                      <a:gd name="T19" fmla="*/ 0 h 39"/>
                      <a:gd name="T20" fmla="*/ 2147483647 w 32"/>
                      <a:gd name="T21" fmla="*/ 2147483647 h 39"/>
                      <a:gd name="T22" fmla="*/ 2147483647 w 32"/>
                      <a:gd name="T23" fmla="*/ 2147483647 h 39"/>
                      <a:gd name="T24" fmla="*/ 2147483647 w 32"/>
                      <a:gd name="T25" fmla="*/ 2147483647 h 39"/>
                      <a:gd name="T26" fmla="*/ 2147483647 w 32"/>
                      <a:gd name="T27" fmla="*/ 2147483647 h 39"/>
                      <a:gd name="T28" fmla="*/ 2147483647 w 32"/>
                      <a:gd name="T29" fmla="*/ 2147483647 h 39"/>
                      <a:gd name="T30" fmla="*/ 2147483647 w 32"/>
                      <a:gd name="T31" fmla="*/ 2147483647 h 3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2"/>
                      <a:gd name="T49" fmla="*/ 0 h 39"/>
                      <a:gd name="T50" fmla="*/ 32 w 32"/>
                      <a:gd name="T51" fmla="*/ 39 h 3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2" h="39">
                        <a:moveTo>
                          <a:pt x="22" y="39"/>
                        </a:moveTo>
                        <a:lnTo>
                          <a:pt x="18" y="37"/>
                        </a:lnTo>
                        <a:lnTo>
                          <a:pt x="17" y="32"/>
                        </a:lnTo>
                        <a:lnTo>
                          <a:pt x="9" y="24"/>
                        </a:lnTo>
                        <a:lnTo>
                          <a:pt x="2" y="17"/>
                        </a:lnTo>
                        <a:lnTo>
                          <a:pt x="0" y="8"/>
                        </a:lnTo>
                        <a:lnTo>
                          <a:pt x="3" y="6"/>
                        </a:lnTo>
                        <a:lnTo>
                          <a:pt x="6" y="7"/>
                        </a:lnTo>
                        <a:lnTo>
                          <a:pt x="7" y="2"/>
                        </a:lnTo>
                        <a:lnTo>
                          <a:pt x="11" y="0"/>
                        </a:lnTo>
                        <a:lnTo>
                          <a:pt x="18" y="5"/>
                        </a:lnTo>
                        <a:lnTo>
                          <a:pt x="30" y="4"/>
                        </a:lnTo>
                        <a:lnTo>
                          <a:pt x="32" y="12"/>
                        </a:lnTo>
                        <a:lnTo>
                          <a:pt x="32" y="25"/>
                        </a:lnTo>
                        <a:lnTo>
                          <a:pt x="25" y="35"/>
                        </a:lnTo>
                        <a:lnTo>
                          <a:pt x="22" y="39"/>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72" name="Freeform 277"/>
                  <p:cNvSpPr>
                    <a:spLocks/>
                  </p:cNvSpPr>
                  <p:nvPr/>
                </p:nvSpPr>
                <p:spPr bwMode="gray">
                  <a:xfrm>
                    <a:off x="2666" y="2426"/>
                    <a:ext cx="53" cy="74"/>
                  </a:xfrm>
                  <a:custGeom>
                    <a:avLst/>
                    <a:gdLst>
                      <a:gd name="T0" fmla="*/ 2147483647 w 44"/>
                      <a:gd name="T1" fmla="*/ 2147483647 h 61"/>
                      <a:gd name="T2" fmla="*/ 2147483647 w 44"/>
                      <a:gd name="T3" fmla="*/ 2147483647 h 61"/>
                      <a:gd name="T4" fmla="*/ 2147483647 w 44"/>
                      <a:gd name="T5" fmla="*/ 2147483647 h 61"/>
                      <a:gd name="T6" fmla="*/ 2147483647 w 44"/>
                      <a:gd name="T7" fmla="*/ 2147483647 h 61"/>
                      <a:gd name="T8" fmla="*/ 2147483647 w 44"/>
                      <a:gd name="T9" fmla="*/ 2147483647 h 61"/>
                      <a:gd name="T10" fmla="*/ 2147483647 w 44"/>
                      <a:gd name="T11" fmla="*/ 2147483647 h 61"/>
                      <a:gd name="T12" fmla="*/ 2147483647 w 44"/>
                      <a:gd name="T13" fmla="*/ 2147483647 h 61"/>
                      <a:gd name="T14" fmla="*/ 2147483647 w 44"/>
                      <a:gd name="T15" fmla="*/ 2147483647 h 61"/>
                      <a:gd name="T16" fmla="*/ 2147483647 w 44"/>
                      <a:gd name="T17" fmla="*/ 2147483647 h 61"/>
                      <a:gd name="T18" fmla="*/ 2147483647 w 44"/>
                      <a:gd name="T19" fmla="*/ 2147483647 h 61"/>
                      <a:gd name="T20" fmla="*/ 2147483647 w 44"/>
                      <a:gd name="T21" fmla="*/ 2147483647 h 61"/>
                      <a:gd name="T22" fmla="*/ 2147483647 w 44"/>
                      <a:gd name="T23" fmla="*/ 2147483647 h 61"/>
                      <a:gd name="T24" fmla="*/ 2147483647 w 44"/>
                      <a:gd name="T25" fmla="*/ 2147483647 h 61"/>
                      <a:gd name="T26" fmla="*/ 2147483647 w 44"/>
                      <a:gd name="T27" fmla="*/ 2147483647 h 61"/>
                      <a:gd name="T28" fmla="*/ 0 w 44"/>
                      <a:gd name="T29" fmla="*/ 2147483647 h 61"/>
                      <a:gd name="T30" fmla="*/ 0 w 44"/>
                      <a:gd name="T31" fmla="*/ 2147483647 h 61"/>
                      <a:gd name="T32" fmla="*/ 2147483647 w 44"/>
                      <a:gd name="T33" fmla="*/ 2147483647 h 61"/>
                      <a:gd name="T34" fmla="*/ 2147483647 w 44"/>
                      <a:gd name="T35" fmla="*/ 2147483647 h 61"/>
                      <a:gd name="T36" fmla="*/ 2147483647 w 44"/>
                      <a:gd name="T37" fmla="*/ 2147483647 h 61"/>
                      <a:gd name="T38" fmla="*/ 2147483647 w 44"/>
                      <a:gd name="T39" fmla="*/ 2147483647 h 61"/>
                      <a:gd name="T40" fmla="*/ 2147483647 w 44"/>
                      <a:gd name="T41" fmla="*/ 2147483647 h 61"/>
                      <a:gd name="T42" fmla="*/ 2147483647 w 44"/>
                      <a:gd name="T43" fmla="*/ 2147483647 h 61"/>
                      <a:gd name="T44" fmla="*/ 2147483647 w 44"/>
                      <a:gd name="T45" fmla="*/ 0 h 61"/>
                      <a:gd name="T46" fmla="*/ 2147483647 w 44"/>
                      <a:gd name="T47" fmla="*/ 2147483647 h 6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4"/>
                      <a:gd name="T73" fmla="*/ 0 h 61"/>
                      <a:gd name="T74" fmla="*/ 44 w 44"/>
                      <a:gd name="T75" fmla="*/ 61 h 6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4" h="61">
                        <a:moveTo>
                          <a:pt x="19" y="1"/>
                        </a:moveTo>
                        <a:lnTo>
                          <a:pt x="24" y="10"/>
                        </a:lnTo>
                        <a:lnTo>
                          <a:pt x="25" y="21"/>
                        </a:lnTo>
                        <a:lnTo>
                          <a:pt x="37" y="23"/>
                        </a:lnTo>
                        <a:lnTo>
                          <a:pt x="42" y="30"/>
                        </a:lnTo>
                        <a:lnTo>
                          <a:pt x="39" y="37"/>
                        </a:lnTo>
                        <a:lnTo>
                          <a:pt x="44" y="43"/>
                        </a:lnTo>
                        <a:lnTo>
                          <a:pt x="40" y="51"/>
                        </a:lnTo>
                        <a:lnTo>
                          <a:pt x="31" y="55"/>
                        </a:lnTo>
                        <a:lnTo>
                          <a:pt x="23" y="61"/>
                        </a:lnTo>
                        <a:lnTo>
                          <a:pt x="20" y="53"/>
                        </a:lnTo>
                        <a:lnTo>
                          <a:pt x="14" y="51"/>
                        </a:lnTo>
                        <a:lnTo>
                          <a:pt x="10" y="54"/>
                        </a:lnTo>
                        <a:lnTo>
                          <a:pt x="8" y="60"/>
                        </a:lnTo>
                        <a:lnTo>
                          <a:pt x="0" y="54"/>
                        </a:lnTo>
                        <a:lnTo>
                          <a:pt x="0" y="52"/>
                        </a:lnTo>
                        <a:lnTo>
                          <a:pt x="3" y="48"/>
                        </a:lnTo>
                        <a:lnTo>
                          <a:pt x="10" y="38"/>
                        </a:lnTo>
                        <a:lnTo>
                          <a:pt x="10" y="25"/>
                        </a:lnTo>
                        <a:lnTo>
                          <a:pt x="8" y="17"/>
                        </a:lnTo>
                        <a:lnTo>
                          <a:pt x="5" y="7"/>
                        </a:lnTo>
                        <a:lnTo>
                          <a:pt x="6" y="4"/>
                        </a:lnTo>
                        <a:lnTo>
                          <a:pt x="17" y="0"/>
                        </a:lnTo>
                        <a:lnTo>
                          <a:pt x="19" y="1"/>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73" name="Freeform 278"/>
                  <p:cNvSpPr>
                    <a:spLocks/>
                  </p:cNvSpPr>
                  <p:nvPr/>
                </p:nvSpPr>
                <p:spPr bwMode="gray">
                  <a:xfrm>
                    <a:off x="2691" y="2488"/>
                    <a:ext cx="28" cy="29"/>
                  </a:xfrm>
                  <a:custGeom>
                    <a:avLst/>
                    <a:gdLst>
                      <a:gd name="T0" fmla="*/ 2147483647 w 23"/>
                      <a:gd name="T1" fmla="*/ 2147483647 h 24"/>
                      <a:gd name="T2" fmla="*/ 2147483647 w 23"/>
                      <a:gd name="T3" fmla="*/ 2147483647 h 24"/>
                      <a:gd name="T4" fmla="*/ 2147483647 w 23"/>
                      <a:gd name="T5" fmla="*/ 0 h 24"/>
                      <a:gd name="T6" fmla="*/ 2147483647 w 23"/>
                      <a:gd name="T7" fmla="*/ 2147483647 h 24"/>
                      <a:gd name="T8" fmla="*/ 2147483647 w 23"/>
                      <a:gd name="T9" fmla="*/ 2147483647 h 24"/>
                      <a:gd name="T10" fmla="*/ 2147483647 w 23"/>
                      <a:gd name="T11" fmla="*/ 2147483647 h 24"/>
                      <a:gd name="T12" fmla="*/ 2147483647 w 23"/>
                      <a:gd name="T13" fmla="*/ 2147483647 h 24"/>
                      <a:gd name="T14" fmla="*/ 2147483647 w 23"/>
                      <a:gd name="T15" fmla="*/ 2147483647 h 24"/>
                      <a:gd name="T16" fmla="*/ 0 w 23"/>
                      <a:gd name="T17" fmla="*/ 2147483647 h 24"/>
                      <a:gd name="T18" fmla="*/ 2147483647 w 23"/>
                      <a:gd name="T19" fmla="*/ 2147483647 h 2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
                      <a:gd name="T31" fmla="*/ 0 h 24"/>
                      <a:gd name="T32" fmla="*/ 23 w 23"/>
                      <a:gd name="T33" fmla="*/ 24 h 2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 h="24">
                        <a:moveTo>
                          <a:pt x="2" y="10"/>
                        </a:moveTo>
                        <a:lnTo>
                          <a:pt x="10" y="4"/>
                        </a:lnTo>
                        <a:lnTo>
                          <a:pt x="19" y="0"/>
                        </a:lnTo>
                        <a:lnTo>
                          <a:pt x="23" y="10"/>
                        </a:lnTo>
                        <a:lnTo>
                          <a:pt x="23" y="19"/>
                        </a:lnTo>
                        <a:lnTo>
                          <a:pt x="19" y="19"/>
                        </a:lnTo>
                        <a:lnTo>
                          <a:pt x="15" y="24"/>
                        </a:lnTo>
                        <a:lnTo>
                          <a:pt x="4" y="24"/>
                        </a:lnTo>
                        <a:lnTo>
                          <a:pt x="0" y="17"/>
                        </a:lnTo>
                        <a:lnTo>
                          <a:pt x="2" y="1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74" name="Freeform 334"/>
                  <p:cNvSpPr>
                    <a:spLocks/>
                  </p:cNvSpPr>
                  <p:nvPr/>
                </p:nvSpPr>
                <p:spPr bwMode="gray">
                  <a:xfrm>
                    <a:off x="2653" y="2364"/>
                    <a:ext cx="60" cy="29"/>
                  </a:xfrm>
                  <a:custGeom>
                    <a:avLst/>
                    <a:gdLst>
                      <a:gd name="T0" fmla="*/ 2147483647 w 48"/>
                      <a:gd name="T1" fmla="*/ 2147483647 h 23"/>
                      <a:gd name="T2" fmla="*/ 2147483647 w 48"/>
                      <a:gd name="T3" fmla="*/ 2147483647 h 23"/>
                      <a:gd name="T4" fmla="*/ 2147483647 w 48"/>
                      <a:gd name="T5" fmla="*/ 2147483647 h 23"/>
                      <a:gd name="T6" fmla="*/ 2147483647 w 48"/>
                      <a:gd name="T7" fmla="*/ 2147483647 h 23"/>
                      <a:gd name="T8" fmla="*/ 2147483647 w 48"/>
                      <a:gd name="T9" fmla="*/ 2147483647 h 23"/>
                      <a:gd name="T10" fmla="*/ 2147483647 w 48"/>
                      <a:gd name="T11" fmla="*/ 2147483647 h 23"/>
                      <a:gd name="T12" fmla="*/ 2147483647 w 48"/>
                      <a:gd name="T13" fmla="*/ 2147483647 h 23"/>
                      <a:gd name="T14" fmla="*/ 2147483647 w 48"/>
                      <a:gd name="T15" fmla="*/ 2147483647 h 23"/>
                      <a:gd name="T16" fmla="*/ 2147483647 w 48"/>
                      <a:gd name="T17" fmla="*/ 2147483647 h 23"/>
                      <a:gd name="T18" fmla="*/ 0 w 48"/>
                      <a:gd name="T19" fmla="*/ 2147483647 h 23"/>
                      <a:gd name="T20" fmla="*/ 2147483647 w 48"/>
                      <a:gd name="T21" fmla="*/ 2147483647 h 23"/>
                      <a:gd name="T22" fmla="*/ 2147483647 w 48"/>
                      <a:gd name="T23" fmla="*/ 2147483647 h 23"/>
                      <a:gd name="T24" fmla="*/ 2147483647 w 48"/>
                      <a:gd name="T25" fmla="*/ 2147483647 h 23"/>
                      <a:gd name="T26" fmla="*/ 2147483647 w 48"/>
                      <a:gd name="T27" fmla="*/ 2147483647 h 23"/>
                      <a:gd name="T28" fmla="*/ 2147483647 w 48"/>
                      <a:gd name="T29" fmla="*/ 0 h 23"/>
                      <a:gd name="T30" fmla="*/ 2147483647 w 48"/>
                      <a:gd name="T31" fmla="*/ 2147483647 h 23"/>
                      <a:gd name="T32" fmla="*/ 2147483647 w 48"/>
                      <a:gd name="T33" fmla="*/ 2147483647 h 23"/>
                      <a:gd name="T34" fmla="*/ 2147483647 w 48"/>
                      <a:gd name="T35" fmla="*/ 2147483647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8"/>
                      <a:gd name="T55" fmla="*/ 0 h 23"/>
                      <a:gd name="T56" fmla="*/ 48 w 48"/>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8" h="23">
                        <a:moveTo>
                          <a:pt x="48" y="6"/>
                        </a:moveTo>
                        <a:lnTo>
                          <a:pt x="46" y="15"/>
                        </a:lnTo>
                        <a:lnTo>
                          <a:pt x="43" y="16"/>
                        </a:lnTo>
                        <a:lnTo>
                          <a:pt x="38" y="13"/>
                        </a:lnTo>
                        <a:lnTo>
                          <a:pt x="27" y="14"/>
                        </a:lnTo>
                        <a:lnTo>
                          <a:pt x="23" y="21"/>
                        </a:lnTo>
                        <a:lnTo>
                          <a:pt x="16" y="23"/>
                        </a:lnTo>
                        <a:lnTo>
                          <a:pt x="7" y="23"/>
                        </a:lnTo>
                        <a:lnTo>
                          <a:pt x="4" y="21"/>
                        </a:lnTo>
                        <a:lnTo>
                          <a:pt x="0" y="21"/>
                        </a:lnTo>
                        <a:lnTo>
                          <a:pt x="1" y="16"/>
                        </a:lnTo>
                        <a:lnTo>
                          <a:pt x="6" y="11"/>
                        </a:lnTo>
                        <a:lnTo>
                          <a:pt x="9" y="6"/>
                        </a:lnTo>
                        <a:lnTo>
                          <a:pt x="15" y="6"/>
                        </a:lnTo>
                        <a:lnTo>
                          <a:pt x="17" y="0"/>
                        </a:lnTo>
                        <a:lnTo>
                          <a:pt x="24" y="4"/>
                        </a:lnTo>
                        <a:lnTo>
                          <a:pt x="42" y="1"/>
                        </a:lnTo>
                        <a:lnTo>
                          <a:pt x="48" y="6"/>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75" name="Freeform 335"/>
                  <p:cNvSpPr>
                    <a:spLocks/>
                  </p:cNvSpPr>
                  <p:nvPr/>
                </p:nvSpPr>
                <p:spPr bwMode="gray">
                  <a:xfrm>
                    <a:off x="2642" y="2381"/>
                    <a:ext cx="77" cy="52"/>
                  </a:xfrm>
                  <a:custGeom>
                    <a:avLst/>
                    <a:gdLst>
                      <a:gd name="T0" fmla="*/ 2147483647 w 63"/>
                      <a:gd name="T1" fmla="*/ 2147483647 h 43"/>
                      <a:gd name="T2" fmla="*/ 2147483647 w 63"/>
                      <a:gd name="T3" fmla="*/ 2147483647 h 43"/>
                      <a:gd name="T4" fmla="*/ 2147483647 w 63"/>
                      <a:gd name="T5" fmla="*/ 2147483647 h 43"/>
                      <a:gd name="T6" fmla="*/ 2147483647 w 63"/>
                      <a:gd name="T7" fmla="*/ 2147483647 h 43"/>
                      <a:gd name="T8" fmla="*/ 2147483647 w 63"/>
                      <a:gd name="T9" fmla="*/ 2147483647 h 43"/>
                      <a:gd name="T10" fmla="*/ 2147483647 w 63"/>
                      <a:gd name="T11" fmla="*/ 2147483647 h 43"/>
                      <a:gd name="T12" fmla="*/ 2147483647 w 63"/>
                      <a:gd name="T13" fmla="*/ 2147483647 h 43"/>
                      <a:gd name="T14" fmla="*/ 2147483647 w 63"/>
                      <a:gd name="T15" fmla="*/ 2147483647 h 43"/>
                      <a:gd name="T16" fmla="*/ 2147483647 w 63"/>
                      <a:gd name="T17" fmla="*/ 2147483647 h 43"/>
                      <a:gd name="T18" fmla="*/ 2147483647 w 63"/>
                      <a:gd name="T19" fmla="*/ 2147483647 h 43"/>
                      <a:gd name="T20" fmla="*/ 2147483647 w 63"/>
                      <a:gd name="T21" fmla="*/ 2147483647 h 43"/>
                      <a:gd name="T22" fmla="*/ 2147483647 w 63"/>
                      <a:gd name="T23" fmla="*/ 2147483647 h 43"/>
                      <a:gd name="T24" fmla="*/ 0 w 63"/>
                      <a:gd name="T25" fmla="*/ 2147483647 h 43"/>
                      <a:gd name="T26" fmla="*/ 2147483647 w 63"/>
                      <a:gd name="T27" fmla="*/ 2147483647 h 43"/>
                      <a:gd name="T28" fmla="*/ 2147483647 w 63"/>
                      <a:gd name="T29" fmla="*/ 2147483647 h 43"/>
                      <a:gd name="T30" fmla="*/ 2147483647 w 63"/>
                      <a:gd name="T31" fmla="*/ 2147483647 h 43"/>
                      <a:gd name="T32" fmla="*/ 2147483647 w 63"/>
                      <a:gd name="T33" fmla="*/ 2147483647 h 43"/>
                      <a:gd name="T34" fmla="*/ 2147483647 w 63"/>
                      <a:gd name="T35" fmla="*/ 2147483647 h 43"/>
                      <a:gd name="T36" fmla="*/ 2147483647 w 63"/>
                      <a:gd name="T37" fmla="*/ 2147483647 h 43"/>
                      <a:gd name="T38" fmla="*/ 2147483647 w 63"/>
                      <a:gd name="T39" fmla="*/ 2147483647 h 43"/>
                      <a:gd name="T40" fmla="*/ 2147483647 w 63"/>
                      <a:gd name="T41" fmla="*/ 2147483647 h 43"/>
                      <a:gd name="T42" fmla="*/ 2147483647 w 63"/>
                      <a:gd name="T43" fmla="*/ 2147483647 h 43"/>
                      <a:gd name="T44" fmla="*/ 2147483647 w 63"/>
                      <a:gd name="T45" fmla="*/ 2147483647 h 43"/>
                      <a:gd name="T46" fmla="*/ 2147483647 w 63"/>
                      <a:gd name="T47" fmla="*/ 0 h 43"/>
                      <a:gd name="T48" fmla="*/ 2147483647 w 63"/>
                      <a:gd name="T49" fmla="*/ 2147483647 h 43"/>
                      <a:gd name="T50" fmla="*/ 2147483647 w 63"/>
                      <a:gd name="T51" fmla="*/ 2147483647 h 4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3"/>
                      <a:gd name="T79" fmla="*/ 0 h 43"/>
                      <a:gd name="T80" fmla="*/ 63 w 63"/>
                      <a:gd name="T81" fmla="*/ 43 h 4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3" h="43">
                        <a:moveTo>
                          <a:pt x="55" y="2"/>
                        </a:moveTo>
                        <a:lnTo>
                          <a:pt x="63" y="9"/>
                        </a:lnTo>
                        <a:lnTo>
                          <a:pt x="55" y="14"/>
                        </a:lnTo>
                        <a:lnTo>
                          <a:pt x="48" y="23"/>
                        </a:lnTo>
                        <a:lnTo>
                          <a:pt x="46" y="35"/>
                        </a:lnTo>
                        <a:lnTo>
                          <a:pt x="38" y="37"/>
                        </a:lnTo>
                        <a:lnTo>
                          <a:pt x="36" y="36"/>
                        </a:lnTo>
                        <a:lnTo>
                          <a:pt x="25" y="40"/>
                        </a:lnTo>
                        <a:lnTo>
                          <a:pt x="24" y="43"/>
                        </a:lnTo>
                        <a:lnTo>
                          <a:pt x="11" y="41"/>
                        </a:lnTo>
                        <a:lnTo>
                          <a:pt x="7" y="32"/>
                        </a:lnTo>
                        <a:lnTo>
                          <a:pt x="2" y="31"/>
                        </a:lnTo>
                        <a:lnTo>
                          <a:pt x="0" y="27"/>
                        </a:lnTo>
                        <a:lnTo>
                          <a:pt x="2" y="23"/>
                        </a:lnTo>
                        <a:lnTo>
                          <a:pt x="2" y="17"/>
                        </a:lnTo>
                        <a:lnTo>
                          <a:pt x="6" y="14"/>
                        </a:lnTo>
                        <a:lnTo>
                          <a:pt x="5" y="7"/>
                        </a:lnTo>
                        <a:lnTo>
                          <a:pt x="9" y="8"/>
                        </a:lnTo>
                        <a:lnTo>
                          <a:pt x="13" y="8"/>
                        </a:lnTo>
                        <a:lnTo>
                          <a:pt x="16" y="10"/>
                        </a:lnTo>
                        <a:lnTo>
                          <a:pt x="25" y="10"/>
                        </a:lnTo>
                        <a:lnTo>
                          <a:pt x="32" y="8"/>
                        </a:lnTo>
                        <a:lnTo>
                          <a:pt x="36" y="1"/>
                        </a:lnTo>
                        <a:lnTo>
                          <a:pt x="47" y="0"/>
                        </a:lnTo>
                        <a:lnTo>
                          <a:pt x="52" y="3"/>
                        </a:lnTo>
                        <a:lnTo>
                          <a:pt x="55" y="2"/>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76" name="Freeform 336"/>
                  <p:cNvSpPr>
                    <a:spLocks/>
                  </p:cNvSpPr>
                  <p:nvPr/>
                </p:nvSpPr>
                <p:spPr bwMode="gray">
                  <a:xfrm>
                    <a:off x="2597" y="2334"/>
                    <a:ext cx="77" cy="57"/>
                  </a:xfrm>
                  <a:custGeom>
                    <a:avLst/>
                    <a:gdLst>
                      <a:gd name="T0" fmla="*/ 2147483647 w 63"/>
                      <a:gd name="T1" fmla="*/ 2147483647 h 46"/>
                      <a:gd name="T2" fmla="*/ 2147483647 w 63"/>
                      <a:gd name="T3" fmla="*/ 2147483647 h 46"/>
                      <a:gd name="T4" fmla="*/ 2147483647 w 63"/>
                      <a:gd name="T5" fmla="*/ 2147483647 h 46"/>
                      <a:gd name="T6" fmla="*/ 2147483647 w 63"/>
                      <a:gd name="T7" fmla="*/ 2147483647 h 46"/>
                      <a:gd name="T8" fmla="*/ 2147483647 w 63"/>
                      <a:gd name="T9" fmla="*/ 2147483647 h 46"/>
                      <a:gd name="T10" fmla="*/ 2147483647 w 63"/>
                      <a:gd name="T11" fmla="*/ 2147483647 h 46"/>
                      <a:gd name="T12" fmla="*/ 2147483647 w 63"/>
                      <a:gd name="T13" fmla="*/ 2147483647 h 46"/>
                      <a:gd name="T14" fmla="*/ 0 w 63"/>
                      <a:gd name="T15" fmla="*/ 2147483647 h 46"/>
                      <a:gd name="T16" fmla="*/ 2147483647 w 63"/>
                      <a:gd name="T17" fmla="*/ 2147483647 h 46"/>
                      <a:gd name="T18" fmla="*/ 2147483647 w 63"/>
                      <a:gd name="T19" fmla="*/ 2147483647 h 46"/>
                      <a:gd name="T20" fmla="*/ 2147483647 w 63"/>
                      <a:gd name="T21" fmla="*/ 0 h 46"/>
                      <a:gd name="T22" fmla="*/ 2147483647 w 63"/>
                      <a:gd name="T23" fmla="*/ 2147483647 h 46"/>
                      <a:gd name="T24" fmla="*/ 2147483647 w 63"/>
                      <a:gd name="T25" fmla="*/ 2147483647 h 46"/>
                      <a:gd name="T26" fmla="*/ 2147483647 w 63"/>
                      <a:gd name="T27" fmla="*/ 2147483647 h 46"/>
                      <a:gd name="T28" fmla="*/ 2147483647 w 63"/>
                      <a:gd name="T29" fmla="*/ 2147483647 h 46"/>
                      <a:gd name="T30" fmla="*/ 2147483647 w 63"/>
                      <a:gd name="T31" fmla="*/ 2147483647 h 46"/>
                      <a:gd name="T32" fmla="*/ 2147483647 w 63"/>
                      <a:gd name="T33" fmla="*/ 2147483647 h 46"/>
                      <a:gd name="T34" fmla="*/ 2147483647 w 63"/>
                      <a:gd name="T35" fmla="*/ 2147483647 h 46"/>
                      <a:gd name="T36" fmla="*/ 2147483647 w 63"/>
                      <a:gd name="T37" fmla="*/ 2147483647 h 46"/>
                      <a:gd name="T38" fmla="*/ 2147483647 w 63"/>
                      <a:gd name="T39" fmla="*/ 2147483647 h 46"/>
                      <a:gd name="T40" fmla="*/ 2147483647 w 63"/>
                      <a:gd name="T41" fmla="*/ 2147483647 h 4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3"/>
                      <a:gd name="T64" fmla="*/ 0 h 46"/>
                      <a:gd name="T65" fmla="*/ 63 w 63"/>
                      <a:gd name="T66" fmla="*/ 46 h 4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3" h="46">
                        <a:moveTo>
                          <a:pt x="46" y="46"/>
                        </a:moveTo>
                        <a:lnTo>
                          <a:pt x="42" y="45"/>
                        </a:lnTo>
                        <a:lnTo>
                          <a:pt x="39" y="45"/>
                        </a:lnTo>
                        <a:lnTo>
                          <a:pt x="37" y="39"/>
                        </a:lnTo>
                        <a:lnTo>
                          <a:pt x="28" y="35"/>
                        </a:lnTo>
                        <a:lnTo>
                          <a:pt x="15" y="37"/>
                        </a:lnTo>
                        <a:lnTo>
                          <a:pt x="2" y="26"/>
                        </a:lnTo>
                        <a:lnTo>
                          <a:pt x="0" y="15"/>
                        </a:lnTo>
                        <a:lnTo>
                          <a:pt x="14" y="6"/>
                        </a:lnTo>
                        <a:lnTo>
                          <a:pt x="17" y="1"/>
                        </a:lnTo>
                        <a:lnTo>
                          <a:pt x="26" y="0"/>
                        </a:lnTo>
                        <a:lnTo>
                          <a:pt x="31" y="2"/>
                        </a:lnTo>
                        <a:lnTo>
                          <a:pt x="37" y="13"/>
                        </a:lnTo>
                        <a:lnTo>
                          <a:pt x="44" y="11"/>
                        </a:lnTo>
                        <a:lnTo>
                          <a:pt x="58" y="25"/>
                        </a:lnTo>
                        <a:lnTo>
                          <a:pt x="63" y="25"/>
                        </a:lnTo>
                        <a:lnTo>
                          <a:pt x="61" y="31"/>
                        </a:lnTo>
                        <a:lnTo>
                          <a:pt x="55" y="31"/>
                        </a:lnTo>
                        <a:lnTo>
                          <a:pt x="52" y="36"/>
                        </a:lnTo>
                        <a:lnTo>
                          <a:pt x="47" y="41"/>
                        </a:lnTo>
                        <a:lnTo>
                          <a:pt x="46" y="46"/>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77" name="Freeform 337"/>
                  <p:cNvSpPr>
                    <a:spLocks/>
                  </p:cNvSpPr>
                  <p:nvPr/>
                </p:nvSpPr>
                <p:spPr bwMode="gray">
                  <a:xfrm>
                    <a:off x="2613" y="2413"/>
                    <a:ext cx="31" cy="23"/>
                  </a:xfrm>
                  <a:custGeom>
                    <a:avLst/>
                    <a:gdLst>
                      <a:gd name="T0" fmla="*/ 2147483647 w 26"/>
                      <a:gd name="T1" fmla="*/ 0 h 18"/>
                      <a:gd name="T2" fmla="*/ 2147483647 w 26"/>
                      <a:gd name="T3" fmla="*/ 2147483647 h 18"/>
                      <a:gd name="T4" fmla="*/ 2147483647 w 26"/>
                      <a:gd name="T5" fmla="*/ 2147483647 h 18"/>
                      <a:gd name="T6" fmla="*/ 2147483647 w 26"/>
                      <a:gd name="T7" fmla="*/ 2147483647 h 18"/>
                      <a:gd name="T8" fmla="*/ 2147483647 w 26"/>
                      <a:gd name="T9" fmla="*/ 2147483647 h 18"/>
                      <a:gd name="T10" fmla="*/ 2147483647 w 26"/>
                      <a:gd name="T11" fmla="*/ 2147483647 h 18"/>
                      <a:gd name="T12" fmla="*/ 2147483647 w 26"/>
                      <a:gd name="T13" fmla="*/ 2147483647 h 18"/>
                      <a:gd name="T14" fmla="*/ 0 w 26"/>
                      <a:gd name="T15" fmla="*/ 2147483647 h 18"/>
                      <a:gd name="T16" fmla="*/ 0 w 26"/>
                      <a:gd name="T17" fmla="*/ 2147483647 h 18"/>
                      <a:gd name="T18" fmla="*/ 2147483647 w 26"/>
                      <a:gd name="T19" fmla="*/ 2147483647 h 18"/>
                      <a:gd name="T20" fmla="*/ 2147483647 w 26"/>
                      <a:gd name="T21" fmla="*/ 2147483647 h 18"/>
                      <a:gd name="T22" fmla="*/ 2147483647 w 26"/>
                      <a:gd name="T23" fmla="*/ 0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6"/>
                      <a:gd name="T37" fmla="*/ 0 h 18"/>
                      <a:gd name="T38" fmla="*/ 26 w 26"/>
                      <a:gd name="T39" fmla="*/ 18 h 1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6" h="18">
                        <a:moveTo>
                          <a:pt x="24" y="0"/>
                        </a:moveTo>
                        <a:lnTo>
                          <a:pt x="26" y="4"/>
                        </a:lnTo>
                        <a:lnTo>
                          <a:pt x="22" y="6"/>
                        </a:lnTo>
                        <a:lnTo>
                          <a:pt x="22" y="10"/>
                        </a:lnTo>
                        <a:lnTo>
                          <a:pt x="18" y="17"/>
                        </a:lnTo>
                        <a:lnTo>
                          <a:pt x="3" y="18"/>
                        </a:lnTo>
                        <a:lnTo>
                          <a:pt x="3" y="15"/>
                        </a:lnTo>
                        <a:lnTo>
                          <a:pt x="0" y="12"/>
                        </a:lnTo>
                        <a:lnTo>
                          <a:pt x="0" y="6"/>
                        </a:lnTo>
                        <a:lnTo>
                          <a:pt x="7" y="9"/>
                        </a:lnTo>
                        <a:lnTo>
                          <a:pt x="16" y="2"/>
                        </a:lnTo>
                        <a:lnTo>
                          <a:pt x="24"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78" name="Freeform 376"/>
                  <p:cNvSpPr>
                    <a:spLocks/>
                  </p:cNvSpPr>
                  <p:nvPr/>
                </p:nvSpPr>
                <p:spPr bwMode="gray">
                  <a:xfrm>
                    <a:off x="2739" y="2522"/>
                    <a:ext cx="4" cy="3"/>
                  </a:xfrm>
                  <a:custGeom>
                    <a:avLst/>
                    <a:gdLst>
                      <a:gd name="T0" fmla="*/ 0 w 3"/>
                      <a:gd name="T1" fmla="*/ 0 h 2"/>
                      <a:gd name="T2" fmla="*/ 2147483647 w 3"/>
                      <a:gd name="T3" fmla="*/ 0 h 2"/>
                      <a:gd name="T4" fmla="*/ 2147483647 w 3"/>
                      <a:gd name="T5" fmla="*/ 2147483647 h 2"/>
                      <a:gd name="T6" fmla="*/ 0 w 3"/>
                      <a:gd name="T7" fmla="*/ 2147483647 h 2"/>
                      <a:gd name="T8" fmla="*/ 0 w 3"/>
                      <a:gd name="T9" fmla="*/ 0 h 2"/>
                      <a:gd name="T10" fmla="*/ 0 60000 65536"/>
                      <a:gd name="T11" fmla="*/ 0 60000 65536"/>
                      <a:gd name="T12" fmla="*/ 0 60000 65536"/>
                      <a:gd name="T13" fmla="*/ 0 60000 65536"/>
                      <a:gd name="T14" fmla="*/ 0 60000 65536"/>
                      <a:gd name="T15" fmla="*/ 0 w 3"/>
                      <a:gd name="T16" fmla="*/ 0 h 2"/>
                      <a:gd name="T17" fmla="*/ 3 w 3"/>
                      <a:gd name="T18" fmla="*/ 2 h 2"/>
                    </a:gdLst>
                    <a:ahLst/>
                    <a:cxnLst>
                      <a:cxn ang="T10">
                        <a:pos x="T0" y="T1"/>
                      </a:cxn>
                      <a:cxn ang="T11">
                        <a:pos x="T2" y="T3"/>
                      </a:cxn>
                      <a:cxn ang="T12">
                        <a:pos x="T4" y="T5"/>
                      </a:cxn>
                      <a:cxn ang="T13">
                        <a:pos x="T6" y="T7"/>
                      </a:cxn>
                      <a:cxn ang="T14">
                        <a:pos x="T8" y="T9"/>
                      </a:cxn>
                    </a:cxnLst>
                    <a:rect l="T15" t="T16" r="T17" b="T18"/>
                    <a:pathLst>
                      <a:path w="3" h="2">
                        <a:moveTo>
                          <a:pt x="0" y="0"/>
                        </a:moveTo>
                        <a:lnTo>
                          <a:pt x="2" y="0"/>
                        </a:lnTo>
                        <a:lnTo>
                          <a:pt x="3" y="1"/>
                        </a:lnTo>
                        <a:lnTo>
                          <a:pt x="0" y="2"/>
                        </a:lnTo>
                        <a:lnTo>
                          <a:pt x="0"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grpSp>
                <p:nvGrpSpPr>
                  <p:cNvPr id="2479" name="Group 431"/>
                  <p:cNvGrpSpPr>
                    <a:grpSpLocks/>
                  </p:cNvGrpSpPr>
                  <p:nvPr/>
                </p:nvGrpSpPr>
                <p:grpSpPr bwMode="auto">
                  <a:xfrm>
                    <a:off x="2619" y="1890"/>
                    <a:ext cx="747" cy="716"/>
                    <a:chOff x="2619" y="1890"/>
                    <a:chExt cx="747" cy="716"/>
                  </a:xfrm>
                  <a:grpFill/>
                </p:grpSpPr>
                <p:sp>
                  <p:nvSpPr>
                    <p:cNvPr id="2480" name="Freeform 331"/>
                    <p:cNvSpPr>
                      <a:spLocks/>
                    </p:cNvSpPr>
                    <p:nvPr/>
                  </p:nvSpPr>
                  <p:spPr bwMode="gray">
                    <a:xfrm>
                      <a:off x="2619" y="2272"/>
                      <a:ext cx="5" cy="3"/>
                    </a:xfrm>
                    <a:custGeom>
                      <a:avLst/>
                      <a:gdLst>
                        <a:gd name="T0" fmla="*/ 0 w 3"/>
                        <a:gd name="T1" fmla="*/ 2147483647 h 3"/>
                        <a:gd name="T2" fmla="*/ 2147483647 w 3"/>
                        <a:gd name="T3" fmla="*/ 0 h 3"/>
                        <a:gd name="T4" fmla="*/ 2147483647 w 3"/>
                        <a:gd name="T5" fmla="*/ 2147483647 h 3"/>
                        <a:gd name="T6" fmla="*/ 0 w 3"/>
                        <a:gd name="T7" fmla="*/ 2147483647 h 3"/>
                        <a:gd name="T8" fmla="*/ 0 60000 65536"/>
                        <a:gd name="T9" fmla="*/ 0 60000 65536"/>
                        <a:gd name="T10" fmla="*/ 0 60000 65536"/>
                        <a:gd name="T11" fmla="*/ 0 60000 65536"/>
                        <a:gd name="T12" fmla="*/ 0 w 3"/>
                        <a:gd name="T13" fmla="*/ 0 h 3"/>
                        <a:gd name="T14" fmla="*/ 3 w 3"/>
                        <a:gd name="T15" fmla="*/ 3 h 3"/>
                      </a:gdLst>
                      <a:ahLst/>
                      <a:cxnLst>
                        <a:cxn ang="T8">
                          <a:pos x="T0" y="T1"/>
                        </a:cxn>
                        <a:cxn ang="T9">
                          <a:pos x="T2" y="T3"/>
                        </a:cxn>
                        <a:cxn ang="T10">
                          <a:pos x="T4" y="T5"/>
                        </a:cxn>
                        <a:cxn ang="T11">
                          <a:pos x="T6" y="T7"/>
                        </a:cxn>
                      </a:cxnLst>
                      <a:rect l="T12" t="T13" r="T14" b="T15"/>
                      <a:pathLst>
                        <a:path w="3" h="3">
                          <a:moveTo>
                            <a:pt x="0" y="3"/>
                          </a:moveTo>
                          <a:lnTo>
                            <a:pt x="1" y="0"/>
                          </a:lnTo>
                          <a:lnTo>
                            <a:pt x="3" y="1"/>
                          </a:lnTo>
                          <a:lnTo>
                            <a:pt x="0" y="3"/>
                          </a:lnTo>
                          <a:close/>
                        </a:path>
                      </a:pathLst>
                    </a:custGeom>
                    <a:grpFill/>
                    <a:ln w="952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81" name="Freeform 332"/>
                    <p:cNvSpPr>
                      <a:spLocks/>
                    </p:cNvSpPr>
                    <p:nvPr/>
                  </p:nvSpPr>
                  <p:spPr bwMode="gray">
                    <a:xfrm>
                      <a:off x="2684" y="2250"/>
                      <a:ext cx="33" cy="18"/>
                    </a:xfrm>
                    <a:custGeom>
                      <a:avLst/>
                      <a:gdLst>
                        <a:gd name="T0" fmla="*/ 2147483647 w 27"/>
                        <a:gd name="T1" fmla="*/ 2147483647 h 15"/>
                        <a:gd name="T2" fmla="*/ 2147483647 w 27"/>
                        <a:gd name="T3" fmla="*/ 2147483647 h 15"/>
                        <a:gd name="T4" fmla="*/ 2147483647 w 27"/>
                        <a:gd name="T5" fmla="*/ 2147483647 h 15"/>
                        <a:gd name="T6" fmla="*/ 0 w 27"/>
                        <a:gd name="T7" fmla="*/ 2147483647 h 15"/>
                        <a:gd name="T8" fmla="*/ 2147483647 w 27"/>
                        <a:gd name="T9" fmla="*/ 2147483647 h 15"/>
                        <a:gd name="T10" fmla="*/ 0 w 27"/>
                        <a:gd name="T11" fmla="*/ 2147483647 h 15"/>
                        <a:gd name="T12" fmla="*/ 0 w 27"/>
                        <a:gd name="T13" fmla="*/ 2147483647 h 15"/>
                        <a:gd name="T14" fmla="*/ 2147483647 w 27"/>
                        <a:gd name="T15" fmla="*/ 2147483647 h 15"/>
                        <a:gd name="T16" fmla="*/ 2147483647 w 27"/>
                        <a:gd name="T17" fmla="*/ 0 h 15"/>
                        <a:gd name="T18" fmla="*/ 2147483647 w 27"/>
                        <a:gd name="T19" fmla="*/ 2147483647 h 15"/>
                        <a:gd name="T20" fmla="*/ 2147483647 w 27"/>
                        <a:gd name="T21" fmla="*/ 2147483647 h 15"/>
                        <a:gd name="T22" fmla="*/ 2147483647 w 27"/>
                        <a:gd name="T23" fmla="*/ 2147483647 h 1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7"/>
                        <a:gd name="T37" fmla="*/ 0 h 15"/>
                        <a:gd name="T38" fmla="*/ 27 w 27"/>
                        <a:gd name="T39" fmla="*/ 15 h 1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7" h="15">
                          <a:moveTo>
                            <a:pt x="27" y="14"/>
                          </a:moveTo>
                          <a:lnTo>
                            <a:pt x="13" y="15"/>
                          </a:lnTo>
                          <a:lnTo>
                            <a:pt x="5" y="13"/>
                          </a:lnTo>
                          <a:lnTo>
                            <a:pt x="0" y="12"/>
                          </a:lnTo>
                          <a:lnTo>
                            <a:pt x="1" y="9"/>
                          </a:lnTo>
                          <a:lnTo>
                            <a:pt x="0" y="6"/>
                          </a:lnTo>
                          <a:lnTo>
                            <a:pt x="0" y="3"/>
                          </a:lnTo>
                          <a:lnTo>
                            <a:pt x="11" y="3"/>
                          </a:lnTo>
                          <a:lnTo>
                            <a:pt x="12" y="0"/>
                          </a:lnTo>
                          <a:lnTo>
                            <a:pt x="19" y="3"/>
                          </a:lnTo>
                          <a:lnTo>
                            <a:pt x="23" y="5"/>
                          </a:lnTo>
                          <a:lnTo>
                            <a:pt x="27" y="14"/>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82" name="Freeform 340"/>
                    <p:cNvSpPr>
                      <a:spLocks/>
                    </p:cNvSpPr>
                    <p:nvPr/>
                  </p:nvSpPr>
                  <p:spPr bwMode="gray">
                    <a:xfrm>
                      <a:off x="2647" y="2210"/>
                      <a:ext cx="2" cy="2"/>
                    </a:xfrm>
                    <a:custGeom>
                      <a:avLst/>
                      <a:gdLst>
                        <a:gd name="T0" fmla="*/ 0 w 2"/>
                        <a:gd name="T1" fmla="*/ 2147483647 h 1"/>
                        <a:gd name="T2" fmla="*/ 0 w 2"/>
                        <a:gd name="T3" fmla="*/ 0 h 1"/>
                        <a:gd name="T4" fmla="*/ 0 w 2"/>
                        <a:gd name="T5" fmla="*/ 2147483647 h 1"/>
                        <a:gd name="T6" fmla="*/ 0 60000 65536"/>
                        <a:gd name="T7" fmla="*/ 0 60000 65536"/>
                        <a:gd name="T8" fmla="*/ 0 60000 65536"/>
                        <a:gd name="T9" fmla="*/ 0 w 2"/>
                        <a:gd name="T10" fmla="*/ 0 h 1"/>
                        <a:gd name="T11" fmla="*/ 2 w 2"/>
                        <a:gd name="T12" fmla="*/ 1 h 1"/>
                      </a:gdLst>
                      <a:ahLst/>
                      <a:cxnLst>
                        <a:cxn ang="T6">
                          <a:pos x="T0" y="T1"/>
                        </a:cxn>
                        <a:cxn ang="T7">
                          <a:pos x="T2" y="T3"/>
                        </a:cxn>
                        <a:cxn ang="T8">
                          <a:pos x="T4" y="T5"/>
                        </a:cxn>
                      </a:cxnLst>
                      <a:rect l="T9" t="T10" r="T11" b="T12"/>
                      <a:pathLst>
                        <a:path w="2" h="1">
                          <a:moveTo>
                            <a:pt x="0" y="1"/>
                          </a:moveTo>
                          <a:lnTo>
                            <a:pt x="0" y="0"/>
                          </a:lnTo>
                          <a:lnTo>
                            <a:pt x="0" y="1"/>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83" name="Freeform 359"/>
                    <p:cNvSpPr>
                      <a:spLocks/>
                    </p:cNvSpPr>
                    <p:nvPr/>
                  </p:nvSpPr>
                  <p:spPr bwMode="gray">
                    <a:xfrm>
                      <a:off x="2720" y="2149"/>
                      <a:ext cx="49" cy="45"/>
                    </a:xfrm>
                    <a:custGeom>
                      <a:avLst/>
                      <a:gdLst>
                        <a:gd name="T0" fmla="*/ 2147483647 w 40"/>
                        <a:gd name="T1" fmla="*/ 2147483647 h 37"/>
                        <a:gd name="T2" fmla="*/ 2147483647 w 40"/>
                        <a:gd name="T3" fmla="*/ 2147483647 h 37"/>
                        <a:gd name="T4" fmla="*/ 2147483647 w 40"/>
                        <a:gd name="T5" fmla="*/ 2147483647 h 37"/>
                        <a:gd name="T6" fmla="*/ 2147483647 w 40"/>
                        <a:gd name="T7" fmla="*/ 2147483647 h 37"/>
                        <a:gd name="T8" fmla="*/ 2147483647 w 40"/>
                        <a:gd name="T9" fmla="*/ 2147483647 h 37"/>
                        <a:gd name="T10" fmla="*/ 2147483647 w 40"/>
                        <a:gd name="T11" fmla="*/ 2147483647 h 37"/>
                        <a:gd name="T12" fmla="*/ 2147483647 w 40"/>
                        <a:gd name="T13" fmla="*/ 2147483647 h 37"/>
                        <a:gd name="T14" fmla="*/ 2147483647 w 40"/>
                        <a:gd name="T15" fmla="*/ 2147483647 h 37"/>
                        <a:gd name="T16" fmla="*/ 2147483647 w 40"/>
                        <a:gd name="T17" fmla="*/ 2147483647 h 37"/>
                        <a:gd name="T18" fmla="*/ 0 w 40"/>
                        <a:gd name="T19" fmla="*/ 2147483647 h 37"/>
                        <a:gd name="T20" fmla="*/ 2147483647 w 40"/>
                        <a:gd name="T21" fmla="*/ 2147483647 h 37"/>
                        <a:gd name="T22" fmla="*/ 2147483647 w 40"/>
                        <a:gd name="T23" fmla="*/ 2147483647 h 37"/>
                        <a:gd name="T24" fmla="*/ 2147483647 w 40"/>
                        <a:gd name="T25" fmla="*/ 2147483647 h 37"/>
                        <a:gd name="T26" fmla="*/ 2147483647 w 40"/>
                        <a:gd name="T27" fmla="*/ 0 h 37"/>
                        <a:gd name="T28" fmla="*/ 2147483647 w 40"/>
                        <a:gd name="T29" fmla="*/ 2147483647 h 37"/>
                        <a:gd name="T30" fmla="*/ 2147483647 w 40"/>
                        <a:gd name="T31" fmla="*/ 2147483647 h 37"/>
                        <a:gd name="T32" fmla="*/ 2147483647 w 40"/>
                        <a:gd name="T33" fmla="*/ 2147483647 h 37"/>
                        <a:gd name="T34" fmla="*/ 2147483647 w 40"/>
                        <a:gd name="T35" fmla="*/ 2147483647 h 37"/>
                        <a:gd name="T36" fmla="*/ 2147483647 w 40"/>
                        <a:gd name="T37" fmla="*/ 2147483647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0"/>
                        <a:gd name="T58" fmla="*/ 0 h 37"/>
                        <a:gd name="T59" fmla="*/ 40 w 40"/>
                        <a:gd name="T60" fmla="*/ 37 h 3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0" h="37">
                          <a:moveTo>
                            <a:pt x="40" y="36"/>
                          </a:moveTo>
                          <a:lnTo>
                            <a:pt x="30" y="37"/>
                          </a:lnTo>
                          <a:lnTo>
                            <a:pt x="25" y="35"/>
                          </a:lnTo>
                          <a:lnTo>
                            <a:pt x="22" y="29"/>
                          </a:lnTo>
                          <a:lnTo>
                            <a:pt x="17" y="29"/>
                          </a:lnTo>
                          <a:lnTo>
                            <a:pt x="11" y="30"/>
                          </a:lnTo>
                          <a:lnTo>
                            <a:pt x="9" y="26"/>
                          </a:lnTo>
                          <a:lnTo>
                            <a:pt x="4" y="24"/>
                          </a:lnTo>
                          <a:lnTo>
                            <a:pt x="4" y="16"/>
                          </a:lnTo>
                          <a:lnTo>
                            <a:pt x="0" y="13"/>
                          </a:lnTo>
                          <a:lnTo>
                            <a:pt x="1" y="11"/>
                          </a:lnTo>
                          <a:lnTo>
                            <a:pt x="12" y="2"/>
                          </a:lnTo>
                          <a:lnTo>
                            <a:pt x="19" y="2"/>
                          </a:lnTo>
                          <a:lnTo>
                            <a:pt x="24" y="0"/>
                          </a:lnTo>
                          <a:lnTo>
                            <a:pt x="28" y="1"/>
                          </a:lnTo>
                          <a:lnTo>
                            <a:pt x="40" y="2"/>
                          </a:lnTo>
                          <a:lnTo>
                            <a:pt x="37" y="19"/>
                          </a:lnTo>
                          <a:lnTo>
                            <a:pt x="40" y="27"/>
                          </a:lnTo>
                          <a:lnTo>
                            <a:pt x="40" y="36"/>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84" name="Freeform 362"/>
                    <p:cNvSpPr>
                      <a:spLocks/>
                    </p:cNvSpPr>
                    <p:nvPr/>
                  </p:nvSpPr>
                  <p:spPr bwMode="gray">
                    <a:xfrm>
                      <a:off x="2696" y="2223"/>
                      <a:ext cx="63" cy="52"/>
                    </a:xfrm>
                    <a:custGeom>
                      <a:avLst/>
                      <a:gdLst>
                        <a:gd name="T0" fmla="*/ 2147483647 w 51"/>
                        <a:gd name="T1" fmla="*/ 2147483647 h 43"/>
                        <a:gd name="T2" fmla="*/ 0 w 51"/>
                        <a:gd name="T3" fmla="*/ 2147483647 h 43"/>
                        <a:gd name="T4" fmla="*/ 2147483647 w 51"/>
                        <a:gd name="T5" fmla="*/ 0 h 43"/>
                        <a:gd name="T6" fmla="*/ 2147483647 w 51"/>
                        <a:gd name="T7" fmla="*/ 0 h 43"/>
                        <a:gd name="T8" fmla="*/ 2147483647 w 51"/>
                        <a:gd name="T9" fmla="*/ 2147483647 h 43"/>
                        <a:gd name="T10" fmla="*/ 2147483647 w 51"/>
                        <a:gd name="T11" fmla="*/ 2147483647 h 43"/>
                        <a:gd name="T12" fmla="*/ 2147483647 w 51"/>
                        <a:gd name="T13" fmla="*/ 2147483647 h 43"/>
                        <a:gd name="T14" fmla="*/ 2147483647 w 51"/>
                        <a:gd name="T15" fmla="*/ 2147483647 h 43"/>
                        <a:gd name="T16" fmla="*/ 2147483647 w 51"/>
                        <a:gd name="T17" fmla="*/ 2147483647 h 43"/>
                        <a:gd name="T18" fmla="*/ 2147483647 w 51"/>
                        <a:gd name="T19" fmla="*/ 2147483647 h 43"/>
                        <a:gd name="T20" fmla="*/ 2147483647 w 51"/>
                        <a:gd name="T21" fmla="*/ 2147483647 h 43"/>
                        <a:gd name="T22" fmla="*/ 2147483647 w 51"/>
                        <a:gd name="T23" fmla="*/ 2147483647 h 43"/>
                        <a:gd name="T24" fmla="*/ 2147483647 w 51"/>
                        <a:gd name="T25" fmla="*/ 2147483647 h 43"/>
                        <a:gd name="T26" fmla="*/ 2147483647 w 51"/>
                        <a:gd name="T27" fmla="*/ 2147483647 h 43"/>
                        <a:gd name="T28" fmla="*/ 2147483647 w 51"/>
                        <a:gd name="T29" fmla="*/ 2147483647 h 43"/>
                        <a:gd name="T30" fmla="*/ 2147483647 w 51"/>
                        <a:gd name="T31" fmla="*/ 2147483647 h 43"/>
                        <a:gd name="T32" fmla="*/ 2147483647 w 51"/>
                        <a:gd name="T33" fmla="*/ 2147483647 h 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1"/>
                        <a:gd name="T52" fmla="*/ 0 h 43"/>
                        <a:gd name="T53" fmla="*/ 51 w 51"/>
                        <a:gd name="T54" fmla="*/ 43 h 4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1" h="43">
                          <a:moveTo>
                            <a:pt x="2" y="23"/>
                          </a:moveTo>
                          <a:lnTo>
                            <a:pt x="0" y="6"/>
                          </a:lnTo>
                          <a:lnTo>
                            <a:pt x="4" y="0"/>
                          </a:lnTo>
                          <a:lnTo>
                            <a:pt x="25" y="0"/>
                          </a:lnTo>
                          <a:lnTo>
                            <a:pt x="42" y="4"/>
                          </a:lnTo>
                          <a:lnTo>
                            <a:pt x="51" y="16"/>
                          </a:lnTo>
                          <a:lnTo>
                            <a:pt x="45" y="25"/>
                          </a:lnTo>
                          <a:lnTo>
                            <a:pt x="41" y="33"/>
                          </a:lnTo>
                          <a:lnTo>
                            <a:pt x="33" y="36"/>
                          </a:lnTo>
                          <a:lnTo>
                            <a:pt x="33" y="40"/>
                          </a:lnTo>
                          <a:lnTo>
                            <a:pt x="30" y="43"/>
                          </a:lnTo>
                          <a:lnTo>
                            <a:pt x="22" y="40"/>
                          </a:lnTo>
                          <a:lnTo>
                            <a:pt x="20" y="36"/>
                          </a:lnTo>
                          <a:lnTo>
                            <a:pt x="17" y="37"/>
                          </a:lnTo>
                          <a:lnTo>
                            <a:pt x="13" y="28"/>
                          </a:lnTo>
                          <a:lnTo>
                            <a:pt x="9" y="26"/>
                          </a:lnTo>
                          <a:lnTo>
                            <a:pt x="2" y="23"/>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85" name="Freeform 364"/>
                    <p:cNvSpPr>
                      <a:spLocks/>
                    </p:cNvSpPr>
                    <p:nvPr/>
                  </p:nvSpPr>
                  <p:spPr bwMode="gray">
                    <a:xfrm>
                      <a:off x="2693" y="2184"/>
                      <a:ext cx="82" cy="58"/>
                    </a:xfrm>
                    <a:custGeom>
                      <a:avLst/>
                      <a:gdLst>
                        <a:gd name="T0" fmla="*/ 2147483647 w 67"/>
                        <a:gd name="T1" fmla="*/ 2147483647 h 47"/>
                        <a:gd name="T2" fmla="*/ 2147483647 w 67"/>
                        <a:gd name="T3" fmla="*/ 2147483647 h 47"/>
                        <a:gd name="T4" fmla="*/ 2147483647 w 67"/>
                        <a:gd name="T5" fmla="*/ 2147483647 h 47"/>
                        <a:gd name="T6" fmla="*/ 2147483647 w 67"/>
                        <a:gd name="T7" fmla="*/ 2147483647 h 47"/>
                        <a:gd name="T8" fmla="*/ 2147483647 w 67"/>
                        <a:gd name="T9" fmla="*/ 2147483647 h 47"/>
                        <a:gd name="T10" fmla="*/ 2147483647 w 67"/>
                        <a:gd name="T11" fmla="*/ 2147483647 h 47"/>
                        <a:gd name="T12" fmla="*/ 2147483647 w 67"/>
                        <a:gd name="T13" fmla="*/ 2147483647 h 47"/>
                        <a:gd name="T14" fmla="*/ 0 w 67"/>
                        <a:gd name="T15" fmla="*/ 2147483647 h 47"/>
                        <a:gd name="T16" fmla="*/ 2147483647 w 67"/>
                        <a:gd name="T17" fmla="*/ 2147483647 h 47"/>
                        <a:gd name="T18" fmla="*/ 2147483647 w 67"/>
                        <a:gd name="T19" fmla="*/ 2147483647 h 47"/>
                        <a:gd name="T20" fmla="*/ 2147483647 w 67"/>
                        <a:gd name="T21" fmla="*/ 2147483647 h 47"/>
                        <a:gd name="T22" fmla="*/ 2147483647 w 67"/>
                        <a:gd name="T23" fmla="*/ 2147483647 h 47"/>
                        <a:gd name="T24" fmla="*/ 2147483647 w 67"/>
                        <a:gd name="T25" fmla="*/ 2147483647 h 47"/>
                        <a:gd name="T26" fmla="*/ 2147483647 w 67"/>
                        <a:gd name="T27" fmla="*/ 2147483647 h 47"/>
                        <a:gd name="T28" fmla="*/ 2147483647 w 67"/>
                        <a:gd name="T29" fmla="*/ 2147483647 h 47"/>
                        <a:gd name="T30" fmla="*/ 2147483647 w 67"/>
                        <a:gd name="T31" fmla="*/ 2147483647 h 47"/>
                        <a:gd name="T32" fmla="*/ 2147483647 w 67"/>
                        <a:gd name="T33" fmla="*/ 2147483647 h 47"/>
                        <a:gd name="T34" fmla="*/ 2147483647 w 67"/>
                        <a:gd name="T35" fmla="*/ 2147483647 h 47"/>
                        <a:gd name="T36" fmla="*/ 2147483647 w 67"/>
                        <a:gd name="T37" fmla="*/ 2147483647 h 47"/>
                        <a:gd name="T38" fmla="*/ 2147483647 w 67"/>
                        <a:gd name="T39" fmla="*/ 0 h 47"/>
                        <a:gd name="T40" fmla="*/ 2147483647 w 67"/>
                        <a:gd name="T41" fmla="*/ 0 h 47"/>
                        <a:gd name="T42" fmla="*/ 2147483647 w 67"/>
                        <a:gd name="T43" fmla="*/ 2147483647 h 47"/>
                        <a:gd name="T44" fmla="*/ 2147483647 w 67"/>
                        <a:gd name="T45" fmla="*/ 2147483647 h 47"/>
                        <a:gd name="T46" fmla="*/ 2147483647 w 67"/>
                        <a:gd name="T47" fmla="*/ 2147483647 h 47"/>
                        <a:gd name="T48" fmla="*/ 2147483647 w 67"/>
                        <a:gd name="T49" fmla="*/ 2147483647 h 47"/>
                        <a:gd name="T50" fmla="*/ 2147483647 w 67"/>
                        <a:gd name="T51" fmla="*/ 2147483647 h 47"/>
                        <a:gd name="T52" fmla="*/ 2147483647 w 67"/>
                        <a:gd name="T53" fmla="*/ 2147483647 h 4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67"/>
                        <a:gd name="T82" fmla="*/ 0 h 47"/>
                        <a:gd name="T83" fmla="*/ 67 w 67"/>
                        <a:gd name="T84" fmla="*/ 47 h 4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67" h="47">
                          <a:moveTo>
                            <a:pt x="66" y="37"/>
                          </a:moveTo>
                          <a:lnTo>
                            <a:pt x="58" y="47"/>
                          </a:lnTo>
                          <a:lnTo>
                            <a:pt x="54" y="47"/>
                          </a:lnTo>
                          <a:lnTo>
                            <a:pt x="45" y="35"/>
                          </a:lnTo>
                          <a:lnTo>
                            <a:pt x="28" y="31"/>
                          </a:lnTo>
                          <a:lnTo>
                            <a:pt x="7" y="31"/>
                          </a:lnTo>
                          <a:lnTo>
                            <a:pt x="3" y="37"/>
                          </a:lnTo>
                          <a:lnTo>
                            <a:pt x="0" y="32"/>
                          </a:lnTo>
                          <a:lnTo>
                            <a:pt x="1" y="27"/>
                          </a:lnTo>
                          <a:lnTo>
                            <a:pt x="6" y="22"/>
                          </a:lnTo>
                          <a:lnTo>
                            <a:pt x="5" y="12"/>
                          </a:lnTo>
                          <a:lnTo>
                            <a:pt x="11" y="10"/>
                          </a:lnTo>
                          <a:lnTo>
                            <a:pt x="18" y="7"/>
                          </a:lnTo>
                          <a:lnTo>
                            <a:pt x="20" y="13"/>
                          </a:lnTo>
                          <a:lnTo>
                            <a:pt x="26" y="21"/>
                          </a:lnTo>
                          <a:lnTo>
                            <a:pt x="33" y="20"/>
                          </a:lnTo>
                          <a:lnTo>
                            <a:pt x="35" y="8"/>
                          </a:lnTo>
                          <a:lnTo>
                            <a:pt x="34" y="3"/>
                          </a:lnTo>
                          <a:lnTo>
                            <a:pt x="34" y="1"/>
                          </a:lnTo>
                          <a:lnTo>
                            <a:pt x="40" y="0"/>
                          </a:lnTo>
                          <a:lnTo>
                            <a:pt x="45" y="0"/>
                          </a:lnTo>
                          <a:lnTo>
                            <a:pt x="48" y="6"/>
                          </a:lnTo>
                          <a:lnTo>
                            <a:pt x="53" y="8"/>
                          </a:lnTo>
                          <a:lnTo>
                            <a:pt x="63" y="7"/>
                          </a:lnTo>
                          <a:lnTo>
                            <a:pt x="63" y="18"/>
                          </a:lnTo>
                          <a:lnTo>
                            <a:pt x="67" y="24"/>
                          </a:lnTo>
                          <a:lnTo>
                            <a:pt x="66" y="37"/>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grpSp>
                  <p:nvGrpSpPr>
                    <p:cNvPr id="2486" name="Group 438"/>
                    <p:cNvGrpSpPr>
                      <a:grpSpLocks/>
                    </p:cNvGrpSpPr>
                    <p:nvPr/>
                  </p:nvGrpSpPr>
                  <p:grpSpPr bwMode="auto">
                    <a:xfrm>
                      <a:off x="2619" y="1890"/>
                      <a:ext cx="747" cy="716"/>
                      <a:chOff x="2619" y="1890"/>
                      <a:chExt cx="747" cy="716"/>
                    </a:xfrm>
                    <a:grpFill/>
                  </p:grpSpPr>
                  <p:sp>
                    <p:nvSpPr>
                      <p:cNvPr id="2487" name="Freeform 265"/>
                      <p:cNvSpPr>
                        <a:spLocks/>
                      </p:cNvSpPr>
                      <p:nvPr/>
                    </p:nvSpPr>
                    <p:spPr bwMode="gray">
                      <a:xfrm>
                        <a:off x="2709" y="2308"/>
                        <a:ext cx="200" cy="148"/>
                      </a:xfrm>
                      <a:custGeom>
                        <a:avLst/>
                        <a:gdLst>
                          <a:gd name="T0" fmla="*/ 0 w 162"/>
                          <a:gd name="T1" fmla="*/ 2147483647 h 120"/>
                          <a:gd name="T2" fmla="*/ 2147483647 w 162"/>
                          <a:gd name="T3" fmla="*/ 2147483647 h 120"/>
                          <a:gd name="T4" fmla="*/ 2147483647 w 162"/>
                          <a:gd name="T5" fmla="*/ 2147483647 h 120"/>
                          <a:gd name="T6" fmla="*/ 2147483647 w 162"/>
                          <a:gd name="T7" fmla="*/ 2147483647 h 120"/>
                          <a:gd name="T8" fmla="*/ 2147483647 w 162"/>
                          <a:gd name="T9" fmla="*/ 2147483647 h 120"/>
                          <a:gd name="T10" fmla="*/ 2147483647 w 162"/>
                          <a:gd name="T11" fmla="*/ 2147483647 h 120"/>
                          <a:gd name="T12" fmla="*/ 2147483647 w 162"/>
                          <a:gd name="T13" fmla="*/ 2147483647 h 120"/>
                          <a:gd name="T14" fmla="*/ 2147483647 w 162"/>
                          <a:gd name="T15" fmla="*/ 2147483647 h 120"/>
                          <a:gd name="T16" fmla="*/ 2147483647 w 162"/>
                          <a:gd name="T17" fmla="*/ 0 h 120"/>
                          <a:gd name="T18" fmla="*/ 2147483647 w 162"/>
                          <a:gd name="T19" fmla="*/ 2147483647 h 120"/>
                          <a:gd name="T20" fmla="*/ 2147483647 w 162"/>
                          <a:gd name="T21" fmla="*/ 2147483647 h 120"/>
                          <a:gd name="T22" fmla="*/ 2147483647 w 162"/>
                          <a:gd name="T23" fmla="*/ 2147483647 h 120"/>
                          <a:gd name="T24" fmla="*/ 2147483647 w 162"/>
                          <a:gd name="T25" fmla="*/ 2147483647 h 120"/>
                          <a:gd name="T26" fmla="*/ 2147483647 w 162"/>
                          <a:gd name="T27" fmla="*/ 2147483647 h 120"/>
                          <a:gd name="T28" fmla="*/ 2147483647 w 162"/>
                          <a:gd name="T29" fmla="*/ 2147483647 h 120"/>
                          <a:gd name="T30" fmla="*/ 2147483647 w 162"/>
                          <a:gd name="T31" fmla="*/ 2147483647 h 120"/>
                          <a:gd name="T32" fmla="*/ 2147483647 w 162"/>
                          <a:gd name="T33" fmla="*/ 2147483647 h 120"/>
                          <a:gd name="T34" fmla="*/ 2147483647 w 162"/>
                          <a:gd name="T35" fmla="*/ 2147483647 h 120"/>
                          <a:gd name="T36" fmla="*/ 2147483647 w 162"/>
                          <a:gd name="T37" fmla="*/ 2147483647 h 120"/>
                          <a:gd name="T38" fmla="*/ 2147483647 w 162"/>
                          <a:gd name="T39" fmla="*/ 2147483647 h 120"/>
                          <a:gd name="T40" fmla="*/ 2147483647 w 162"/>
                          <a:gd name="T41" fmla="*/ 2147483647 h 120"/>
                          <a:gd name="T42" fmla="*/ 2147483647 w 162"/>
                          <a:gd name="T43" fmla="*/ 2147483647 h 120"/>
                          <a:gd name="T44" fmla="*/ 2147483647 w 162"/>
                          <a:gd name="T45" fmla="*/ 2147483647 h 120"/>
                          <a:gd name="T46" fmla="*/ 2147483647 w 162"/>
                          <a:gd name="T47" fmla="*/ 2147483647 h 120"/>
                          <a:gd name="T48" fmla="*/ 2147483647 w 162"/>
                          <a:gd name="T49" fmla="*/ 2147483647 h 120"/>
                          <a:gd name="T50" fmla="*/ 2147483647 w 162"/>
                          <a:gd name="T51" fmla="*/ 2147483647 h 120"/>
                          <a:gd name="T52" fmla="*/ 2147483647 w 162"/>
                          <a:gd name="T53" fmla="*/ 2147483647 h 120"/>
                          <a:gd name="T54" fmla="*/ 2147483647 w 162"/>
                          <a:gd name="T55" fmla="*/ 2147483647 h 120"/>
                          <a:gd name="T56" fmla="*/ 2147483647 w 162"/>
                          <a:gd name="T57" fmla="*/ 2147483647 h 120"/>
                          <a:gd name="T58" fmla="*/ 2147483647 w 162"/>
                          <a:gd name="T59" fmla="*/ 2147483647 h 120"/>
                          <a:gd name="T60" fmla="*/ 2147483647 w 162"/>
                          <a:gd name="T61" fmla="*/ 2147483647 h 120"/>
                          <a:gd name="T62" fmla="*/ 2147483647 w 162"/>
                          <a:gd name="T63" fmla="*/ 2147483647 h 120"/>
                          <a:gd name="T64" fmla="*/ 2147483647 w 162"/>
                          <a:gd name="T65" fmla="*/ 2147483647 h 120"/>
                          <a:gd name="T66" fmla="*/ 2147483647 w 162"/>
                          <a:gd name="T67" fmla="*/ 2147483647 h 120"/>
                          <a:gd name="T68" fmla="*/ 2147483647 w 162"/>
                          <a:gd name="T69" fmla="*/ 2147483647 h 120"/>
                          <a:gd name="T70" fmla="*/ 2147483647 w 162"/>
                          <a:gd name="T71" fmla="*/ 2147483647 h 120"/>
                          <a:gd name="T72" fmla="*/ 2147483647 w 162"/>
                          <a:gd name="T73" fmla="*/ 2147483647 h 120"/>
                          <a:gd name="T74" fmla="*/ 2147483647 w 162"/>
                          <a:gd name="T75" fmla="*/ 2147483647 h 120"/>
                          <a:gd name="T76" fmla="*/ 2147483647 w 162"/>
                          <a:gd name="T77" fmla="*/ 2147483647 h 12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62"/>
                          <a:gd name="T118" fmla="*/ 0 h 120"/>
                          <a:gd name="T119" fmla="*/ 162 w 162"/>
                          <a:gd name="T120" fmla="*/ 120 h 12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62" h="120">
                            <a:moveTo>
                              <a:pt x="8" y="68"/>
                            </a:moveTo>
                            <a:lnTo>
                              <a:pt x="0" y="61"/>
                            </a:lnTo>
                            <a:lnTo>
                              <a:pt x="2" y="52"/>
                            </a:lnTo>
                            <a:lnTo>
                              <a:pt x="6" y="48"/>
                            </a:lnTo>
                            <a:lnTo>
                              <a:pt x="6" y="45"/>
                            </a:lnTo>
                            <a:lnTo>
                              <a:pt x="19" y="30"/>
                            </a:lnTo>
                            <a:lnTo>
                              <a:pt x="18" y="16"/>
                            </a:lnTo>
                            <a:lnTo>
                              <a:pt x="27" y="6"/>
                            </a:lnTo>
                            <a:lnTo>
                              <a:pt x="34" y="5"/>
                            </a:lnTo>
                            <a:lnTo>
                              <a:pt x="40" y="8"/>
                            </a:lnTo>
                            <a:lnTo>
                              <a:pt x="45" y="8"/>
                            </a:lnTo>
                            <a:lnTo>
                              <a:pt x="51" y="10"/>
                            </a:lnTo>
                            <a:lnTo>
                              <a:pt x="55" y="8"/>
                            </a:lnTo>
                            <a:lnTo>
                              <a:pt x="70" y="14"/>
                            </a:lnTo>
                            <a:lnTo>
                              <a:pt x="75" y="12"/>
                            </a:lnTo>
                            <a:lnTo>
                              <a:pt x="77" y="6"/>
                            </a:lnTo>
                            <a:lnTo>
                              <a:pt x="86" y="3"/>
                            </a:lnTo>
                            <a:lnTo>
                              <a:pt x="93" y="0"/>
                            </a:lnTo>
                            <a:lnTo>
                              <a:pt x="105" y="1"/>
                            </a:lnTo>
                            <a:lnTo>
                              <a:pt x="109" y="18"/>
                            </a:lnTo>
                            <a:lnTo>
                              <a:pt x="116" y="19"/>
                            </a:lnTo>
                            <a:lnTo>
                              <a:pt x="116" y="25"/>
                            </a:lnTo>
                            <a:lnTo>
                              <a:pt x="120" y="31"/>
                            </a:lnTo>
                            <a:lnTo>
                              <a:pt x="135" y="30"/>
                            </a:lnTo>
                            <a:lnTo>
                              <a:pt x="143" y="37"/>
                            </a:lnTo>
                            <a:lnTo>
                              <a:pt x="148" y="37"/>
                            </a:lnTo>
                            <a:lnTo>
                              <a:pt x="162" y="50"/>
                            </a:lnTo>
                            <a:lnTo>
                              <a:pt x="156" y="57"/>
                            </a:lnTo>
                            <a:lnTo>
                              <a:pt x="155" y="69"/>
                            </a:lnTo>
                            <a:lnTo>
                              <a:pt x="151" y="68"/>
                            </a:lnTo>
                            <a:lnTo>
                              <a:pt x="144" y="75"/>
                            </a:lnTo>
                            <a:lnTo>
                              <a:pt x="139" y="86"/>
                            </a:lnTo>
                            <a:lnTo>
                              <a:pt x="133" y="86"/>
                            </a:lnTo>
                            <a:lnTo>
                              <a:pt x="129" y="90"/>
                            </a:lnTo>
                            <a:lnTo>
                              <a:pt x="117" y="91"/>
                            </a:lnTo>
                            <a:lnTo>
                              <a:pt x="117" y="94"/>
                            </a:lnTo>
                            <a:lnTo>
                              <a:pt x="115" y="96"/>
                            </a:lnTo>
                            <a:lnTo>
                              <a:pt x="105" y="98"/>
                            </a:lnTo>
                            <a:lnTo>
                              <a:pt x="106" y="100"/>
                            </a:lnTo>
                            <a:lnTo>
                              <a:pt x="113" y="103"/>
                            </a:lnTo>
                            <a:lnTo>
                              <a:pt x="115" y="107"/>
                            </a:lnTo>
                            <a:lnTo>
                              <a:pt x="123" y="108"/>
                            </a:lnTo>
                            <a:lnTo>
                              <a:pt x="127" y="108"/>
                            </a:lnTo>
                            <a:lnTo>
                              <a:pt x="127" y="112"/>
                            </a:lnTo>
                            <a:lnTo>
                              <a:pt x="120" y="113"/>
                            </a:lnTo>
                            <a:lnTo>
                              <a:pt x="115" y="115"/>
                            </a:lnTo>
                            <a:lnTo>
                              <a:pt x="109" y="120"/>
                            </a:lnTo>
                            <a:lnTo>
                              <a:pt x="102" y="120"/>
                            </a:lnTo>
                            <a:lnTo>
                              <a:pt x="101" y="115"/>
                            </a:lnTo>
                            <a:lnTo>
                              <a:pt x="101" y="110"/>
                            </a:lnTo>
                            <a:lnTo>
                              <a:pt x="95" y="108"/>
                            </a:lnTo>
                            <a:lnTo>
                              <a:pt x="95" y="105"/>
                            </a:lnTo>
                            <a:lnTo>
                              <a:pt x="97" y="104"/>
                            </a:lnTo>
                            <a:lnTo>
                              <a:pt x="102" y="101"/>
                            </a:lnTo>
                            <a:lnTo>
                              <a:pt x="102" y="98"/>
                            </a:lnTo>
                            <a:lnTo>
                              <a:pt x="98" y="96"/>
                            </a:lnTo>
                            <a:lnTo>
                              <a:pt x="92" y="96"/>
                            </a:lnTo>
                            <a:lnTo>
                              <a:pt x="88" y="95"/>
                            </a:lnTo>
                            <a:lnTo>
                              <a:pt x="85" y="91"/>
                            </a:lnTo>
                            <a:lnTo>
                              <a:pt x="82" y="90"/>
                            </a:lnTo>
                            <a:lnTo>
                              <a:pt x="79" y="93"/>
                            </a:lnTo>
                            <a:lnTo>
                              <a:pt x="74" y="94"/>
                            </a:lnTo>
                            <a:lnTo>
                              <a:pt x="74" y="99"/>
                            </a:lnTo>
                            <a:lnTo>
                              <a:pt x="67" y="106"/>
                            </a:lnTo>
                            <a:lnTo>
                              <a:pt x="62" y="107"/>
                            </a:lnTo>
                            <a:lnTo>
                              <a:pt x="62" y="98"/>
                            </a:lnTo>
                            <a:lnTo>
                              <a:pt x="66" y="92"/>
                            </a:lnTo>
                            <a:lnTo>
                              <a:pt x="70" y="92"/>
                            </a:lnTo>
                            <a:lnTo>
                              <a:pt x="71" y="88"/>
                            </a:lnTo>
                            <a:lnTo>
                              <a:pt x="67" y="84"/>
                            </a:lnTo>
                            <a:lnTo>
                              <a:pt x="64" y="71"/>
                            </a:lnTo>
                            <a:lnTo>
                              <a:pt x="59" y="64"/>
                            </a:lnTo>
                            <a:lnTo>
                              <a:pt x="45" y="64"/>
                            </a:lnTo>
                            <a:lnTo>
                              <a:pt x="39" y="68"/>
                            </a:lnTo>
                            <a:lnTo>
                              <a:pt x="32" y="72"/>
                            </a:lnTo>
                            <a:lnTo>
                              <a:pt x="24" y="74"/>
                            </a:lnTo>
                            <a:lnTo>
                              <a:pt x="14" y="70"/>
                            </a:lnTo>
                            <a:lnTo>
                              <a:pt x="8" y="68"/>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88" name="Freeform 267"/>
                      <p:cNvSpPr>
                        <a:spLocks/>
                      </p:cNvSpPr>
                      <p:nvPr/>
                    </p:nvSpPr>
                    <p:spPr bwMode="gray">
                      <a:xfrm>
                        <a:off x="2689" y="2392"/>
                        <a:ext cx="105" cy="79"/>
                      </a:xfrm>
                      <a:custGeom>
                        <a:avLst/>
                        <a:gdLst>
                          <a:gd name="T0" fmla="*/ 2147483647 w 85"/>
                          <a:gd name="T1" fmla="*/ 2147483647 h 64"/>
                          <a:gd name="T2" fmla="*/ 2147483647 w 85"/>
                          <a:gd name="T3" fmla="*/ 2147483647 h 64"/>
                          <a:gd name="T4" fmla="*/ 2147483647 w 85"/>
                          <a:gd name="T5" fmla="*/ 2147483647 h 64"/>
                          <a:gd name="T6" fmla="*/ 2147483647 w 85"/>
                          <a:gd name="T7" fmla="*/ 2147483647 h 64"/>
                          <a:gd name="T8" fmla="*/ 0 w 85"/>
                          <a:gd name="T9" fmla="*/ 2147483647 h 64"/>
                          <a:gd name="T10" fmla="*/ 2147483647 w 85"/>
                          <a:gd name="T11" fmla="*/ 2147483647 h 64"/>
                          <a:gd name="T12" fmla="*/ 2147483647 w 85"/>
                          <a:gd name="T13" fmla="*/ 2147483647 h 64"/>
                          <a:gd name="T14" fmla="*/ 2147483647 w 85"/>
                          <a:gd name="T15" fmla="*/ 2147483647 h 64"/>
                          <a:gd name="T16" fmla="*/ 2147483647 w 85"/>
                          <a:gd name="T17" fmla="*/ 0 h 64"/>
                          <a:gd name="T18" fmla="*/ 2147483647 w 85"/>
                          <a:gd name="T19" fmla="*/ 2147483647 h 64"/>
                          <a:gd name="T20" fmla="*/ 2147483647 w 85"/>
                          <a:gd name="T21" fmla="*/ 2147483647 h 64"/>
                          <a:gd name="T22" fmla="*/ 2147483647 w 85"/>
                          <a:gd name="T23" fmla="*/ 2147483647 h 64"/>
                          <a:gd name="T24" fmla="*/ 2147483647 w 85"/>
                          <a:gd name="T25" fmla="*/ 0 h 64"/>
                          <a:gd name="T26" fmla="*/ 2147483647 w 85"/>
                          <a:gd name="T27" fmla="*/ 2147483647 h 64"/>
                          <a:gd name="T28" fmla="*/ 2147483647 w 85"/>
                          <a:gd name="T29" fmla="*/ 2147483647 h 64"/>
                          <a:gd name="T30" fmla="*/ 2147483647 w 85"/>
                          <a:gd name="T31" fmla="*/ 2147483647 h 64"/>
                          <a:gd name="T32" fmla="*/ 2147483647 w 85"/>
                          <a:gd name="T33" fmla="*/ 2147483647 h 64"/>
                          <a:gd name="T34" fmla="*/ 2147483647 w 85"/>
                          <a:gd name="T35" fmla="*/ 2147483647 h 64"/>
                          <a:gd name="T36" fmla="*/ 2147483647 w 85"/>
                          <a:gd name="T37" fmla="*/ 2147483647 h 64"/>
                          <a:gd name="T38" fmla="*/ 2147483647 w 85"/>
                          <a:gd name="T39" fmla="*/ 2147483647 h 64"/>
                          <a:gd name="T40" fmla="*/ 2147483647 w 85"/>
                          <a:gd name="T41" fmla="*/ 2147483647 h 64"/>
                          <a:gd name="T42" fmla="*/ 2147483647 w 85"/>
                          <a:gd name="T43" fmla="*/ 2147483647 h 64"/>
                          <a:gd name="T44" fmla="*/ 2147483647 w 85"/>
                          <a:gd name="T45" fmla="*/ 2147483647 h 64"/>
                          <a:gd name="T46" fmla="*/ 2147483647 w 85"/>
                          <a:gd name="T47" fmla="*/ 2147483647 h 64"/>
                          <a:gd name="T48" fmla="*/ 2147483647 w 85"/>
                          <a:gd name="T49" fmla="*/ 2147483647 h 64"/>
                          <a:gd name="T50" fmla="*/ 2147483647 w 85"/>
                          <a:gd name="T51" fmla="*/ 2147483647 h 64"/>
                          <a:gd name="T52" fmla="*/ 2147483647 w 85"/>
                          <a:gd name="T53" fmla="*/ 2147483647 h 64"/>
                          <a:gd name="T54" fmla="*/ 2147483647 w 85"/>
                          <a:gd name="T55" fmla="*/ 2147483647 h 64"/>
                          <a:gd name="T56" fmla="*/ 2147483647 w 85"/>
                          <a:gd name="T57" fmla="*/ 2147483647 h 6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85"/>
                          <a:gd name="T88" fmla="*/ 0 h 64"/>
                          <a:gd name="T89" fmla="*/ 85 w 85"/>
                          <a:gd name="T90" fmla="*/ 64 h 6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85" h="64">
                            <a:moveTo>
                              <a:pt x="23" y="57"/>
                            </a:moveTo>
                            <a:lnTo>
                              <a:pt x="18" y="50"/>
                            </a:lnTo>
                            <a:lnTo>
                              <a:pt x="6" y="48"/>
                            </a:lnTo>
                            <a:lnTo>
                              <a:pt x="5" y="37"/>
                            </a:lnTo>
                            <a:lnTo>
                              <a:pt x="0" y="28"/>
                            </a:lnTo>
                            <a:lnTo>
                              <a:pt x="8" y="26"/>
                            </a:lnTo>
                            <a:lnTo>
                              <a:pt x="10" y="14"/>
                            </a:lnTo>
                            <a:lnTo>
                              <a:pt x="17" y="5"/>
                            </a:lnTo>
                            <a:lnTo>
                              <a:pt x="25" y="0"/>
                            </a:lnTo>
                            <a:lnTo>
                              <a:pt x="31" y="2"/>
                            </a:lnTo>
                            <a:lnTo>
                              <a:pt x="41" y="6"/>
                            </a:lnTo>
                            <a:lnTo>
                              <a:pt x="49" y="4"/>
                            </a:lnTo>
                            <a:lnTo>
                              <a:pt x="56" y="0"/>
                            </a:lnTo>
                            <a:lnTo>
                              <a:pt x="62" y="2"/>
                            </a:lnTo>
                            <a:lnTo>
                              <a:pt x="67" y="10"/>
                            </a:lnTo>
                            <a:lnTo>
                              <a:pt x="71" y="27"/>
                            </a:lnTo>
                            <a:lnTo>
                              <a:pt x="74" y="31"/>
                            </a:lnTo>
                            <a:lnTo>
                              <a:pt x="74" y="37"/>
                            </a:lnTo>
                            <a:lnTo>
                              <a:pt x="79" y="39"/>
                            </a:lnTo>
                            <a:lnTo>
                              <a:pt x="84" y="38"/>
                            </a:lnTo>
                            <a:lnTo>
                              <a:pt x="85" y="43"/>
                            </a:lnTo>
                            <a:lnTo>
                              <a:pt x="76" y="53"/>
                            </a:lnTo>
                            <a:lnTo>
                              <a:pt x="74" y="62"/>
                            </a:lnTo>
                            <a:lnTo>
                              <a:pt x="62" y="57"/>
                            </a:lnTo>
                            <a:lnTo>
                              <a:pt x="57" y="57"/>
                            </a:lnTo>
                            <a:lnTo>
                              <a:pt x="50" y="62"/>
                            </a:lnTo>
                            <a:lnTo>
                              <a:pt x="40" y="64"/>
                            </a:lnTo>
                            <a:lnTo>
                              <a:pt x="29" y="61"/>
                            </a:lnTo>
                            <a:lnTo>
                              <a:pt x="23" y="57"/>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89" name="Freeform 333"/>
                      <p:cNvSpPr>
                        <a:spLocks/>
                      </p:cNvSpPr>
                      <p:nvPr/>
                    </p:nvSpPr>
                    <p:spPr bwMode="gray">
                      <a:xfrm>
                        <a:off x="2619" y="2257"/>
                        <a:ext cx="114" cy="115"/>
                      </a:xfrm>
                      <a:custGeom>
                        <a:avLst/>
                        <a:gdLst>
                          <a:gd name="T0" fmla="*/ 0 w 93"/>
                          <a:gd name="T1" fmla="*/ 2147483647 h 94"/>
                          <a:gd name="T2" fmla="*/ 2147483647 w 93"/>
                          <a:gd name="T3" fmla="*/ 2147483647 h 94"/>
                          <a:gd name="T4" fmla="*/ 2147483647 w 93"/>
                          <a:gd name="T5" fmla="*/ 2147483647 h 94"/>
                          <a:gd name="T6" fmla="*/ 2147483647 w 93"/>
                          <a:gd name="T7" fmla="*/ 2147483647 h 94"/>
                          <a:gd name="T8" fmla="*/ 2147483647 w 93"/>
                          <a:gd name="T9" fmla="*/ 2147483647 h 94"/>
                          <a:gd name="T10" fmla="*/ 2147483647 w 93"/>
                          <a:gd name="T11" fmla="*/ 0 h 94"/>
                          <a:gd name="T12" fmla="*/ 2147483647 w 93"/>
                          <a:gd name="T13" fmla="*/ 2147483647 h 94"/>
                          <a:gd name="T14" fmla="*/ 2147483647 w 93"/>
                          <a:gd name="T15" fmla="*/ 2147483647 h 94"/>
                          <a:gd name="T16" fmla="*/ 2147483647 w 93"/>
                          <a:gd name="T17" fmla="*/ 2147483647 h 94"/>
                          <a:gd name="T18" fmla="*/ 2147483647 w 93"/>
                          <a:gd name="T19" fmla="*/ 2147483647 h 94"/>
                          <a:gd name="T20" fmla="*/ 2147483647 w 93"/>
                          <a:gd name="T21" fmla="*/ 2147483647 h 94"/>
                          <a:gd name="T22" fmla="*/ 2147483647 w 93"/>
                          <a:gd name="T23" fmla="*/ 2147483647 h 94"/>
                          <a:gd name="T24" fmla="*/ 2147483647 w 93"/>
                          <a:gd name="T25" fmla="*/ 2147483647 h 94"/>
                          <a:gd name="T26" fmla="*/ 2147483647 w 93"/>
                          <a:gd name="T27" fmla="*/ 2147483647 h 94"/>
                          <a:gd name="T28" fmla="*/ 2147483647 w 93"/>
                          <a:gd name="T29" fmla="*/ 2147483647 h 94"/>
                          <a:gd name="T30" fmla="*/ 2147483647 w 93"/>
                          <a:gd name="T31" fmla="*/ 2147483647 h 94"/>
                          <a:gd name="T32" fmla="*/ 2147483647 w 93"/>
                          <a:gd name="T33" fmla="*/ 2147483647 h 94"/>
                          <a:gd name="T34" fmla="*/ 2147483647 w 93"/>
                          <a:gd name="T35" fmla="*/ 2147483647 h 94"/>
                          <a:gd name="T36" fmla="*/ 2147483647 w 93"/>
                          <a:gd name="T37" fmla="*/ 2147483647 h 94"/>
                          <a:gd name="T38" fmla="*/ 2147483647 w 93"/>
                          <a:gd name="T39" fmla="*/ 2147483647 h 94"/>
                          <a:gd name="T40" fmla="*/ 2147483647 w 93"/>
                          <a:gd name="T41" fmla="*/ 2147483647 h 94"/>
                          <a:gd name="T42" fmla="*/ 2147483647 w 93"/>
                          <a:gd name="T43" fmla="*/ 2147483647 h 94"/>
                          <a:gd name="T44" fmla="*/ 2147483647 w 93"/>
                          <a:gd name="T45" fmla="*/ 2147483647 h 94"/>
                          <a:gd name="T46" fmla="*/ 2147483647 w 93"/>
                          <a:gd name="T47" fmla="*/ 2147483647 h 94"/>
                          <a:gd name="T48" fmla="*/ 2147483647 w 93"/>
                          <a:gd name="T49" fmla="*/ 2147483647 h 94"/>
                          <a:gd name="T50" fmla="*/ 2147483647 w 93"/>
                          <a:gd name="T51" fmla="*/ 2147483647 h 94"/>
                          <a:gd name="T52" fmla="*/ 2147483647 w 93"/>
                          <a:gd name="T53" fmla="*/ 2147483647 h 94"/>
                          <a:gd name="T54" fmla="*/ 2147483647 w 93"/>
                          <a:gd name="T55" fmla="*/ 2147483647 h 94"/>
                          <a:gd name="T56" fmla="*/ 2147483647 w 93"/>
                          <a:gd name="T57" fmla="*/ 2147483647 h 94"/>
                          <a:gd name="T58" fmla="*/ 2147483647 w 93"/>
                          <a:gd name="T59" fmla="*/ 2147483647 h 94"/>
                          <a:gd name="T60" fmla="*/ 2147483647 w 93"/>
                          <a:gd name="T61" fmla="*/ 2147483647 h 94"/>
                          <a:gd name="T62" fmla="*/ 2147483647 w 93"/>
                          <a:gd name="T63" fmla="*/ 2147483647 h 94"/>
                          <a:gd name="T64" fmla="*/ 2147483647 w 93"/>
                          <a:gd name="T65" fmla="*/ 2147483647 h 94"/>
                          <a:gd name="T66" fmla="*/ 0 w 93"/>
                          <a:gd name="T67" fmla="*/ 2147483647 h 94"/>
                          <a:gd name="T68" fmla="*/ 2147483647 w 93"/>
                          <a:gd name="T69" fmla="*/ 2147483647 h 94"/>
                          <a:gd name="T70" fmla="*/ 0 w 93"/>
                          <a:gd name="T71" fmla="*/ 2147483647 h 9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93"/>
                          <a:gd name="T109" fmla="*/ 0 h 94"/>
                          <a:gd name="T110" fmla="*/ 93 w 93"/>
                          <a:gd name="T111" fmla="*/ 94 h 9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93" h="94">
                            <a:moveTo>
                              <a:pt x="0" y="17"/>
                            </a:moveTo>
                            <a:lnTo>
                              <a:pt x="6" y="14"/>
                            </a:lnTo>
                            <a:lnTo>
                              <a:pt x="12" y="13"/>
                            </a:lnTo>
                            <a:lnTo>
                              <a:pt x="20" y="7"/>
                            </a:lnTo>
                            <a:lnTo>
                              <a:pt x="26" y="4"/>
                            </a:lnTo>
                            <a:lnTo>
                              <a:pt x="30" y="0"/>
                            </a:lnTo>
                            <a:lnTo>
                              <a:pt x="39" y="2"/>
                            </a:lnTo>
                            <a:lnTo>
                              <a:pt x="40" y="9"/>
                            </a:lnTo>
                            <a:lnTo>
                              <a:pt x="46" y="10"/>
                            </a:lnTo>
                            <a:lnTo>
                              <a:pt x="51" y="7"/>
                            </a:lnTo>
                            <a:lnTo>
                              <a:pt x="53" y="7"/>
                            </a:lnTo>
                            <a:lnTo>
                              <a:pt x="58" y="8"/>
                            </a:lnTo>
                            <a:lnTo>
                              <a:pt x="66" y="10"/>
                            </a:lnTo>
                            <a:lnTo>
                              <a:pt x="80" y="9"/>
                            </a:lnTo>
                            <a:lnTo>
                              <a:pt x="83" y="8"/>
                            </a:lnTo>
                            <a:lnTo>
                              <a:pt x="85" y="12"/>
                            </a:lnTo>
                            <a:lnTo>
                              <a:pt x="85" y="23"/>
                            </a:lnTo>
                            <a:lnTo>
                              <a:pt x="91" y="33"/>
                            </a:lnTo>
                            <a:lnTo>
                              <a:pt x="83" y="41"/>
                            </a:lnTo>
                            <a:lnTo>
                              <a:pt x="91" y="49"/>
                            </a:lnTo>
                            <a:lnTo>
                              <a:pt x="92" y="58"/>
                            </a:lnTo>
                            <a:lnTo>
                              <a:pt x="93" y="72"/>
                            </a:lnTo>
                            <a:lnTo>
                              <a:pt x="80" y="87"/>
                            </a:lnTo>
                            <a:lnTo>
                              <a:pt x="80" y="90"/>
                            </a:lnTo>
                            <a:lnTo>
                              <a:pt x="76" y="94"/>
                            </a:lnTo>
                            <a:lnTo>
                              <a:pt x="70" y="89"/>
                            </a:lnTo>
                            <a:lnTo>
                              <a:pt x="52" y="92"/>
                            </a:lnTo>
                            <a:lnTo>
                              <a:pt x="45" y="88"/>
                            </a:lnTo>
                            <a:lnTo>
                              <a:pt x="40" y="88"/>
                            </a:lnTo>
                            <a:lnTo>
                              <a:pt x="26" y="74"/>
                            </a:lnTo>
                            <a:lnTo>
                              <a:pt x="19" y="76"/>
                            </a:lnTo>
                            <a:lnTo>
                              <a:pt x="13" y="65"/>
                            </a:lnTo>
                            <a:lnTo>
                              <a:pt x="8" y="63"/>
                            </a:lnTo>
                            <a:lnTo>
                              <a:pt x="0" y="37"/>
                            </a:lnTo>
                            <a:lnTo>
                              <a:pt x="2" y="25"/>
                            </a:lnTo>
                            <a:lnTo>
                              <a:pt x="0" y="17"/>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90" name="Freeform 363"/>
                      <p:cNvSpPr>
                        <a:spLocks/>
                      </p:cNvSpPr>
                      <p:nvPr/>
                    </p:nvSpPr>
                    <p:spPr bwMode="gray">
                      <a:xfrm>
                        <a:off x="2720" y="2230"/>
                        <a:ext cx="104" cy="98"/>
                      </a:xfrm>
                      <a:custGeom>
                        <a:avLst/>
                        <a:gdLst>
                          <a:gd name="T0" fmla="*/ 2147483647 w 84"/>
                          <a:gd name="T1" fmla="*/ 2147483647 h 80"/>
                          <a:gd name="T2" fmla="*/ 2147483647 w 84"/>
                          <a:gd name="T3" fmla="*/ 2147483647 h 80"/>
                          <a:gd name="T4" fmla="*/ 2147483647 w 84"/>
                          <a:gd name="T5" fmla="*/ 2147483647 h 80"/>
                          <a:gd name="T6" fmla="*/ 2147483647 w 84"/>
                          <a:gd name="T7" fmla="*/ 2147483647 h 80"/>
                          <a:gd name="T8" fmla="*/ 2147483647 w 84"/>
                          <a:gd name="T9" fmla="*/ 2147483647 h 80"/>
                          <a:gd name="T10" fmla="*/ 2147483647 w 84"/>
                          <a:gd name="T11" fmla="*/ 2147483647 h 80"/>
                          <a:gd name="T12" fmla="*/ 2147483647 w 84"/>
                          <a:gd name="T13" fmla="*/ 2147483647 h 80"/>
                          <a:gd name="T14" fmla="*/ 2147483647 w 84"/>
                          <a:gd name="T15" fmla="*/ 2147483647 h 80"/>
                          <a:gd name="T16" fmla="*/ 2147483647 w 84"/>
                          <a:gd name="T17" fmla="*/ 2147483647 h 80"/>
                          <a:gd name="T18" fmla="*/ 2147483647 w 84"/>
                          <a:gd name="T19" fmla="*/ 2147483647 h 80"/>
                          <a:gd name="T20" fmla="*/ 2147483647 w 84"/>
                          <a:gd name="T21" fmla="*/ 2147483647 h 80"/>
                          <a:gd name="T22" fmla="*/ 2147483647 w 84"/>
                          <a:gd name="T23" fmla="*/ 2147483647 h 80"/>
                          <a:gd name="T24" fmla="*/ 0 w 84"/>
                          <a:gd name="T25" fmla="*/ 2147483647 h 80"/>
                          <a:gd name="T26" fmla="*/ 2147483647 w 84"/>
                          <a:gd name="T27" fmla="*/ 2147483647 h 80"/>
                          <a:gd name="T28" fmla="*/ 2147483647 w 84"/>
                          <a:gd name="T29" fmla="*/ 2147483647 h 80"/>
                          <a:gd name="T30" fmla="*/ 2147483647 w 84"/>
                          <a:gd name="T31" fmla="*/ 2147483647 h 80"/>
                          <a:gd name="T32" fmla="*/ 2147483647 w 84"/>
                          <a:gd name="T33" fmla="*/ 2147483647 h 80"/>
                          <a:gd name="T34" fmla="*/ 2147483647 w 84"/>
                          <a:gd name="T35" fmla="*/ 2147483647 h 80"/>
                          <a:gd name="T36" fmla="*/ 2147483647 w 84"/>
                          <a:gd name="T37" fmla="*/ 2147483647 h 80"/>
                          <a:gd name="T38" fmla="*/ 2147483647 w 84"/>
                          <a:gd name="T39" fmla="*/ 2147483647 h 80"/>
                          <a:gd name="T40" fmla="*/ 2147483647 w 84"/>
                          <a:gd name="T41" fmla="*/ 2147483647 h 80"/>
                          <a:gd name="T42" fmla="*/ 2147483647 w 84"/>
                          <a:gd name="T43" fmla="*/ 2147483647 h 80"/>
                          <a:gd name="T44" fmla="*/ 2147483647 w 84"/>
                          <a:gd name="T45" fmla="*/ 2147483647 h 80"/>
                          <a:gd name="T46" fmla="*/ 2147483647 w 84"/>
                          <a:gd name="T47" fmla="*/ 0 h 80"/>
                          <a:gd name="T48" fmla="*/ 2147483647 w 84"/>
                          <a:gd name="T49" fmla="*/ 0 h 80"/>
                          <a:gd name="T50" fmla="*/ 2147483647 w 84"/>
                          <a:gd name="T51" fmla="*/ 2147483647 h 80"/>
                          <a:gd name="T52" fmla="*/ 2147483647 w 84"/>
                          <a:gd name="T53" fmla="*/ 2147483647 h 80"/>
                          <a:gd name="T54" fmla="*/ 2147483647 w 84"/>
                          <a:gd name="T55" fmla="*/ 2147483647 h 80"/>
                          <a:gd name="T56" fmla="*/ 2147483647 w 84"/>
                          <a:gd name="T57" fmla="*/ 2147483647 h 80"/>
                          <a:gd name="T58" fmla="*/ 2147483647 w 84"/>
                          <a:gd name="T59" fmla="*/ 2147483647 h 80"/>
                          <a:gd name="T60" fmla="*/ 2147483647 w 84"/>
                          <a:gd name="T61" fmla="*/ 2147483647 h 80"/>
                          <a:gd name="T62" fmla="*/ 2147483647 w 84"/>
                          <a:gd name="T63" fmla="*/ 2147483647 h 80"/>
                          <a:gd name="T64" fmla="*/ 2147483647 w 84"/>
                          <a:gd name="T65" fmla="*/ 2147483647 h 80"/>
                          <a:gd name="T66" fmla="*/ 2147483647 w 84"/>
                          <a:gd name="T67" fmla="*/ 2147483647 h 80"/>
                          <a:gd name="T68" fmla="*/ 2147483647 w 84"/>
                          <a:gd name="T69" fmla="*/ 2147483647 h 80"/>
                          <a:gd name="T70" fmla="*/ 2147483647 w 84"/>
                          <a:gd name="T71" fmla="*/ 2147483647 h 80"/>
                          <a:gd name="T72" fmla="*/ 2147483647 w 84"/>
                          <a:gd name="T73" fmla="*/ 2147483647 h 80"/>
                          <a:gd name="T74" fmla="*/ 2147483647 w 84"/>
                          <a:gd name="T75" fmla="*/ 2147483647 h 80"/>
                          <a:gd name="T76" fmla="*/ 2147483647 w 84"/>
                          <a:gd name="T77" fmla="*/ 2147483647 h 8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84"/>
                          <a:gd name="T118" fmla="*/ 0 h 80"/>
                          <a:gd name="T119" fmla="*/ 84 w 84"/>
                          <a:gd name="T120" fmla="*/ 80 h 8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84" h="80">
                            <a:moveTo>
                              <a:pt x="77" y="67"/>
                            </a:moveTo>
                            <a:lnTo>
                              <a:pt x="68" y="70"/>
                            </a:lnTo>
                            <a:lnTo>
                              <a:pt x="66" y="76"/>
                            </a:lnTo>
                            <a:lnTo>
                              <a:pt x="61" y="78"/>
                            </a:lnTo>
                            <a:lnTo>
                              <a:pt x="46" y="72"/>
                            </a:lnTo>
                            <a:lnTo>
                              <a:pt x="42" y="74"/>
                            </a:lnTo>
                            <a:lnTo>
                              <a:pt x="36" y="72"/>
                            </a:lnTo>
                            <a:lnTo>
                              <a:pt x="31" y="72"/>
                            </a:lnTo>
                            <a:lnTo>
                              <a:pt x="25" y="69"/>
                            </a:lnTo>
                            <a:lnTo>
                              <a:pt x="18" y="70"/>
                            </a:lnTo>
                            <a:lnTo>
                              <a:pt x="9" y="80"/>
                            </a:lnTo>
                            <a:lnTo>
                              <a:pt x="8" y="71"/>
                            </a:lnTo>
                            <a:lnTo>
                              <a:pt x="0" y="63"/>
                            </a:lnTo>
                            <a:lnTo>
                              <a:pt x="8" y="55"/>
                            </a:lnTo>
                            <a:lnTo>
                              <a:pt x="2" y="45"/>
                            </a:lnTo>
                            <a:lnTo>
                              <a:pt x="2" y="34"/>
                            </a:lnTo>
                            <a:lnTo>
                              <a:pt x="10" y="37"/>
                            </a:lnTo>
                            <a:lnTo>
                              <a:pt x="13" y="34"/>
                            </a:lnTo>
                            <a:lnTo>
                              <a:pt x="13" y="30"/>
                            </a:lnTo>
                            <a:lnTo>
                              <a:pt x="21" y="27"/>
                            </a:lnTo>
                            <a:lnTo>
                              <a:pt x="25" y="19"/>
                            </a:lnTo>
                            <a:lnTo>
                              <a:pt x="31" y="10"/>
                            </a:lnTo>
                            <a:lnTo>
                              <a:pt x="35" y="10"/>
                            </a:lnTo>
                            <a:lnTo>
                              <a:pt x="43" y="0"/>
                            </a:lnTo>
                            <a:lnTo>
                              <a:pt x="49" y="0"/>
                            </a:lnTo>
                            <a:lnTo>
                              <a:pt x="54" y="5"/>
                            </a:lnTo>
                            <a:lnTo>
                              <a:pt x="59" y="4"/>
                            </a:lnTo>
                            <a:lnTo>
                              <a:pt x="65" y="5"/>
                            </a:lnTo>
                            <a:lnTo>
                              <a:pt x="69" y="10"/>
                            </a:lnTo>
                            <a:lnTo>
                              <a:pt x="70" y="26"/>
                            </a:lnTo>
                            <a:lnTo>
                              <a:pt x="74" y="35"/>
                            </a:lnTo>
                            <a:lnTo>
                              <a:pt x="84" y="45"/>
                            </a:lnTo>
                            <a:lnTo>
                              <a:pt x="82" y="52"/>
                            </a:lnTo>
                            <a:lnTo>
                              <a:pt x="78" y="52"/>
                            </a:lnTo>
                            <a:lnTo>
                              <a:pt x="74" y="50"/>
                            </a:lnTo>
                            <a:lnTo>
                              <a:pt x="70" y="50"/>
                            </a:lnTo>
                            <a:lnTo>
                              <a:pt x="71" y="56"/>
                            </a:lnTo>
                            <a:lnTo>
                              <a:pt x="75" y="60"/>
                            </a:lnTo>
                            <a:lnTo>
                              <a:pt x="77" y="67"/>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91" name="Freeform 384"/>
                      <p:cNvSpPr>
                        <a:spLocks/>
                      </p:cNvSpPr>
                      <p:nvPr/>
                    </p:nvSpPr>
                    <p:spPr bwMode="gray">
                      <a:xfrm>
                        <a:off x="2766" y="1890"/>
                        <a:ext cx="421" cy="621"/>
                      </a:xfrm>
                      <a:custGeom>
                        <a:avLst/>
                        <a:gdLst>
                          <a:gd name="T0" fmla="*/ 2147483647 w 342"/>
                          <a:gd name="T1" fmla="*/ 2147483647 h 506"/>
                          <a:gd name="T2" fmla="*/ 2147483647 w 342"/>
                          <a:gd name="T3" fmla="*/ 2147483647 h 506"/>
                          <a:gd name="T4" fmla="*/ 2147483647 w 342"/>
                          <a:gd name="T5" fmla="*/ 2147483647 h 506"/>
                          <a:gd name="T6" fmla="*/ 2147483647 w 342"/>
                          <a:gd name="T7" fmla="*/ 2147483647 h 506"/>
                          <a:gd name="T8" fmla="*/ 2147483647 w 342"/>
                          <a:gd name="T9" fmla="*/ 2147483647 h 506"/>
                          <a:gd name="T10" fmla="*/ 2147483647 w 342"/>
                          <a:gd name="T11" fmla="*/ 2147483647 h 506"/>
                          <a:gd name="T12" fmla="*/ 2147483647 w 342"/>
                          <a:gd name="T13" fmla="*/ 2147483647 h 506"/>
                          <a:gd name="T14" fmla="*/ 2147483647 w 342"/>
                          <a:gd name="T15" fmla="*/ 2147483647 h 506"/>
                          <a:gd name="T16" fmla="*/ 2147483647 w 342"/>
                          <a:gd name="T17" fmla="*/ 2147483647 h 506"/>
                          <a:gd name="T18" fmla="*/ 2147483647 w 342"/>
                          <a:gd name="T19" fmla="*/ 2147483647 h 506"/>
                          <a:gd name="T20" fmla="*/ 2147483647 w 342"/>
                          <a:gd name="T21" fmla="*/ 2147483647 h 506"/>
                          <a:gd name="T22" fmla="*/ 2147483647 w 342"/>
                          <a:gd name="T23" fmla="*/ 2147483647 h 506"/>
                          <a:gd name="T24" fmla="*/ 2147483647 w 342"/>
                          <a:gd name="T25" fmla="*/ 2147483647 h 506"/>
                          <a:gd name="T26" fmla="*/ 2147483647 w 342"/>
                          <a:gd name="T27" fmla="*/ 2147483647 h 506"/>
                          <a:gd name="T28" fmla="*/ 2147483647 w 342"/>
                          <a:gd name="T29" fmla="*/ 2147483647 h 506"/>
                          <a:gd name="T30" fmla="*/ 2147483647 w 342"/>
                          <a:gd name="T31" fmla="*/ 2147483647 h 506"/>
                          <a:gd name="T32" fmla="*/ 2147483647 w 342"/>
                          <a:gd name="T33" fmla="*/ 2147483647 h 506"/>
                          <a:gd name="T34" fmla="*/ 2147483647 w 342"/>
                          <a:gd name="T35" fmla="*/ 2147483647 h 506"/>
                          <a:gd name="T36" fmla="*/ 2147483647 w 342"/>
                          <a:gd name="T37" fmla="*/ 2147483647 h 506"/>
                          <a:gd name="T38" fmla="*/ 2147483647 w 342"/>
                          <a:gd name="T39" fmla="*/ 2147483647 h 506"/>
                          <a:gd name="T40" fmla="*/ 2147483647 w 342"/>
                          <a:gd name="T41" fmla="*/ 2147483647 h 506"/>
                          <a:gd name="T42" fmla="*/ 2147483647 w 342"/>
                          <a:gd name="T43" fmla="*/ 2147483647 h 506"/>
                          <a:gd name="T44" fmla="*/ 2147483647 w 342"/>
                          <a:gd name="T45" fmla="*/ 2147483647 h 506"/>
                          <a:gd name="T46" fmla="*/ 2147483647 w 342"/>
                          <a:gd name="T47" fmla="*/ 2147483647 h 506"/>
                          <a:gd name="T48" fmla="*/ 2147483647 w 342"/>
                          <a:gd name="T49" fmla="*/ 2147483647 h 506"/>
                          <a:gd name="T50" fmla="*/ 2147483647 w 342"/>
                          <a:gd name="T51" fmla="*/ 2147483647 h 506"/>
                          <a:gd name="T52" fmla="*/ 2147483647 w 342"/>
                          <a:gd name="T53" fmla="*/ 2147483647 h 506"/>
                          <a:gd name="T54" fmla="*/ 2147483647 w 342"/>
                          <a:gd name="T55" fmla="*/ 2147483647 h 506"/>
                          <a:gd name="T56" fmla="*/ 2147483647 w 342"/>
                          <a:gd name="T57" fmla="*/ 2147483647 h 506"/>
                          <a:gd name="T58" fmla="*/ 2147483647 w 342"/>
                          <a:gd name="T59" fmla="*/ 2147483647 h 506"/>
                          <a:gd name="T60" fmla="*/ 2147483647 w 342"/>
                          <a:gd name="T61" fmla="*/ 2147483647 h 506"/>
                          <a:gd name="T62" fmla="*/ 2147483647 w 342"/>
                          <a:gd name="T63" fmla="*/ 2147483647 h 506"/>
                          <a:gd name="T64" fmla="*/ 2147483647 w 342"/>
                          <a:gd name="T65" fmla="*/ 2147483647 h 506"/>
                          <a:gd name="T66" fmla="*/ 2147483647 w 342"/>
                          <a:gd name="T67" fmla="*/ 2147483647 h 506"/>
                          <a:gd name="T68" fmla="*/ 2147483647 w 342"/>
                          <a:gd name="T69" fmla="*/ 2147483647 h 506"/>
                          <a:gd name="T70" fmla="*/ 2147483647 w 342"/>
                          <a:gd name="T71" fmla="*/ 2147483647 h 506"/>
                          <a:gd name="T72" fmla="*/ 2147483647 w 342"/>
                          <a:gd name="T73" fmla="*/ 2147483647 h 506"/>
                          <a:gd name="T74" fmla="*/ 2147483647 w 342"/>
                          <a:gd name="T75" fmla="*/ 2147483647 h 506"/>
                          <a:gd name="T76" fmla="*/ 2147483647 w 342"/>
                          <a:gd name="T77" fmla="*/ 2147483647 h 506"/>
                          <a:gd name="T78" fmla="*/ 2147483647 w 342"/>
                          <a:gd name="T79" fmla="*/ 2147483647 h 506"/>
                          <a:gd name="T80" fmla="*/ 2147483647 w 342"/>
                          <a:gd name="T81" fmla="*/ 2147483647 h 506"/>
                          <a:gd name="T82" fmla="*/ 2147483647 w 342"/>
                          <a:gd name="T83" fmla="*/ 2147483647 h 506"/>
                          <a:gd name="T84" fmla="*/ 2147483647 w 342"/>
                          <a:gd name="T85" fmla="*/ 2147483647 h 506"/>
                          <a:gd name="T86" fmla="*/ 2147483647 w 342"/>
                          <a:gd name="T87" fmla="*/ 2147483647 h 506"/>
                          <a:gd name="T88" fmla="*/ 2147483647 w 342"/>
                          <a:gd name="T89" fmla="*/ 2147483647 h 506"/>
                          <a:gd name="T90" fmla="*/ 2147483647 w 342"/>
                          <a:gd name="T91" fmla="*/ 2147483647 h 506"/>
                          <a:gd name="T92" fmla="*/ 2147483647 w 342"/>
                          <a:gd name="T93" fmla="*/ 2147483647 h 506"/>
                          <a:gd name="T94" fmla="*/ 2147483647 w 342"/>
                          <a:gd name="T95" fmla="*/ 2147483647 h 506"/>
                          <a:gd name="T96" fmla="*/ 2147483647 w 342"/>
                          <a:gd name="T97" fmla="*/ 2147483647 h 506"/>
                          <a:gd name="T98" fmla="*/ 2147483647 w 342"/>
                          <a:gd name="T99" fmla="*/ 2147483647 h 506"/>
                          <a:gd name="T100" fmla="*/ 2147483647 w 342"/>
                          <a:gd name="T101" fmla="*/ 2147483647 h 506"/>
                          <a:gd name="T102" fmla="*/ 2147483647 w 342"/>
                          <a:gd name="T103" fmla="*/ 2147483647 h 506"/>
                          <a:gd name="T104" fmla="*/ 2147483647 w 342"/>
                          <a:gd name="T105" fmla="*/ 2147483647 h 506"/>
                          <a:gd name="T106" fmla="*/ 2147483647 w 342"/>
                          <a:gd name="T107" fmla="*/ 2147483647 h 50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342"/>
                          <a:gd name="T163" fmla="*/ 0 h 506"/>
                          <a:gd name="T164" fmla="*/ 342 w 342"/>
                          <a:gd name="T165" fmla="*/ 506 h 50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342" h="506">
                            <a:moveTo>
                              <a:pt x="300" y="362"/>
                            </a:moveTo>
                            <a:lnTo>
                              <a:pt x="300" y="369"/>
                            </a:lnTo>
                            <a:lnTo>
                              <a:pt x="287" y="365"/>
                            </a:lnTo>
                            <a:lnTo>
                              <a:pt x="283" y="360"/>
                            </a:lnTo>
                            <a:lnTo>
                              <a:pt x="266" y="360"/>
                            </a:lnTo>
                            <a:lnTo>
                              <a:pt x="261" y="366"/>
                            </a:lnTo>
                            <a:lnTo>
                              <a:pt x="258" y="366"/>
                            </a:lnTo>
                            <a:lnTo>
                              <a:pt x="254" y="362"/>
                            </a:lnTo>
                            <a:lnTo>
                              <a:pt x="249" y="363"/>
                            </a:lnTo>
                            <a:lnTo>
                              <a:pt x="243" y="355"/>
                            </a:lnTo>
                            <a:lnTo>
                              <a:pt x="235" y="355"/>
                            </a:lnTo>
                            <a:lnTo>
                              <a:pt x="231" y="352"/>
                            </a:lnTo>
                            <a:lnTo>
                              <a:pt x="222" y="352"/>
                            </a:lnTo>
                            <a:lnTo>
                              <a:pt x="217" y="346"/>
                            </a:lnTo>
                            <a:lnTo>
                              <a:pt x="197" y="360"/>
                            </a:lnTo>
                            <a:lnTo>
                              <a:pt x="197" y="372"/>
                            </a:lnTo>
                            <a:lnTo>
                              <a:pt x="191" y="373"/>
                            </a:lnTo>
                            <a:lnTo>
                              <a:pt x="188" y="368"/>
                            </a:lnTo>
                            <a:lnTo>
                              <a:pt x="182" y="369"/>
                            </a:lnTo>
                            <a:lnTo>
                              <a:pt x="179" y="410"/>
                            </a:lnTo>
                            <a:lnTo>
                              <a:pt x="193" y="413"/>
                            </a:lnTo>
                            <a:lnTo>
                              <a:pt x="199" y="421"/>
                            </a:lnTo>
                            <a:lnTo>
                              <a:pt x="197" y="431"/>
                            </a:lnTo>
                            <a:lnTo>
                              <a:pt x="201" y="434"/>
                            </a:lnTo>
                            <a:lnTo>
                              <a:pt x="199" y="435"/>
                            </a:lnTo>
                            <a:lnTo>
                              <a:pt x="193" y="440"/>
                            </a:lnTo>
                            <a:lnTo>
                              <a:pt x="189" y="442"/>
                            </a:lnTo>
                            <a:lnTo>
                              <a:pt x="188" y="443"/>
                            </a:lnTo>
                            <a:lnTo>
                              <a:pt x="185" y="443"/>
                            </a:lnTo>
                            <a:lnTo>
                              <a:pt x="182" y="448"/>
                            </a:lnTo>
                            <a:lnTo>
                              <a:pt x="180" y="454"/>
                            </a:lnTo>
                            <a:lnTo>
                              <a:pt x="177" y="455"/>
                            </a:lnTo>
                            <a:lnTo>
                              <a:pt x="177" y="457"/>
                            </a:lnTo>
                            <a:lnTo>
                              <a:pt x="178" y="459"/>
                            </a:lnTo>
                            <a:lnTo>
                              <a:pt x="179" y="463"/>
                            </a:lnTo>
                            <a:lnTo>
                              <a:pt x="182" y="466"/>
                            </a:lnTo>
                            <a:lnTo>
                              <a:pt x="184" y="469"/>
                            </a:lnTo>
                            <a:lnTo>
                              <a:pt x="185" y="475"/>
                            </a:lnTo>
                            <a:lnTo>
                              <a:pt x="185" y="478"/>
                            </a:lnTo>
                            <a:lnTo>
                              <a:pt x="185" y="481"/>
                            </a:lnTo>
                            <a:lnTo>
                              <a:pt x="187" y="483"/>
                            </a:lnTo>
                            <a:lnTo>
                              <a:pt x="188" y="486"/>
                            </a:lnTo>
                            <a:lnTo>
                              <a:pt x="189" y="488"/>
                            </a:lnTo>
                            <a:lnTo>
                              <a:pt x="191" y="490"/>
                            </a:lnTo>
                            <a:lnTo>
                              <a:pt x="192" y="494"/>
                            </a:lnTo>
                            <a:lnTo>
                              <a:pt x="194" y="496"/>
                            </a:lnTo>
                            <a:lnTo>
                              <a:pt x="194" y="504"/>
                            </a:lnTo>
                            <a:lnTo>
                              <a:pt x="188" y="506"/>
                            </a:lnTo>
                            <a:lnTo>
                              <a:pt x="175" y="500"/>
                            </a:lnTo>
                            <a:lnTo>
                              <a:pt x="171" y="494"/>
                            </a:lnTo>
                            <a:lnTo>
                              <a:pt x="168" y="494"/>
                            </a:lnTo>
                            <a:lnTo>
                              <a:pt x="156" y="485"/>
                            </a:lnTo>
                            <a:lnTo>
                              <a:pt x="143" y="479"/>
                            </a:lnTo>
                            <a:lnTo>
                              <a:pt x="139" y="480"/>
                            </a:lnTo>
                            <a:lnTo>
                              <a:pt x="125" y="478"/>
                            </a:lnTo>
                            <a:lnTo>
                              <a:pt x="113" y="475"/>
                            </a:lnTo>
                            <a:lnTo>
                              <a:pt x="108" y="471"/>
                            </a:lnTo>
                            <a:lnTo>
                              <a:pt x="99" y="460"/>
                            </a:lnTo>
                            <a:lnTo>
                              <a:pt x="95" y="460"/>
                            </a:lnTo>
                            <a:lnTo>
                              <a:pt x="92" y="457"/>
                            </a:lnTo>
                            <a:lnTo>
                              <a:pt x="89" y="455"/>
                            </a:lnTo>
                            <a:lnTo>
                              <a:pt x="87" y="451"/>
                            </a:lnTo>
                            <a:lnTo>
                              <a:pt x="86" y="448"/>
                            </a:lnTo>
                            <a:lnTo>
                              <a:pt x="92" y="447"/>
                            </a:lnTo>
                            <a:lnTo>
                              <a:pt x="92" y="445"/>
                            </a:lnTo>
                            <a:lnTo>
                              <a:pt x="97" y="440"/>
                            </a:lnTo>
                            <a:lnTo>
                              <a:pt x="98" y="437"/>
                            </a:lnTo>
                            <a:lnTo>
                              <a:pt x="95" y="431"/>
                            </a:lnTo>
                            <a:lnTo>
                              <a:pt x="103" y="426"/>
                            </a:lnTo>
                            <a:lnTo>
                              <a:pt x="102" y="424"/>
                            </a:lnTo>
                            <a:lnTo>
                              <a:pt x="93" y="427"/>
                            </a:lnTo>
                            <a:lnTo>
                              <a:pt x="99" y="416"/>
                            </a:lnTo>
                            <a:lnTo>
                              <a:pt x="105" y="409"/>
                            </a:lnTo>
                            <a:lnTo>
                              <a:pt x="109" y="410"/>
                            </a:lnTo>
                            <a:lnTo>
                              <a:pt x="110" y="398"/>
                            </a:lnTo>
                            <a:lnTo>
                              <a:pt x="116" y="391"/>
                            </a:lnTo>
                            <a:lnTo>
                              <a:pt x="103" y="378"/>
                            </a:lnTo>
                            <a:lnTo>
                              <a:pt x="97" y="378"/>
                            </a:lnTo>
                            <a:lnTo>
                              <a:pt x="89" y="371"/>
                            </a:lnTo>
                            <a:lnTo>
                              <a:pt x="74" y="372"/>
                            </a:lnTo>
                            <a:lnTo>
                              <a:pt x="70" y="366"/>
                            </a:lnTo>
                            <a:lnTo>
                              <a:pt x="70" y="360"/>
                            </a:lnTo>
                            <a:lnTo>
                              <a:pt x="63" y="359"/>
                            </a:lnTo>
                            <a:lnTo>
                              <a:pt x="59" y="342"/>
                            </a:lnTo>
                            <a:lnTo>
                              <a:pt x="47" y="341"/>
                            </a:lnTo>
                            <a:lnTo>
                              <a:pt x="40" y="345"/>
                            </a:lnTo>
                            <a:lnTo>
                              <a:pt x="38" y="337"/>
                            </a:lnTo>
                            <a:lnTo>
                              <a:pt x="34" y="333"/>
                            </a:lnTo>
                            <a:lnTo>
                              <a:pt x="33" y="327"/>
                            </a:lnTo>
                            <a:lnTo>
                              <a:pt x="38" y="327"/>
                            </a:lnTo>
                            <a:lnTo>
                              <a:pt x="42" y="330"/>
                            </a:lnTo>
                            <a:lnTo>
                              <a:pt x="45" y="330"/>
                            </a:lnTo>
                            <a:lnTo>
                              <a:pt x="47" y="322"/>
                            </a:lnTo>
                            <a:lnTo>
                              <a:pt x="38" y="312"/>
                            </a:lnTo>
                            <a:lnTo>
                              <a:pt x="33" y="303"/>
                            </a:lnTo>
                            <a:lnTo>
                              <a:pt x="32" y="287"/>
                            </a:lnTo>
                            <a:lnTo>
                              <a:pt x="28" y="282"/>
                            </a:lnTo>
                            <a:lnTo>
                              <a:pt x="22" y="281"/>
                            </a:lnTo>
                            <a:lnTo>
                              <a:pt x="17" y="282"/>
                            </a:lnTo>
                            <a:lnTo>
                              <a:pt x="12" y="277"/>
                            </a:lnTo>
                            <a:lnTo>
                              <a:pt x="6" y="277"/>
                            </a:lnTo>
                            <a:lnTo>
                              <a:pt x="7" y="264"/>
                            </a:lnTo>
                            <a:lnTo>
                              <a:pt x="3" y="258"/>
                            </a:lnTo>
                            <a:lnTo>
                              <a:pt x="3" y="247"/>
                            </a:lnTo>
                            <a:lnTo>
                              <a:pt x="3" y="238"/>
                            </a:lnTo>
                            <a:lnTo>
                              <a:pt x="0" y="230"/>
                            </a:lnTo>
                            <a:lnTo>
                              <a:pt x="3" y="214"/>
                            </a:lnTo>
                            <a:lnTo>
                              <a:pt x="8" y="209"/>
                            </a:lnTo>
                            <a:lnTo>
                              <a:pt x="7" y="206"/>
                            </a:lnTo>
                            <a:lnTo>
                              <a:pt x="13" y="206"/>
                            </a:lnTo>
                            <a:lnTo>
                              <a:pt x="14" y="204"/>
                            </a:lnTo>
                            <a:lnTo>
                              <a:pt x="24" y="205"/>
                            </a:lnTo>
                            <a:lnTo>
                              <a:pt x="26" y="198"/>
                            </a:lnTo>
                            <a:lnTo>
                              <a:pt x="21" y="197"/>
                            </a:lnTo>
                            <a:lnTo>
                              <a:pt x="15" y="197"/>
                            </a:lnTo>
                            <a:lnTo>
                              <a:pt x="10" y="195"/>
                            </a:lnTo>
                            <a:lnTo>
                              <a:pt x="11" y="188"/>
                            </a:lnTo>
                            <a:lnTo>
                              <a:pt x="13" y="178"/>
                            </a:lnTo>
                            <a:lnTo>
                              <a:pt x="23" y="163"/>
                            </a:lnTo>
                            <a:lnTo>
                              <a:pt x="40" y="141"/>
                            </a:lnTo>
                            <a:lnTo>
                              <a:pt x="32" y="130"/>
                            </a:lnTo>
                            <a:lnTo>
                              <a:pt x="26" y="128"/>
                            </a:lnTo>
                            <a:lnTo>
                              <a:pt x="24" y="122"/>
                            </a:lnTo>
                            <a:lnTo>
                              <a:pt x="28" y="115"/>
                            </a:lnTo>
                            <a:lnTo>
                              <a:pt x="28" y="109"/>
                            </a:lnTo>
                            <a:lnTo>
                              <a:pt x="24" y="101"/>
                            </a:lnTo>
                            <a:lnTo>
                              <a:pt x="26" y="96"/>
                            </a:lnTo>
                            <a:lnTo>
                              <a:pt x="22" y="92"/>
                            </a:lnTo>
                            <a:lnTo>
                              <a:pt x="24" y="83"/>
                            </a:lnTo>
                            <a:lnTo>
                              <a:pt x="23" y="75"/>
                            </a:lnTo>
                            <a:lnTo>
                              <a:pt x="24" y="63"/>
                            </a:lnTo>
                            <a:lnTo>
                              <a:pt x="15" y="48"/>
                            </a:lnTo>
                            <a:lnTo>
                              <a:pt x="21" y="40"/>
                            </a:lnTo>
                            <a:lnTo>
                              <a:pt x="17" y="31"/>
                            </a:lnTo>
                            <a:lnTo>
                              <a:pt x="9" y="26"/>
                            </a:lnTo>
                            <a:lnTo>
                              <a:pt x="9" y="21"/>
                            </a:lnTo>
                            <a:lnTo>
                              <a:pt x="15" y="13"/>
                            </a:lnTo>
                            <a:lnTo>
                              <a:pt x="20" y="11"/>
                            </a:lnTo>
                            <a:lnTo>
                              <a:pt x="21" y="8"/>
                            </a:lnTo>
                            <a:lnTo>
                              <a:pt x="33" y="3"/>
                            </a:lnTo>
                            <a:lnTo>
                              <a:pt x="38" y="3"/>
                            </a:lnTo>
                            <a:lnTo>
                              <a:pt x="38" y="1"/>
                            </a:lnTo>
                            <a:lnTo>
                              <a:pt x="43" y="0"/>
                            </a:lnTo>
                            <a:lnTo>
                              <a:pt x="50" y="3"/>
                            </a:lnTo>
                            <a:lnTo>
                              <a:pt x="50" y="5"/>
                            </a:lnTo>
                            <a:lnTo>
                              <a:pt x="44" y="6"/>
                            </a:lnTo>
                            <a:lnTo>
                              <a:pt x="46" y="9"/>
                            </a:lnTo>
                            <a:lnTo>
                              <a:pt x="52" y="10"/>
                            </a:lnTo>
                            <a:lnTo>
                              <a:pt x="56" y="12"/>
                            </a:lnTo>
                            <a:lnTo>
                              <a:pt x="65" y="11"/>
                            </a:lnTo>
                            <a:lnTo>
                              <a:pt x="79" y="14"/>
                            </a:lnTo>
                            <a:lnTo>
                              <a:pt x="92" y="23"/>
                            </a:lnTo>
                            <a:lnTo>
                              <a:pt x="103" y="27"/>
                            </a:lnTo>
                            <a:lnTo>
                              <a:pt x="108" y="29"/>
                            </a:lnTo>
                            <a:lnTo>
                              <a:pt x="112" y="32"/>
                            </a:lnTo>
                            <a:lnTo>
                              <a:pt x="116" y="32"/>
                            </a:lnTo>
                            <a:lnTo>
                              <a:pt x="121" y="35"/>
                            </a:lnTo>
                            <a:lnTo>
                              <a:pt x="125" y="38"/>
                            </a:lnTo>
                            <a:lnTo>
                              <a:pt x="125" y="52"/>
                            </a:lnTo>
                            <a:lnTo>
                              <a:pt x="106" y="66"/>
                            </a:lnTo>
                            <a:lnTo>
                              <a:pt x="95" y="66"/>
                            </a:lnTo>
                            <a:lnTo>
                              <a:pt x="82" y="61"/>
                            </a:lnTo>
                            <a:lnTo>
                              <a:pt x="70" y="56"/>
                            </a:lnTo>
                            <a:lnTo>
                              <a:pt x="61" y="52"/>
                            </a:lnTo>
                            <a:lnTo>
                              <a:pt x="55" y="52"/>
                            </a:lnTo>
                            <a:lnTo>
                              <a:pt x="44" y="45"/>
                            </a:lnTo>
                            <a:lnTo>
                              <a:pt x="44" y="50"/>
                            </a:lnTo>
                            <a:lnTo>
                              <a:pt x="55" y="58"/>
                            </a:lnTo>
                            <a:lnTo>
                              <a:pt x="66" y="70"/>
                            </a:lnTo>
                            <a:lnTo>
                              <a:pt x="67" y="77"/>
                            </a:lnTo>
                            <a:lnTo>
                              <a:pt x="62" y="85"/>
                            </a:lnTo>
                            <a:lnTo>
                              <a:pt x="67" y="91"/>
                            </a:lnTo>
                            <a:lnTo>
                              <a:pt x="66" y="104"/>
                            </a:lnTo>
                            <a:lnTo>
                              <a:pt x="66" y="109"/>
                            </a:lnTo>
                            <a:lnTo>
                              <a:pt x="74" y="107"/>
                            </a:lnTo>
                            <a:lnTo>
                              <a:pt x="82" y="118"/>
                            </a:lnTo>
                            <a:lnTo>
                              <a:pt x="94" y="116"/>
                            </a:lnTo>
                            <a:lnTo>
                              <a:pt x="96" y="111"/>
                            </a:lnTo>
                            <a:lnTo>
                              <a:pt x="92" y="108"/>
                            </a:lnTo>
                            <a:lnTo>
                              <a:pt x="88" y="106"/>
                            </a:lnTo>
                            <a:lnTo>
                              <a:pt x="82" y="96"/>
                            </a:lnTo>
                            <a:lnTo>
                              <a:pt x="84" y="88"/>
                            </a:lnTo>
                            <a:lnTo>
                              <a:pt x="89" y="89"/>
                            </a:lnTo>
                            <a:lnTo>
                              <a:pt x="92" y="94"/>
                            </a:lnTo>
                            <a:lnTo>
                              <a:pt x="105" y="101"/>
                            </a:lnTo>
                            <a:lnTo>
                              <a:pt x="115" y="100"/>
                            </a:lnTo>
                            <a:lnTo>
                              <a:pt x="118" y="94"/>
                            </a:lnTo>
                            <a:lnTo>
                              <a:pt x="110" y="79"/>
                            </a:lnTo>
                            <a:lnTo>
                              <a:pt x="122" y="68"/>
                            </a:lnTo>
                            <a:lnTo>
                              <a:pt x="130" y="63"/>
                            </a:lnTo>
                            <a:lnTo>
                              <a:pt x="131" y="55"/>
                            </a:lnTo>
                            <a:lnTo>
                              <a:pt x="140" y="56"/>
                            </a:lnTo>
                            <a:lnTo>
                              <a:pt x="151" y="64"/>
                            </a:lnTo>
                            <a:lnTo>
                              <a:pt x="156" y="48"/>
                            </a:lnTo>
                            <a:lnTo>
                              <a:pt x="149" y="44"/>
                            </a:lnTo>
                            <a:lnTo>
                              <a:pt x="149" y="41"/>
                            </a:lnTo>
                            <a:lnTo>
                              <a:pt x="152" y="38"/>
                            </a:lnTo>
                            <a:lnTo>
                              <a:pt x="152" y="30"/>
                            </a:lnTo>
                            <a:lnTo>
                              <a:pt x="149" y="28"/>
                            </a:lnTo>
                            <a:lnTo>
                              <a:pt x="143" y="24"/>
                            </a:lnTo>
                            <a:lnTo>
                              <a:pt x="144" y="22"/>
                            </a:lnTo>
                            <a:lnTo>
                              <a:pt x="148" y="21"/>
                            </a:lnTo>
                            <a:lnTo>
                              <a:pt x="160" y="23"/>
                            </a:lnTo>
                            <a:lnTo>
                              <a:pt x="171" y="26"/>
                            </a:lnTo>
                            <a:lnTo>
                              <a:pt x="177" y="34"/>
                            </a:lnTo>
                            <a:lnTo>
                              <a:pt x="164" y="36"/>
                            </a:lnTo>
                            <a:lnTo>
                              <a:pt x="164" y="38"/>
                            </a:lnTo>
                            <a:lnTo>
                              <a:pt x="160" y="41"/>
                            </a:lnTo>
                            <a:lnTo>
                              <a:pt x="165" y="44"/>
                            </a:lnTo>
                            <a:lnTo>
                              <a:pt x="166" y="47"/>
                            </a:lnTo>
                            <a:lnTo>
                              <a:pt x="177" y="50"/>
                            </a:lnTo>
                            <a:lnTo>
                              <a:pt x="185" y="47"/>
                            </a:lnTo>
                            <a:lnTo>
                              <a:pt x="187" y="42"/>
                            </a:lnTo>
                            <a:lnTo>
                              <a:pt x="185" y="37"/>
                            </a:lnTo>
                            <a:lnTo>
                              <a:pt x="189" y="36"/>
                            </a:lnTo>
                            <a:lnTo>
                              <a:pt x="193" y="39"/>
                            </a:lnTo>
                            <a:lnTo>
                              <a:pt x="195" y="38"/>
                            </a:lnTo>
                            <a:lnTo>
                              <a:pt x="195" y="35"/>
                            </a:lnTo>
                            <a:lnTo>
                              <a:pt x="203" y="35"/>
                            </a:lnTo>
                            <a:lnTo>
                              <a:pt x="209" y="31"/>
                            </a:lnTo>
                            <a:lnTo>
                              <a:pt x="214" y="26"/>
                            </a:lnTo>
                            <a:lnTo>
                              <a:pt x="223" y="23"/>
                            </a:lnTo>
                            <a:lnTo>
                              <a:pt x="226" y="24"/>
                            </a:lnTo>
                            <a:lnTo>
                              <a:pt x="227" y="27"/>
                            </a:lnTo>
                            <a:lnTo>
                              <a:pt x="231" y="25"/>
                            </a:lnTo>
                            <a:lnTo>
                              <a:pt x="230" y="22"/>
                            </a:lnTo>
                            <a:lnTo>
                              <a:pt x="234" y="21"/>
                            </a:lnTo>
                            <a:lnTo>
                              <a:pt x="239" y="18"/>
                            </a:lnTo>
                            <a:lnTo>
                              <a:pt x="246" y="17"/>
                            </a:lnTo>
                            <a:lnTo>
                              <a:pt x="243" y="20"/>
                            </a:lnTo>
                            <a:lnTo>
                              <a:pt x="245" y="24"/>
                            </a:lnTo>
                            <a:lnTo>
                              <a:pt x="239" y="27"/>
                            </a:lnTo>
                            <a:lnTo>
                              <a:pt x="242" y="30"/>
                            </a:lnTo>
                            <a:lnTo>
                              <a:pt x="247" y="28"/>
                            </a:lnTo>
                            <a:lnTo>
                              <a:pt x="249" y="29"/>
                            </a:lnTo>
                            <a:lnTo>
                              <a:pt x="254" y="29"/>
                            </a:lnTo>
                            <a:lnTo>
                              <a:pt x="254" y="26"/>
                            </a:lnTo>
                            <a:lnTo>
                              <a:pt x="258" y="23"/>
                            </a:lnTo>
                            <a:lnTo>
                              <a:pt x="264" y="23"/>
                            </a:lnTo>
                            <a:lnTo>
                              <a:pt x="264" y="24"/>
                            </a:lnTo>
                            <a:lnTo>
                              <a:pt x="271" y="24"/>
                            </a:lnTo>
                            <a:lnTo>
                              <a:pt x="277" y="20"/>
                            </a:lnTo>
                            <a:lnTo>
                              <a:pt x="282" y="20"/>
                            </a:lnTo>
                            <a:lnTo>
                              <a:pt x="287" y="17"/>
                            </a:lnTo>
                            <a:lnTo>
                              <a:pt x="292" y="19"/>
                            </a:lnTo>
                            <a:lnTo>
                              <a:pt x="292" y="24"/>
                            </a:lnTo>
                            <a:lnTo>
                              <a:pt x="296" y="26"/>
                            </a:lnTo>
                            <a:lnTo>
                              <a:pt x="300" y="24"/>
                            </a:lnTo>
                            <a:lnTo>
                              <a:pt x="299" y="21"/>
                            </a:lnTo>
                            <a:lnTo>
                              <a:pt x="307" y="19"/>
                            </a:lnTo>
                            <a:lnTo>
                              <a:pt x="308" y="11"/>
                            </a:lnTo>
                            <a:lnTo>
                              <a:pt x="304" y="8"/>
                            </a:lnTo>
                            <a:lnTo>
                              <a:pt x="310" y="3"/>
                            </a:lnTo>
                            <a:lnTo>
                              <a:pt x="336" y="6"/>
                            </a:lnTo>
                            <a:lnTo>
                              <a:pt x="341" y="21"/>
                            </a:lnTo>
                            <a:lnTo>
                              <a:pt x="336" y="25"/>
                            </a:lnTo>
                            <a:lnTo>
                              <a:pt x="342" y="53"/>
                            </a:lnTo>
                            <a:lnTo>
                              <a:pt x="340" y="64"/>
                            </a:lnTo>
                            <a:lnTo>
                              <a:pt x="332" y="68"/>
                            </a:lnTo>
                            <a:lnTo>
                              <a:pt x="305" y="101"/>
                            </a:lnTo>
                            <a:lnTo>
                              <a:pt x="302" y="137"/>
                            </a:lnTo>
                            <a:lnTo>
                              <a:pt x="307" y="144"/>
                            </a:lnTo>
                            <a:lnTo>
                              <a:pt x="301" y="171"/>
                            </a:lnTo>
                            <a:lnTo>
                              <a:pt x="297" y="207"/>
                            </a:lnTo>
                            <a:lnTo>
                              <a:pt x="300" y="226"/>
                            </a:lnTo>
                            <a:lnTo>
                              <a:pt x="301" y="252"/>
                            </a:lnTo>
                            <a:lnTo>
                              <a:pt x="297" y="268"/>
                            </a:lnTo>
                            <a:lnTo>
                              <a:pt x="288" y="273"/>
                            </a:lnTo>
                            <a:lnTo>
                              <a:pt x="284" y="285"/>
                            </a:lnTo>
                            <a:lnTo>
                              <a:pt x="292" y="293"/>
                            </a:lnTo>
                            <a:lnTo>
                              <a:pt x="278" y="323"/>
                            </a:lnTo>
                            <a:lnTo>
                              <a:pt x="276" y="335"/>
                            </a:lnTo>
                            <a:lnTo>
                              <a:pt x="291" y="351"/>
                            </a:lnTo>
                            <a:lnTo>
                              <a:pt x="300" y="362"/>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92" name="Freeform 770"/>
                      <p:cNvSpPr>
                        <a:spLocks/>
                      </p:cNvSpPr>
                      <p:nvPr/>
                    </p:nvSpPr>
                    <p:spPr bwMode="gray">
                      <a:xfrm>
                        <a:off x="2903" y="2473"/>
                        <a:ext cx="83" cy="43"/>
                      </a:xfrm>
                      <a:custGeom>
                        <a:avLst/>
                        <a:gdLst>
                          <a:gd name="T0" fmla="*/ 2147483647 w 67"/>
                          <a:gd name="T1" fmla="*/ 2147483647 h 35"/>
                          <a:gd name="T2" fmla="*/ 2147483647 w 67"/>
                          <a:gd name="T3" fmla="*/ 2147483647 h 35"/>
                          <a:gd name="T4" fmla="*/ 2147483647 w 67"/>
                          <a:gd name="T5" fmla="*/ 2147483647 h 35"/>
                          <a:gd name="T6" fmla="*/ 2147483647 w 67"/>
                          <a:gd name="T7" fmla="*/ 2147483647 h 35"/>
                          <a:gd name="T8" fmla="*/ 2147483647 w 67"/>
                          <a:gd name="T9" fmla="*/ 2147483647 h 35"/>
                          <a:gd name="T10" fmla="*/ 2147483647 w 67"/>
                          <a:gd name="T11" fmla="*/ 2147483647 h 35"/>
                          <a:gd name="T12" fmla="*/ 2147483647 w 67"/>
                          <a:gd name="T13" fmla="*/ 2147483647 h 35"/>
                          <a:gd name="T14" fmla="*/ 2147483647 w 67"/>
                          <a:gd name="T15" fmla="*/ 2147483647 h 35"/>
                          <a:gd name="T16" fmla="*/ 0 w 67"/>
                          <a:gd name="T17" fmla="*/ 0 h 35"/>
                          <a:gd name="T18" fmla="*/ 2147483647 w 67"/>
                          <a:gd name="T19" fmla="*/ 2147483647 h 35"/>
                          <a:gd name="T20" fmla="*/ 2147483647 w 67"/>
                          <a:gd name="T21" fmla="*/ 2147483647 h 35"/>
                          <a:gd name="T22" fmla="*/ 2147483647 w 67"/>
                          <a:gd name="T23" fmla="*/ 2147483647 h 35"/>
                          <a:gd name="T24" fmla="*/ 2147483647 w 67"/>
                          <a:gd name="T25" fmla="*/ 2147483647 h 35"/>
                          <a:gd name="T26" fmla="*/ 2147483647 w 67"/>
                          <a:gd name="T27" fmla="*/ 2147483647 h 35"/>
                          <a:gd name="T28" fmla="*/ 2147483647 w 67"/>
                          <a:gd name="T29" fmla="*/ 2147483647 h 35"/>
                          <a:gd name="T30" fmla="*/ 2147483647 w 67"/>
                          <a:gd name="T31" fmla="*/ 2147483647 h 35"/>
                          <a:gd name="T32" fmla="*/ 2147483647 w 67"/>
                          <a:gd name="T33" fmla="*/ 2147483647 h 35"/>
                          <a:gd name="T34" fmla="*/ 2147483647 w 67"/>
                          <a:gd name="T35" fmla="*/ 2147483647 h 35"/>
                          <a:gd name="T36" fmla="*/ 2147483647 w 67"/>
                          <a:gd name="T37" fmla="*/ 2147483647 h 35"/>
                          <a:gd name="T38" fmla="*/ 2147483647 w 67"/>
                          <a:gd name="T39" fmla="*/ 2147483647 h 35"/>
                          <a:gd name="T40" fmla="*/ 2147483647 w 67"/>
                          <a:gd name="T41" fmla="*/ 2147483647 h 3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7"/>
                          <a:gd name="T64" fmla="*/ 0 h 35"/>
                          <a:gd name="T65" fmla="*/ 67 w 67"/>
                          <a:gd name="T66" fmla="*/ 35 h 3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7" h="35">
                            <a:moveTo>
                              <a:pt x="31" y="27"/>
                            </a:moveTo>
                            <a:lnTo>
                              <a:pt x="25" y="27"/>
                            </a:lnTo>
                            <a:lnTo>
                              <a:pt x="18" y="25"/>
                            </a:lnTo>
                            <a:lnTo>
                              <a:pt x="18" y="21"/>
                            </a:lnTo>
                            <a:lnTo>
                              <a:pt x="16" y="15"/>
                            </a:lnTo>
                            <a:lnTo>
                              <a:pt x="15" y="11"/>
                            </a:lnTo>
                            <a:lnTo>
                              <a:pt x="12" y="7"/>
                            </a:lnTo>
                            <a:lnTo>
                              <a:pt x="7" y="6"/>
                            </a:lnTo>
                            <a:lnTo>
                              <a:pt x="0" y="0"/>
                            </a:lnTo>
                            <a:lnTo>
                              <a:pt x="13" y="3"/>
                            </a:lnTo>
                            <a:lnTo>
                              <a:pt x="26" y="5"/>
                            </a:lnTo>
                            <a:lnTo>
                              <a:pt x="31" y="4"/>
                            </a:lnTo>
                            <a:lnTo>
                              <a:pt x="44" y="10"/>
                            </a:lnTo>
                            <a:lnTo>
                              <a:pt x="56" y="19"/>
                            </a:lnTo>
                            <a:lnTo>
                              <a:pt x="59" y="19"/>
                            </a:lnTo>
                            <a:lnTo>
                              <a:pt x="63" y="25"/>
                            </a:lnTo>
                            <a:lnTo>
                              <a:pt x="67" y="32"/>
                            </a:lnTo>
                            <a:lnTo>
                              <a:pt x="66" y="35"/>
                            </a:lnTo>
                            <a:lnTo>
                              <a:pt x="52" y="35"/>
                            </a:lnTo>
                            <a:lnTo>
                              <a:pt x="42" y="31"/>
                            </a:lnTo>
                            <a:lnTo>
                              <a:pt x="31" y="27"/>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93" name="Freeform 778"/>
                      <p:cNvSpPr>
                        <a:spLocks/>
                      </p:cNvSpPr>
                      <p:nvPr/>
                    </p:nvSpPr>
                    <p:spPr bwMode="gray">
                      <a:xfrm>
                        <a:off x="3085" y="2434"/>
                        <a:ext cx="193" cy="140"/>
                      </a:xfrm>
                      <a:custGeom>
                        <a:avLst/>
                        <a:gdLst>
                          <a:gd name="T0" fmla="*/ 2147483647 w 157"/>
                          <a:gd name="T1" fmla="*/ 2147483647 h 114"/>
                          <a:gd name="T2" fmla="*/ 2147483647 w 157"/>
                          <a:gd name="T3" fmla="*/ 2147483647 h 114"/>
                          <a:gd name="T4" fmla="*/ 2147483647 w 157"/>
                          <a:gd name="T5" fmla="*/ 2147483647 h 114"/>
                          <a:gd name="T6" fmla="*/ 2147483647 w 157"/>
                          <a:gd name="T7" fmla="*/ 2147483647 h 114"/>
                          <a:gd name="T8" fmla="*/ 2147483647 w 157"/>
                          <a:gd name="T9" fmla="*/ 2147483647 h 114"/>
                          <a:gd name="T10" fmla="*/ 2147483647 w 157"/>
                          <a:gd name="T11" fmla="*/ 2147483647 h 114"/>
                          <a:gd name="T12" fmla="*/ 2147483647 w 157"/>
                          <a:gd name="T13" fmla="*/ 2147483647 h 114"/>
                          <a:gd name="T14" fmla="*/ 2147483647 w 157"/>
                          <a:gd name="T15" fmla="*/ 2147483647 h 114"/>
                          <a:gd name="T16" fmla="*/ 2147483647 w 157"/>
                          <a:gd name="T17" fmla="*/ 2147483647 h 114"/>
                          <a:gd name="T18" fmla="*/ 2147483647 w 157"/>
                          <a:gd name="T19" fmla="*/ 2147483647 h 114"/>
                          <a:gd name="T20" fmla="*/ 2147483647 w 157"/>
                          <a:gd name="T21" fmla="*/ 2147483647 h 114"/>
                          <a:gd name="T22" fmla="*/ 2147483647 w 157"/>
                          <a:gd name="T23" fmla="*/ 2147483647 h 114"/>
                          <a:gd name="T24" fmla="*/ 2147483647 w 157"/>
                          <a:gd name="T25" fmla="*/ 2147483647 h 114"/>
                          <a:gd name="T26" fmla="*/ 2147483647 w 157"/>
                          <a:gd name="T27" fmla="*/ 2147483647 h 114"/>
                          <a:gd name="T28" fmla="*/ 2147483647 w 157"/>
                          <a:gd name="T29" fmla="*/ 2147483647 h 114"/>
                          <a:gd name="T30" fmla="*/ 2147483647 w 157"/>
                          <a:gd name="T31" fmla="*/ 2147483647 h 114"/>
                          <a:gd name="T32" fmla="*/ 2147483647 w 157"/>
                          <a:gd name="T33" fmla="*/ 2147483647 h 114"/>
                          <a:gd name="T34" fmla="*/ 2147483647 w 157"/>
                          <a:gd name="T35" fmla="*/ 2147483647 h 114"/>
                          <a:gd name="T36" fmla="*/ 2147483647 w 157"/>
                          <a:gd name="T37" fmla="*/ 2147483647 h 114"/>
                          <a:gd name="T38" fmla="*/ 2147483647 w 157"/>
                          <a:gd name="T39" fmla="*/ 2147483647 h 114"/>
                          <a:gd name="T40" fmla="*/ 2147483647 w 157"/>
                          <a:gd name="T41" fmla="*/ 2147483647 h 114"/>
                          <a:gd name="T42" fmla="*/ 0 w 157"/>
                          <a:gd name="T43" fmla="*/ 2147483647 h 114"/>
                          <a:gd name="T44" fmla="*/ 2147483647 w 157"/>
                          <a:gd name="T45" fmla="*/ 0 h 114"/>
                          <a:gd name="T46" fmla="*/ 2147483647 w 157"/>
                          <a:gd name="T47" fmla="*/ 2147483647 h 114"/>
                          <a:gd name="T48" fmla="*/ 2147483647 w 157"/>
                          <a:gd name="T49" fmla="*/ 2147483647 h 114"/>
                          <a:gd name="T50" fmla="*/ 2147483647 w 157"/>
                          <a:gd name="T51" fmla="*/ 2147483647 h 114"/>
                          <a:gd name="T52" fmla="*/ 2147483647 w 157"/>
                          <a:gd name="T53" fmla="*/ 2147483647 h 114"/>
                          <a:gd name="T54" fmla="*/ 2147483647 w 157"/>
                          <a:gd name="T55" fmla="*/ 2147483647 h 114"/>
                          <a:gd name="T56" fmla="*/ 2147483647 w 157"/>
                          <a:gd name="T57" fmla="*/ 2147483647 h 114"/>
                          <a:gd name="T58" fmla="*/ 2147483647 w 157"/>
                          <a:gd name="T59" fmla="*/ 2147483647 h 114"/>
                          <a:gd name="T60" fmla="*/ 2147483647 w 157"/>
                          <a:gd name="T61" fmla="*/ 2147483647 h 114"/>
                          <a:gd name="T62" fmla="*/ 2147483647 w 157"/>
                          <a:gd name="T63" fmla="*/ 2147483647 h 114"/>
                          <a:gd name="T64" fmla="*/ 2147483647 w 157"/>
                          <a:gd name="T65" fmla="*/ 2147483647 h 114"/>
                          <a:gd name="T66" fmla="*/ 2147483647 w 157"/>
                          <a:gd name="T67" fmla="*/ 2147483647 h 114"/>
                          <a:gd name="T68" fmla="*/ 2147483647 w 157"/>
                          <a:gd name="T69" fmla="*/ 2147483647 h 114"/>
                          <a:gd name="T70" fmla="*/ 2147483647 w 157"/>
                          <a:gd name="T71" fmla="*/ 2147483647 h 114"/>
                          <a:gd name="T72" fmla="*/ 2147483647 w 157"/>
                          <a:gd name="T73" fmla="*/ 2147483647 h 114"/>
                          <a:gd name="T74" fmla="*/ 2147483647 w 157"/>
                          <a:gd name="T75" fmla="*/ 2147483647 h 114"/>
                          <a:gd name="T76" fmla="*/ 2147483647 w 157"/>
                          <a:gd name="T77" fmla="*/ 2147483647 h 114"/>
                          <a:gd name="T78" fmla="*/ 2147483647 w 157"/>
                          <a:gd name="T79" fmla="*/ 2147483647 h 114"/>
                          <a:gd name="T80" fmla="*/ 2147483647 w 157"/>
                          <a:gd name="T81" fmla="*/ 2147483647 h 114"/>
                          <a:gd name="T82" fmla="*/ 2147483647 w 157"/>
                          <a:gd name="T83" fmla="*/ 2147483647 h 114"/>
                          <a:gd name="T84" fmla="*/ 2147483647 w 157"/>
                          <a:gd name="T85" fmla="*/ 2147483647 h 114"/>
                          <a:gd name="T86" fmla="*/ 2147483647 w 157"/>
                          <a:gd name="T87" fmla="*/ 2147483647 h 114"/>
                          <a:gd name="T88" fmla="*/ 2147483647 w 157"/>
                          <a:gd name="T89" fmla="*/ 2147483647 h 114"/>
                          <a:gd name="T90" fmla="*/ 2147483647 w 157"/>
                          <a:gd name="T91" fmla="*/ 2147483647 h 114"/>
                          <a:gd name="T92" fmla="*/ 2147483647 w 157"/>
                          <a:gd name="T93" fmla="*/ 2147483647 h 114"/>
                          <a:gd name="T94" fmla="*/ 2147483647 w 157"/>
                          <a:gd name="T95" fmla="*/ 2147483647 h 114"/>
                          <a:gd name="T96" fmla="*/ 2147483647 w 157"/>
                          <a:gd name="T97" fmla="*/ 2147483647 h 114"/>
                          <a:gd name="T98" fmla="*/ 2147483647 w 157"/>
                          <a:gd name="T99" fmla="*/ 2147483647 h 114"/>
                          <a:gd name="T100" fmla="*/ 2147483647 w 157"/>
                          <a:gd name="T101" fmla="*/ 2147483647 h 114"/>
                          <a:gd name="T102" fmla="*/ 2147483647 w 157"/>
                          <a:gd name="T103" fmla="*/ 2147483647 h 114"/>
                          <a:gd name="T104" fmla="*/ 2147483647 w 157"/>
                          <a:gd name="T105" fmla="*/ 2147483647 h 114"/>
                          <a:gd name="T106" fmla="*/ 2147483647 w 157"/>
                          <a:gd name="T107" fmla="*/ 2147483647 h 114"/>
                          <a:gd name="T108" fmla="*/ 2147483647 w 157"/>
                          <a:gd name="T109" fmla="*/ 2147483647 h 114"/>
                          <a:gd name="T110" fmla="*/ 2147483647 w 157"/>
                          <a:gd name="T111" fmla="*/ 2147483647 h 114"/>
                          <a:gd name="T112" fmla="*/ 2147483647 w 157"/>
                          <a:gd name="T113" fmla="*/ 2147483647 h 114"/>
                          <a:gd name="T114" fmla="*/ 2147483647 w 157"/>
                          <a:gd name="T115" fmla="*/ 2147483647 h 114"/>
                          <a:gd name="T116" fmla="*/ 2147483647 w 157"/>
                          <a:gd name="T117" fmla="*/ 2147483647 h 114"/>
                          <a:gd name="T118" fmla="*/ 2147483647 w 157"/>
                          <a:gd name="T119" fmla="*/ 2147483647 h 114"/>
                          <a:gd name="T120" fmla="*/ 2147483647 w 157"/>
                          <a:gd name="T121" fmla="*/ 2147483647 h 11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57"/>
                          <a:gd name="T184" fmla="*/ 0 h 114"/>
                          <a:gd name="T185" fmla="*/ 157 w 157"/>
                          <a:gd name="T186" fmla="*/ 114 h 11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57" h="114">
                            <a:moveTo>
                              <a:pt x="114" y="114"/>
                            </a:moveTo>
                            <a:lnTo>
                              <a:pt x="101" y="111"/>
                            </a:lnTo>
                            <a:lnTo>
                              <a:pt x="97" y="105"/>
                            </a:lnTo>
                            <a:lnTo>
                              <a:pt x="91" y="104"/>
                            </a:lnTo>
                            <a:lnTo>
                              <a:pt x="83" y="99"/>
                            </a:lnTo>
                            <a:lnTo>
                              <a:pt x="74" y="95"/>
                            </a:lnTo>
                            <a:lnTo>
                              <a:pt x="67" y="85"/>
                            </a:lnTo>
                            <a:lnTo>
                              <a:pt x="63" y="72"/>
                            </a:lnTo>
                            <a:lnTo>
                              <a:pt x="58" y="65"/>
                            </a:lnTo>
                            <a:lnTo>
                              <a:pt x="52" y="63"/>
                            </a:lnTo>
                            <a:lnTo>
                              <a:pt x="39" y="57"/>
                            </a:lnTo>
                            <a:lnTo>
                              <a:pt x="40" y="53"/>
                            </a:lnTo>
                            <a:lnTo>
                              <a:pt x="39" y="47"/>
                            </a:lnTo>
                            <a:lnTo>
                              <a:pt x="37" y="43"/>
                            </a:lnTo>
                            <a:lnTo>
                              <a:pt x="31" y="41"/>
                            </a:lnTo>
                            <a:lnTo>
                              <a:pt x="28" y="41"/>
                            </a:lnTo>
                            <a:lnTo>
                              <a:pt x="27" y="43"/>
                            </a:lnTo>
                            <a:lnTo>
                              <a:pt x="25" y="43"/>
                            </a:lnTo>
                            <a:lnTo>
                              <a:pt x="19" y="46"/>
                            </a:lnTo>
                            <a:lnTo>
                              <a:pt x="16" y="57"/>
                            </a:lnTo>
                            <a:lnTo>
                              <a:pt x="1" y="54"/>
                            </a:lnTo>
                            <a:lnTo>
                              <a:pt x="0" y="15"/>
                            </a:lnTo>
                            <a:lnTo>
                              <a:pt x="26" y="0"/>
                            </a:lnTo>
                            <a:lnTo>
                              <a:pt x="52" y="19"/>
                            </a:lnTo>
                            <a:lnTo>
                              <a:pt x="59" y="28"/>
                            </a:lnTo>
                            <a:lnTo>
                              <a:pt x="65" y="27"/>
                            </a:lnTo>
                            <a:lnTo>
                              <a:pt x="74" y="28"/>
                            </a:lnTo>
                            <a:lnTo>
                              <a:pt x="78" y="27"/>
                            </a:lnTo>
                            <a:lnTo>
                              <a:pt x="86" y="32"/>
                            </a:lnTo>
                            <a:lnTo>
                              <a:pt x="90" y="43"/>
                            </a:lnTo>
                            <a:lnTo>
                              <a:pt x="96" y="41"/>
                            </a:lnTo>
                            <a:lnTo>
                              <a:pt x="102" y="59"/>
                            </a:lnTo>
                            <a:lnTo>
                              <a:pt x="105" y="60"/>
                            </a:lnTo>
                            <a:lnTo>
                              <a:pt x="111" y="66"/>
                            </a:lnTo>
                            <a:lnTo>
                              <a:pt x="114" y="65"/>
                            </a:lnTo>
                            <a:lnTo>
                              <a:pt x="118" y="62"/>
                            </a:lnTo>
                            <a:lnTo>
                              <a:pt x="123" y="60"/>
                            </a:lnTo>
                            <a:lnTo>
                              <a:pt x="124" y="54"/>
                            </a:lnTo>
                            <a:lnTo>
                              <a:pt x="130" y="47"/>
                            </a:lnTo>
                            <a:lnTo>
                              <a:pt x="142" y="44"/>
                            </a:lnTo>
                            <a:lnTo>
                              <a:pt x="140" y="51"/>
                            </a:lnTo>
                            <a:lnTo>
                              <a:pt x="134" y="51"/>
                            </a:lnTo>
                            <a:lnTo>
                              <a:pt x="130" y="55"/>
                            </a:lnTo>
                            <a:lnTo>
                              <a:pt x="137" y="56"/>
                            </a:lnTo>
                            <a:lnTo>
                              <a:pt x="147" y="57"/>
                            </a:lnTo>
                            <a:lnTo>
                              <a:pt x="150" y="63"/>
                            </a:lnTo>
                            <a:lnTo>
                              <a:pt x="157" y="64"/>
                            </a:lnTo>
                            <a:lnTo>
                              <a:pt x="157" y="69"/>
                            </a:lnTo>
                            <a:lnTo>
                              <a:pt x="148" y="75"/>
                            </a:lnTo>
                            <a:lnTo>
                              <a:pt x="138" y="77"/>
                            </a:lnTo>
                            <a:lnTo>
                              <a:pt x="139" y="71"/>
                            </a:lnTo>
                            <a:lnTo>
                              <a:pt x="144" y="67"/>
                            </a:lnTo>
                            <a:lnTo>
                              <a:pt x="136" y="64"/>
                            </a:lnTo>
                            <a:lnTo>
                              <a:pt x="126" y="68"/>
                            </a:lnTo>
                            <a:lnTo>
                              <a:pt x="125" y="77"/>
                            </a:lnTo>
                            <a:lnTo>
                              <a:pt x="118" y="79"/>
                            </a:lnTo>
                            <a:lnTo>
                              <a:pt x="111" y="81"/>
                            </a:lnTo>
                            <a:lnTo>
                              <a:pt x="114" y="93"/>
                            </a:lnTo>
                            <a:lnTo>
                              <a:pt x="117" y="97"/>
                            </a:lnTo>
                            <a:lnTo>
                              <a:pt x="115" y="105"/>
                            </a:lnTo>
                            <a:lnTo>
                              <a:pt x="114" y="114"/>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94" name="Freeform 779"/>
                      <p:cNvSpPr>
                        <a:spLocks/>
                      </p:cNvSpPr>
                      <p:nvPr/>
                    </p:nvSpPr>
                    <p:spPr bwMode="gray">
                      <a:xfrm>
                        <a:off x="3052" y="2484"/>
                        <a:ext cx="158" cy="122"/>
                      </a:xfrm>
                      <a:custGeom>
                        <a:avLst/>
                        <a:gdLst>
                          <a:gd name="T0" fmla="*/ 2147483647 w 128"/>
                          <a:gd name="T1" fmla="*/ 2147483647 h 99"/>
                          <a:gd name="T2" fmla="*/ 2147483647 w 128"/>
                          <a:gd name="T3" fmla="*/ 2147483647 h 99"/>
                          <a:gd name="T4" fmla="*/ 2147483647 w 128"/>
                          <a:gd name="T5" fmla="*/ 0 h 99"/>
                          <a:gd name="T6" fmla="*/ 2147483647 w 128"/>
                          <a:gd name="T7" fmla="*/ 2147483647 h 99"/>
                          <a:gd name="T8" fmla="*/ 2147483647 w 128"/>
                          <a:gd name="T9" fmla="*/ 2147483647 h 99"/>
                          <a:gd name="T10" fmla="*/ 2147483647 w 128"/>
                          <a:gd name="T11" fmla="*/ 2147483647 h 99"/>
                          <a:gd name="T12" fmla="*/ 2147483647 w 128"/>
                          <a:gd name="T13" fmla="*/ 2147483647 h 99"/>
                          <a:gd name="T14" fmla="*/ 2147483647 w 128"/>
                          <a:gd name="T15" fmla="*/ 2147483647 h 99"/>
                          <a:gd name="T16" fmla="*/ 2147483647 w 128"/>
                          <a:gd name="T17" fmla="*/ 2147483647 h 99"/>
                          <a:gd name="T18" fmla="*/ 2147483647 w 128"/>
                          <a:gd name="T19" fmla="*/ 2147483647 h 99"/>
                          <a:gd name="T20" fmla="*/ 2147483647 w 128"/>
                          <a:gd name="T21" fmla="*/ 2147483647 h 99"/>
                          <a:gd name="T22" fmla="*/ 2147483647 w 128"/>
                          <a:gd name="T23" fmla="*/ 2147483647 h 99"/>
                          <a:gd name="T24" fmla="*/ 2147483647 w 128"/>
                          <a:gd name="T25" fmla="*/ 2147483647 h 99"/>
                          <a:gd name="T26" fmla="*/ 2147483647 w 128"/>
                          <a:gd name="T27" fmla="*/ 2147483647 h 99"/>
                          <a:gd name="T28" fmla="*/ 2147483647 w 128"/>
                          <a:gd name="T29" fmla="*/ 2147483647 h 99"/>
                          <a:gd name="T30" fmla="*/ 2147483647 w 128"/>
                          <a:gd name="T31" fmla="*/ 2147483647 h 99"/>
                          <a:gd name="T32" fmla="*/ 2147483647 w 128"/>
                          <a:gd name="T33" fmla="*/ 2147483647 h 99"/>
                          <a:gd name="T34" fmla="*/ 2147483647 w 128"/>
                          <a:gd name="T35" fmla="*/ 2147483647 h 99"/>
                          <a:gd name="T36" fmla="*/ 2147483647 w 128"/>
                          <a:gd name="T37" fmla="*/ 2147483647 h 99"/>
                          <a:gd name="T38" fmla="*/ 2147483647 w 128"/>
                          <a:gd name="T39" fmla="*/ 2147483647 h 99"/>
                          <a:gd name="T40" fmla="*/ 2147483647 w 128"/>
                          <a:gd name="T41" fmla="*/ 2147483647 h 99"/>
                          <a:gd name="T42" fmla="*/ 2147483647 w 128"/>
                          <a:gd name="T43" fmla="*/ 2147483647 h 99"/>
                          <a:gd name="T44" fmla="*/ 2147483647 w 128"/>
                          <a:gd name="T45" fmla="*/ 2147483647 h 99"/>
                          <a:gd name="T46" fmla="*/ 2147483647 w 128"/>
                          <a:gd name="T47" fmla="*/ 2147483647 h 99"/>
                          <a:gd name="T48" fmla="*/ 2147483647 w 128"/>
                          <a:gd name="T49" fmla="*/ 2147483647 h 99"/>
                          <a:gd name="T50" fmla="*/ 2147483647 w 128"/>
                          <a:gd name="T51" fmla="*/ 2147483647 h 99"/>
                          <a:gd name="T52" fmla="*/ 2147483647 w 128"/>
                          <a:gd name="T53" fmla="*/ 2147483647 h 99"/>
                          <a:gd name="T54" fmla="*/ 2147483647 w 128"/>
                          <a:gd name="T55" fmla="*/ 2147483647 h 99"/>
                          <a:gd name="T56" fmla="*/ 2147483647 w 128"/>
                          <a:gd name="T57" fmla="*/ 2147483647 h 99"/>
                          <a:gd name="T58" fmla="*/ 2147483647 w 128"/>
                          <a:gd name="T59" fmla="*/ 2147483647 h 99"/>
                          <a:gd name="T60" fmla="*/ 2147483647 w 128"/>
                          <a:gd name="T61" fmla="*/ 2147483647 h 99"/>
                          <a:gd name="T62" fmla="*/ 2147483647 w 128"/>
                          <a:gd name="T63" fmla="*/ 2147483647 h 99"/>
                          <a:gd name="T64" fmla="*/ 2147483647 w 128"/>
                          <a:gd name="T65" fmla="*/ 2147483647 h 99"/>
                          <a:gd name="T66" fmla="*/ 2147483647 w 128"/>
                          <a:gd name="T67" fmla="*/ 2147483647 h 99"/>
                          <a:gd name="T68" fmla="*/ 2147483647 w 128"/>
                          <a:gd name="T69" fmla="*/ 2147483647 h 99"/>
                          <a:gd name="T70" fmla="*/ 0 w 128"/>
                          <a:gd name="T71" fmla="*/ 2147483647 h 99"/>
                          <a:gd name="T72" fmla="*/ 2147483647 w 128"/>
                          <a:gd name="T73" fmla="*/ 2147483647 h 99"/>
                          <a:gd name="T74" fmla="*/ 2147483647 w 128"/>
                          <a:gd name="T75" fmla="*/ 2147483647 h 99"/>
                          <a:gd name="T76" fmla="*/ 2147483647 w 128"/>
                          <a:gd name="T77" fmla="*/ 2147483647 h 9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28"/>
                          <a:gd name="T118" fmla="*/ 0 h 99"/>
                          <a:gd name="T119" fmla="*/ 128 w 128"/>
                          <a:gd name="T120" fmla="*/ 99 h 99"/>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28" h="99">
                            <a:moveTo>
                              <a:pt x="28" y="13"/>
                            </a:moveTo>
                            <a:lnTo>
                              <a:pt x="44" y="16"/>
                            </a:lnTo>
                            <a:lnTo>
                              <a:pt x="46" y="5"/>
                            </a:lnTo>
                            <a:lnTo>
                              <a:pt x="52" y="2"/>
                            </a:lnTo>
                            <a:lnTo>
                              <a:pt x="54" y="2"/>
                            </a:lnTo>
                            <a:lnTo>
                              <a:pt x="55" y="0"/>
                            </a:lnTo>
                            <a:lnTo>
                              <a:pt x="58" y="0"/>
                            </a:lnTo>
                            <a:lnTo>
                              <a:pt x="64" y="3"/>
                            </a:lnTo>
                            <a:lnTo>
                              <a:pt x="66" y="6"/>
                            </a:lnTo>
                            <a:lnTo>
                              <a:pt x="67" y="12"/>
                            </a:lnTo>
                            <a:lnTo>
                              <a:pt x="66" y="16"/>
                            </a:lnTo>
                            <a:lnTo>
                              <a:pt x="79" y="22"/>
                            </a:lnTo>
                            <a:lnTo>
                              <a:pt x="85" y="24"/>
                            </a:lnTo>
                            <a:lnTo>
                              <a:pt x="91" y="31"/>
                            </a:lnTo>
                            <a:lnTo>
                              <a:pt x="94" y="45"/>
                            </a:lnTo>
                            <a:lnTo>
                              <a:pt x="101" y="54"/>
                            </a:lnTo>
                            <a:lnTo>
                              <a:pt x="110" y="58"/>
                            </a:lnTo>
                            <a:lnTo>
                              <a:pt x="118" y="63"/>
                            </a:lnTo>
                            <a:lnTo>
                              <a:pt x="124" y="64"/>
                            </a:lnTo>
                            <a:lnTo>
                              <a:pt x="128" y="70"/>
                            </a:lnTo>
                            <a:lnTo>
                              <a:pt x="117" y="71"/>
                            </a:lnTo>
                            <a:lnTo>
                              <a:pt x="113" y="81"/>
                            </a:lnTo>
                            <a:lnTo>
                              <a:pt x="95" y="92"/>
                            </a:lnTo>
                            <a:lnTo>
                              <a:pt x="93" y="99"/>
                            </a:lnTo>
                            <a:lnTo>
                              <a:pt x="88" y="94"/>
                            </a:lnTo>
                            <a:lnTo>
                              <a:pt x="80" y="92"/>
                            </a:lnTo>
                            <a:lnTo>
                              <a:pt x="78" y="82"/>
                            </a:lnTo>
                            <a:lnTo>
                              <a:pt x="61" y="69"/>
                            </a:lnTo>
                            <a:lnTo>
                              <a:pt x="54" y="68"/>
                            </a:lnTo>
                            <a:lnTo>
                              <a:pt x="51" y="64"/>
                            </a:lnTo>
                            <a:lnTo>
                              <a:pt x="29" y="62"/>
                            </a:lnTo>
                            <a:lnTo>
                              <a:pt x="24" y="72"/>
                            </a:lnTo>
                            <a:lnTo>
                              <a:pt x="14" y="70"/>
                            </a:lnTo>
                            <a:lnTo>
                              <a:pt x="13" y="50"/>
                            </a:lnTo>
                            <a:lnTo>
                              <a:pt x="12" y="48"/>
                            </a:lnTo>
                            <a:lnTo>
                              <a:pt x="10" y="47"/>
                            </a:lnTo>
                            <a:lnTo>
                              <a:pt x="9" y="45"/>
                            </a:lnTo>
                            <a:lnTo>
                              <a:pt x="7" y="44"/>
                            </a:lnTo>
                            <a:lnTo>
                              <a:pt x="7" y="43"/>
                            </a:lnTo>
                            <a:lnTo>
                              <a:pt x="8" y="43"/>
                            </a:lnTo>
                            <a:lnTo>
                              <a:pt x="10" y="43"/>
                            </a:lnTo>
                            <a:lnTo>
                              <a:pt x="11" y="41"/>
                            </a:lnTo>
                            <a:lnTo>
                              <a:pt x="10" y="40"/>
                            </a:lnTo>
                            <a:lnTo>
                              <a:pt x="10" y="38"/>
                            </a:lnTo>
                            <a:lnTo>
                              <a:pt x="9" y="36"/>
                            </a:lnTo>
                            <a:lnTo>
                              <a:pt x="8" y="36"/>
                            </a:lnTo>
                            <a:lnTo>
                              <a:pt x="7" y="35"/>
                            </a:lnTo>
                            <a:lnTo>
                              <a:pt x="6" y="36"/>
                            </a:lnTo>
                            <a:lnTo>
                              <a:pt x="4" y="36"/>
                            </a:lnTo>
                            <a:lnTo>
                              <a:pt x="3" y="36"/>
                            </a:lnTo>
                            <a:lnTo>
                              <a:pt x="3" y="35"/>
                            </a:lnTo>
                            <a:lnTo>
                              <a:pt x="3" y="32"/>
                            </a:lnTo>
                            <a:lnTo>
                              <a:pt x="4" y="30"/>
                            </a:lnTo>
                            <a:lnTo>
                              <a:pt x="5" y="30"/>
                            </a:lnTo>
                            <a:lnTo>
                              <a:pt x="9" y="30"/>
                            </a:lnTo>
                            <a:lnTo>
                              <a:pt x="13" y="30"/>
                            </a:lnTo>
                            <a:lnTo>
                              <a:pt x="17" y="28"/>
                            </a:lnTo>
                            <a:lnTo>
                              <a:pt x="20" y="26"/>
                            </a:lnTo>
                            <a:lnTo>
                              <a:pt x="21" y="24"/>
                            </a:lnTo>
                            <a:lnTo>
                              <a:pt x="20" y="23"/>
                            </a:lnTo>
                            <a:lnTo>
                              <a:pt x="19" y="21"/>
                            </a:lnTo>
                            <a:lnTo>
                              <a:pt x="15" y="17"/>
                            </a:lnTo>
                            <a:lnTo>
                              <a:pt x="14" y="14"/>
                            </a:lnTo>
                            <a:lnTo>
                              <a:pt x="14" y="12"/>
                            </a:lnTo>
                            <a:lnTo>
                              <a:pt x="13" y="11"/>
                            </a:lnTo>
                            <a:lnTo>
                              <a:pt x="11" y="10"/>
                            </a:lnTo>
                            <a:lnTo>
                              <a:pt x="9" y="9"/>
                            </a:lnTo>
                            <a:lnTo>
                              <a:pt x="5" y="9"/>
                            </a:lnTo>
                            <a:lnTo>
                              <a:pt x="3" y="10"/>
                            </a:lnTo>
                            <a:lnTo>
                              <a:pt x="2" y="11"/>
                            </a:lnTo>
                            <a:lnTo>
                              <a:pt x="1" y="14"/>
                            </a:lnTo>
                            <a:lnTo>
                              <a:pt x="0" y="12"/>
                            </a:lnTo>
                            <a:lnTo>
                              <a:pt x="1" y="9"/>
                            </a:lnTo>
                            <a:lnTo>
                              <a:pt x="4" y="4"/>
                            </a:lnTo>
                            <a:lnTo>
                              <a:pt x="8" y="4"/>
                            </a:lnTo>
                            <a:lnTo>
                              <a:pt x="14" y="6"/>
                            </a:lnTo>
                            <a:lnTo>
                              <a:pt x="20" y="14"/>
                            </a:lnTo>
                            <a:lnTo>
                              <a:pt x="28" y="13"/>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95" name="Freeform 785"/>
                      <p:cNvSpPr>
                        <a:spLocks/>
                      </p:cNvSpPr>
                      <p:nvPr/>
                    </p:nvSpPr>
                    <p:spPr bwMode="gray">
                      <a:xfrm>
                        <a:off x="3222" y="2512"/>
                        <a:ext cx="87" cy="67"/>
                      </a:xfrm>
                      <a:custGeom>
                        <a:avLst/>
                        <a:gdLst>
                          <a:gd name="T0" fmla="*/ 2147483647 w 71"/>
                          <a:gd name="T1" fmla="*/ 2147483647 h 54"/>
                          <a:gd name="T2" fmla="*/ 2147483647 w 71"/>
                          <a:gd name="T3" fmla="*/ 2147483647 h 54"/>
                          <a:gd name="T4" fmla="*/ 2147483647 w 71"/>
                          <a:gd name="T5" fmla="*/ 2147483647 h 54"/>
                          <a:gd name="T6" fmla="*/ 2147483647 w 71"/>
                          <a:gd name="T7" fmla="*/ 2147483647 h 54"/>
                          <a:gd name="T8" fmla="*/ 2147483647 w 71"/>
                          <a:gd name="T9" fmla="*/ 2147483647 h 54"/>
                          <a:gd name="T10" fmla="*/ 2147483647 w 71"/>
                          <a:gd name="T11" fmla="*/ 2147483647 h 54"/>
                          <a:gd name="T12" fmla="*/ 2147483647 w 71"/>
                          <a:gd name="T13" fmla="*/ 2147483647 h 54"/>
                          <a:gd name="T14" fmla="*/ 2147483647 w 71"/>
                          <a:gd name="T15" fmla="*/ 2147483647 h 54"/>
                          <a:gd name="T16" fmla="*/ 2147483647 w 71"/>
                          <a:gd name="T17" fmla="*/ 2147483647 h 54"/>
                          <a:gd name="T18" fmla="*/ 2147483647 w 71"/>
                          <a:gd name="T19" fmla="*/ 2147483647 h 54"/>
                          <a:gd name="T20" fmla="*/ 2147483647 w 71"/>
                          <a:gd name="T21" fmla="*/ 2147483647 h 54"/>
                          <a:gd name="T22" fmla="*/ 2147483647 w 71"/>
                          <a:gd name="T23" fmla="*/ 2147483647 h 54"/>
                          <a:gd name="T24" fmla="*/ 2147483647 w 71"/>
                          <a:gd name="T25" fmla="*/ 2147483647 h 54"/>
                          <a:gd name="T26" fmla="*/ 2147483647 w 71"/>
                          <a:gd name="T27" fmla="*/ 2147483647 h 54"/>
                          <a:gd name="T28" fmla="*/ 2147483647 w 71"/>
                          <a:gd name="T29" fmla="*/ 2147483647 h 54"/>
                          <a:gd name="T30" fmla="*/ 0 w 71"/>
                          <a:gd name="T31" fmla="*/ 2147483647 h 54"/>
                          <a:gd name="T32" fmla="*/ 2147483647 w 71"/>
                          <a:gd name="T33" fmla="*/ 2147483647 h 54"/>
                          <a:gd name="T34" fmla="*/ 2147483647 w 71"/>
                          <a:gd name="T35" fmla="*/ 2147483647 h 54"/>
                          <a:gd name="T36" fmla="*/ 2147483647 w 71"/>
                          <a:gd name="T37" fmla="*/ 2147483647 h 54"/>
                          <a:gd name="T38" fmla="*/ 2147483647 w 71"/>
                          <a:gd name="T39" fmla="*/ 0 h 54"/>
                          <a:gd name="T40" fmla="*/ 2147483647 w 71"/>
                          <a:gd name="T41" fmla="*/ 2147483647 h 54"/>
                          <a:gd name="T42" fmla="*/ 2147483647 w 71"/>
                          <a:gd name="T43" fmla="*/ 2147483647 h 54"/>
                          <a:gd name="T44" fmla="*/ 2147483647 w 71"/>
                          <a:gd name="T45" fmla="*/ 2147483647 h 54"/>
                          <a:gd name="T46" fmla="*/ 2147483647 w 71"/>
                          <a:gd name="T47" fmla="*/ 2147483647 h 54"/>
                          <a:gd name="T48" fmla="*/ 2147483647 w 71"/>
                          <a:gd name="T49" fmla="*/ 2147483647 h 54"/>
                          <a:gd name="T50" fmla="*/ 2147483647 w 71"/>
                          <a:gd name="T51" fmla="*/ 2147483647 h 54"/>
                          <a:gd name="T52" fmla="*/ 2147483647 w 71"/>
                          <a:gd name="T53" fmla="*/ 2147483647 h 54"/>
                          <a:gd name="T54" fmla="*/ 2147483647 w 71"/>
                          <a:gd name="T55" fmla="*/ 2147483647 h 54"/>
                          <a:gd name="T56" fmla="*/ 2147483647 w 71"/>
                          <a:gd name="T57" fmla="*/ 2147483647 h 54"/>
                          <a:gd name="T58" fmla="*/ 2147483647 w 71"/>
                          <a:gd name="T59" fmla="*/ 2147483647 h 54"/>
                          <a:gd name="T60" fmla="*/ 2147483647 w 71"/>
                          <a:gd name="T61" fmla="*/ 2147483647 h 54"/>
                          <a:gd name="T62" fmla="*/ 2147483647 w 71"/>
                          <a:gd name="T63" fmla="*/ 2147483647 h 54"/>
                          <a:gd name="T64" fmla="*/ 2147483647 w 71"/>
                          <a:gd name="T65" fmla="*/ 2147483647 h 54"/>
                          <a:gd name="T66" fmla="*/ 2147483647 w 71"/>
                          <a:gd name="T67" fmla="*/ 2147483647 h 54"/>
                          <a:gd name="T68" fmla="*/ 2147483647 w 71"/>
                          <a:gd name="T69" fmla="*/ 2147483647 h 54"/>
                          <a:gd name="T70" fmla="*/ 2147483647 w 71"/>
                          <a:gd name="T71" fmla="*/ 2147483647 h 5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1"/>
                          <a:gd name="T109" fmla="*/ 0 h 54"/>
                          <a:gd name="T110" fmla="*/ 71 w 71"/>
                          <a:gd name="T111" fmla="*/ 54 h 5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1" h="54">
                            <a:moveTo>
                              <a:pt x="66" y="48"/>
                            </a:moveTo>
                            <a:lnTo>
                              <a:pt x="63" y="46"/>
                            </a:lnTo>
                            <a:lnTo>
                              <a:pt x="57" y="46"/>
                            </a:lnTo>
                            <a:lnTo>
                              <a:pt x="49" y="53"/>
                            </a:lnTo>
                            <a:lnTo>
                              <a:pt x="38" y="54"/>
                            </a:lnTo>
                            <a:lnTo>
                              <a:pt x="39" y="45"/>
                            </a:lnTo>
                            <a:lnTo>
                              <a:pt x="38" y="35"/>
                            </a:lnTo>
                            <a:lnTo>
                              <a:pt x="33" y="31"/>
                            </a:lnTo>
                            <a:lnTo>
                              <a:pt x="27" y="38"/>
                            </a:lnTo>
                            <a:lnTo>
                              <a:pt x="23" y="44"/>
                            </a:lnTo>
                            <a:lnTo>
                              <a:pt x="10" y="51"/>
                            </a:lnTo>
                            <a:lnTo>
                              <a:pt x="3" y="50"/>
                            </a:lnTo>
                            <a:lnTo>
                              <a:pt x="4" y="41"/>
                            </a:lnTo>
                            <a:lnTo>
                              <a:pt x="6" y="33"/>
                            </a:lnTo>
                            <a:lnTo>
                              <a:pt x="3" y="29"/>
                            </a:lnTo>
                            <a:lnTo>
                              <a:pt x="0" y="17"/>
                            </a:lnTo>
                            <a:lnTo>
                              <a:pt x="7" y="15"/>
                            </a:lnTo>
                            <a:lnTo>
                              <a:pt x="14" y="13"/>
                            </a:lnTo>
                            <a:lnTo>
                              <a:pt x="15" y="4"/>
                            </a:lnTo>
                            <a:lnTo>
                              <a:pt x="25" y="0"/>
                            </a:lnTo>
                            <a:lnTo>
                              <a:pt x="33" y="3"/>
                            </a:lnTo>
                            <a:lnTo>
                              <a:pt x="28" y="7"/>
                            </a:lnTo>
                            <a:lnTo>
                              <a:pt x="27" y="13"/>
                            </a:lnTo>
                            <a:lnTo>
                              <a:pt x="18" y="19"/>
                            </a:lnTo>
                            <a:lnTo>
                              <a:pt x="19" y="22"/>
                            </a:lnTo>
                            <a:lnTo>
                              <a:pt x="24" y="20"/>
                            </a:lnTo>
                            <a:lnTo>
                              <a:pt x="29" y="20"/>
                            </a:lnTo>
                            <a:lnTo>
                              <a:pt x="33" y="19"/>
                            </a:lnTo>
                            <a:lnTo>
                              <a:pt x="41" y="18"/>
                            </a:lnTo>
                            <a:lnTo>
                              <a:pt x="42" y="22"/>
                            </a:lnTo>
                            <a:lnTo>
                              <a:pt x="50" y="22"/>
                            </a:lnTo>
                            <a:lnTo>
                              <a:pt x="58" y="19"/>
                            </a:lnTo>
                            <a:lnTo>
                              <a:pt x="60" y="29"/>
                            </a:lnTo>
                            <a:lnTo>
                              <a:pt x="69" y="31"/>
                            </a:lnTo>
                            <a:lnTo>
                              <a:pt x="71" y="38"/>
                            </a:lnTo>
                            <a:lnTo>
                              <a:pt x="66" y="48"/>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496" name="Freeform 786"/>
                      <p:cNvSpPr>
                        <a:spLocks/>
                      </p:cNvSpPr>
                      <p:nvPr/>
                    </p:nvSpPr>
                    <p:spPr bwMode="gray">
                      <a:xfrm>
                        <a:off x="3244" y="2471"/>
                        <a:ext cx="122" cy="69"/>
                      </a:xfrm>
                      <a:custGeom>
                        <a:avLst/>
                        <a:gdLst>
                          <a:gd name="T0" fmla="*/ 2147483647 w 100"/>
                          <a:gd name="T1" fmla="*/ 2147483647 h 56"/>
                          <a:gd name="T2" fmla="*/ 2147483647 w 100"/>
                          <a:gd name="T3" fmla="*/ 2147483647 h 56"/>
                          <a:gd name="T4" fmla="*/ 2147483647 w 100"/>
                          <a:gd name="T5" fmla="*/ 2147483647 h 56"/>
                          <a:gd name="T6" fmla="*/ 2147483647 w 100"/>
                          <a:gd name="T7" fmla="*/ 2147483647 h 56"/>
                          <a:gd name="T8" fmla="*/ 2147483647 w 100"/>
                          <a:gd name="T9" fmla="*/ 2147483647 h 56"/>
                          <a:gd name="T10" fmla="*/ 2147483647 w 100"/>
                          <a:gd name="T11" fmla="*/ 2147483647 h 56"/>
                          <a:gd name="T12" fmla="*/ 2147483647 w 100"/>
                          <a:gd name="T13" fmla="*/ 2147483647 h 56"/>
                          <a:gd name="T14" fmla="*/ 2147483647 w 100"/>
                          <a:gd name="T15" fmla="*/ 2147483647 h 56"/>
                          <a:gd name="T16" fmla="*/ 0 w 100"/>
                          <a:gd name="T17" fmla="*/ 2147483647 h 56"/>
                          <a:gd name="T18" fmla="*/ 2147483647 w 100"/>
                          <a:gd name="T19" fmla="*/ 2147483647 h 56"/>
                          <a:gd name="T20" fmla="*/ 2147483647 w 100"/>
                          <a:gd name="T21" fmla="*/ 2147483647 h 56"/>
                          <a:gd name="T22" fmla="*/ 2147483647 w 100"/>
                          <a:gd name="T23" fmla="*/ 2147483647 h 56"/>
                          <a:gd name="T24" fmla="*/ 2147483647 w 100"/>
                          <a:gd name="T25" fmla="*/ 2147483647 h 56"/>
                          <a:gd name="T26" fmla="*/ 2147483647 w 100"/>
                          <a:gd name="T27" fmla="*/ 2147483647 h 56"/>
                          <a:gd name="T28" fmla="*/ 2147483647 w 100"/>
                          <a:gd name="T29" fmla="*/ 2147483647 h 56"/>
                          <a:gd name="T30" fmla="*/ 2147483647 w 100"/>
                          <a:gd name="T31" fmla="*/ 2147483647 h 56"/>
                          <a:gd name="T32" fmla="*/ 2147483647 w 100"/>
                          <a:gd name="T33" fmla="*/ 2147483647 h 56"/>
                          <a:gd name="T34" fmla="*/ 2147483647 w 100"/>
                          <a:gd name="T35" fmla="*/ 2147483647 h 56"/>
                          <a:gd name="T36" fmla="*/ 2147483647 w 100"/>
                          <a:gd name="T37" fmla="*/ 2147483647 h 56"/>
                          <a:gd name="T38" fmla="*/ 2147483647 w 100"/>
                          <a:gd name="T39" fmla="*/ 2147483647 h 56"/>
                          <a:gd name="T40" fmla="*/ 2147483647 w 100"/>
                          <a:gd name="T41" fmla="*/ 2147483647 h 56"/>
                          <a:gd name="T42" fmla="*/ 2147483647 w 100"/>
                          <a:gd name="T43" fmla="*/ 2147483647 h 56"/>
                          <a:gd name="T44" fmla="*/ 2147483647 w 100"/>
                          <a:gd name="T45" fmla="*/ 2147483647 h 56"/>
                          <a:gd name="T46" fmla="*/ 2147483647 w 100"/>
                          <a:gd name="T47" fmla="*/ 2147483647 h 56"/>
                          <a:gd name="T48" fmla="*/ 2147483647 w 100"/>
                          <a:gd name="T49" fmla="*/ 2147483647 h 56"/>
                          <a:gd name="T50" fmla="*/ 2147483647 w 100"/>
                          <a:gd name="T51" fmla="*/ 0 h 56"/>
                          <a:gd name="T52" fmla="*/ 2147483647 w 100"/>
                          <a:gd name="T53" fmla="*/ 2147483647 h 56"/>
                          <a:gd name="T54" fmla="*/ 2147483647 w 100"/>
                          <a:gd name="T55" fmla="*/ 2147483647 h 56"/>
                          <a:gd name="T56" fmla="*/ 2147483647 w 100"/>
                          <a:gd name="T57" fmla="*/ 2147483647 h 56"/>
                          <a:gd name="T58" fmla="*/ 2147483647 w 100"/>
                          <a:gd name="T59" fmla="*/ 2147483647 h 56"/>
                          <a:gd name="T60" fmla="*/ 2147483647 w 100"/>
                          <a:gd name="T61" fmla="*/ 2147483647 h 56"/>
                          <a:gd name="T62" fmla="*/ 2147483647 w 100"/>
                          <a:gd name="T63" fmla="*/ 2147483647 h 56"/>
                          <a:gd name="T64" fmla="*/ 2147483647 w 100"/>
                          <a:gd name="T65" fmla="*/ 2147483647 h 56"/>
                          <a:gd name="T66" fmla="*/ 2147483647 w 100"/>
                          <a:gd name="T67" fmla="*/ 2147483647 h 56"/>
                          <a:gd name="T68" fmla="*/ 2147483647 w 100"/>
                          <a:gd name="T69" fmla="*/ 2147483647 h 56"/>
                          <a:gd name="T70" fmla="*/ 2147483647 w 100"/>
                          <a:gd name="T71" fmla="*/ 2147483647 h 56"/>
                          <a:gd name="T72" fmla="*/ 2147483647 w 100"/>
                          <a:gd name="T73" fmla="*/ 2147483647 h 56"/>
                          <a:gd name="T74" fmla="*/ 2147483647 w 100"/>
                          <a:gd name="T75" fmla="*/ 2147483647 h 56"/>
                          <a:gd name="T76" fmla="*/ 2147483647 w 100"/>
                          <a:gd name="T77" fmla="*/ 2147483647 h 56"/>
                          <a:gd name="T78" fmla="*/ 2147483647 w 100"/>
                          <a:gd name="T79" fmla="*/ 2147483647 h 56"/>
                          <a:gd name="T80" fmla="*/ 2147483647 w 100"/>
                          <a:gd name="T81" fmla="*/ 2147483647 h 5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00"/>
                          <a:gd name="T124" fmla="*/ 0 h 56"/>
                          <a:gd name="T125" fmla="*/ 100 w 100"/>
                          <a:gd name="T126" fmla="*/ 56 h 5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00" h="56">
                            <a:moveTo>
                              <a:pt x="40" y="53"/>
                            </a:moveTo>
                            <a:lnTo>
                              <a:pt x="32" y="56"/>
                            </a:lnTo>
                            <a:lnTo>
                              <a:pt x="24" y="56"/>
                            </a:lnTo>
                            <a:lnTo>
                              <a:pt x="23" y="52"/>
                            </a:lnTo>
                            <a:lnTo>
                              <a:pt x="15" y="53"/>
                            </a:lnTo>
                            <a:lnTo>
                              <a:pt x="11" y="54"/>
                            </a:lnTo>
                            <a:lnTo>
                              <a:pt x="6" y="54"/>
                            </a:lnTo>
                            <a:lnTo>
                              <a:pt x="1" y="56"/>
                            </a:lnTo>
                            <a:lnTo>
                              <a:pt x="0" y="53"/>
                            </a:lnTo>
                            <a:lnTo>
                              <a:pt x="9" y="47"/>
                            </a:lnTo>
                            <a:lnTo>
                              <a:pt x="19" y="45"/>
                            </a:lnTo>
                            <a:lnTo>
                              <a:pt x="28" y="39"/>
                            </a:lnTo>
                            <a:lnTo>
                              <a:pt x="28" y="34"/>
                            </a:lnTo>
                            <a:lnTo>
                              <a:pt x="21" y="33"/>
                            </a:lnTo>
                            <a:lnTo>
                              <a:pt x="18" y="27"/>
                            </a:lnTo>
                            <a:lnTo>
                              <a:pt x="8" y="26"/>
                            </a:lnTo>
                            <a:lnTo>
                              <a:pt x="1" y="25"/>
                            </a:lnTo>
                            <a:lnTo>
                              <a:pt x="5" y="21"/>
                            </a:lnTo>
                            <a:lnTo>
                              <a:pt x="11" y="21"/>
                            </a:lnTo>
                            <a:lnTo>
                              <a:pt x="13" y="14"/>
                            </a:lnTo>
                            <a:lnTo>
                              <a:pt x="18" y="9"/>
                            </a:lnTo>
                            <a:lnTo>
                              <a:pt x="24" y="9"/>
                            </a:lnTo>
                            <a:lnTo>
                              <a:pt x="29" y="13"/>
                            </a:lnTo>
                            <a:lnTo>
                              <a:pt x="39" y="12"/>
                            </a:lnTo>
                            <a:lnTo>
                              <a:pt x="37" y="6"/>
                            </a:lnTo>
                            <a:lnTo>
                              <a:pt x="46" y="0"/>
                            </a:lnTo>
                            <a:lnTo>
                              <a:pt x="51" y="2"/>
                            </a:lnTo>
                            <a:lnTo>
                              <a:pt x="55" y="8"/>
                            </a:lnTo>
                            <a:lnTo>
                              <a:pt x="68" y="3"/>
                            </a:lnTo>
                            <a:lnTo>
                              <a:pt x="84" y="6"/>
                            </a:lnTo>
                            <a:lnTo>
                              <a:pt x="96" y="10"/>
                            </a:lnTo>
                            <a:lnTo>
                              <a:pt x="100" y="14"/>
                            </a:lnTo>
                            <a:lnTo>
                              <a:pt x="93" y="24"/>
                            </a:lnTo>
                            <a:lnTo>
                              <a:pt x="83" y="27"/>
                            </a:lnTo>
                            <a:lnTo>
                              <a:pt x="75" y="33"/>
                            </a:lnTo>
                            <a:lnTo>
                              <a:pt x="69" y="34"/>
                            </a:lnTo>
                            <a:lnTo>
                              <a:pt x="68" y="42"/>
                            </a:lnTo>
                            <a:lnTo>
                              <a:pt x="62" y="43"/>
                            </a:lnTo>
                            <a:lnTo>
                              <a:pt x="57" y="38"/>
                            </a:lnTo>
                            <a:lnTo>
                              <a:pt x="43" y="47"/>
                            </a:lnTo>
                            <a:lnTo>
                              <a:pt x="40" y="53"/>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grpSp>
              </p:grpSp>
            </p:grpSp>
          </p:grpSp>
          <p:sp>
            <p:nvSpPr>
              <p:cNvPr id="2497" name="Freeform 787"/>
              <p:cNvSpPr>
                <a:spLocks/>
              </p:cNvSpPr>
              <p:nvPr/>
            </p:nvSpPr>
            <p:spPr bwMode="gray">
              <a:xfrm>
                <a:off x="3327" y="2602"/>
                <a:ext cx="8" cy="7"/>
              </a:xfrm>
              <a:custGeom>
                <a:avLst/>
                <a:gdLst>
                  <a:gd name="T0" fmla="*/ 0 w 6"/>
                  <a:gd name="T1" fmla="*/ 0 h 5"/>
                  <a:gd name="T2" fmla="*/ 2147483647 w 6"/>
                  <a:gd name="T3" fmla="*/ 2147483647 h 5"/>
                  <a:gd name="T4" fmla="*/ 2147483647 w 6"/>
                  <a:gd name="T5" fmla="*/ 2147483647 h 5"/>
                  <a:gd name="T6" fmla="*/ 0 w 6"/>
                  <a:gd name="T7" fmla="*/ 0 h 5"/>
                  <a:gd name="T8" fmla="*/ 0 60000 65536"/>
                  <a:gd name="T9" fmla="*/ 0 60000 65536"/>
                  <a:gd name="T10" fmla="*/ 0 60000 65536"/>
                  <a:gd name="T11" fmla="*/ 0 60000 65536"/>
                  <a:gd name="T12" fmla="*/ 0 w 6"/>
                  <a:gd name="T13" fmla="*/ 0 h 5"/>
                  <a:gd name="T14" fmla="*/ 6 w 6"/>
                  <a:gd name="T15" fmla="*/ 5 h 5"/>
                </a:gdLst>
                <a:ahLst/>
                <a:cxnLst>
                  <a:cxn ang="T8">
                    <a:pos x="T0" y="T1"/>
                  </a:cxn>
                  <a:cxn ang="T9">
                    <a:pos x="T2" y="T3"/>
                  </a:cxn>
                  <a:cxn ang="T10">
                    <a:pos x="T4" y="T5"/>
                  </a:cxn>
                  <a:cxn ang="T11">
                    <a:pos x="T6" y="T7"/>
                  </a:cxn>
                </a:cxnLst>
                <a:rect l="T12" t="T13" r="T14" b="T15"/>
                <a:pathLst>
                  <a:path w="6" h="5">
                    <a:moveTo>
                      <a:pt x="0" y="0"/>
                    </a:moveTo>
                    <a:lnTo>
                      <a:pt x="6" y="5"/>
                    </a:lnTo>
                    <a:lnTo>
                      <a:pt x="5" y="5"/>
                    </a:lnTo>
                    <a:lnTo>
                      <a:pt x="0" y="0"/>
                    </a:lnTo>
                    <a:close/>
                  </a:path>
                </a:pathLst>
              </a:custGeom>
              <a:grpFill/>
              <a:ln w="3175">
                <a:solidFill>
                  <a:srgbClr val="00A7A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grpSp>
        <p:grpSp>
          <p:nvGrpSpPr>
            <p:cNvPr id="2498" name="Group 450"/>
            <p:cNvGrpSpPr>
              <a:grpSpLocks/>
            </p:cNvGrpSpPr>
            <p:nvPr/>
          </p:nvGrpSpPr>
          <p:grpSpPr bwMode="auto">
            <a:xfrm>
              <a:off x="5624513" y="3966922"/>
              <a:ext cx="2005013" cy="1598033"/>
              <a:chOff x="3228" y="2277"/>
              <a:chExt cx="1263" cy="1447"/>
            </a:xfrm>
            <a:solidFill>
              <a:srgbClr val="8CC640"/>
            </a:solidFill>
          </p:grpSpPr>
          <p:sp>
            <p:nvSpPr>
              <p:cNvPr id="2501" name="Freeform 520"/>
              <p:cNvSpPr>
                <a:spLocks/>
              </p:cNvSpPr>
              <p:nvPr/>
            </p:nvSpPr>
            <p:spPr bwMode="gray">
              <a:xfrm>
                <a:off x="3926" y="2634"/>
                <a:ext cx="4" cy="2"/>
              </a:xfrm>
              <a:custGeom>
                <a:avLst/>
                <a:gdLst>
                  <a:gd name="T0" fmla="*/ 0 w 3"/>
                  <a:gd name="T1" fmla="*/ 2147483647 h 2"/>
                  <a:gd name="T2" fmla="*/ 2147483647 w 3"/>
                  <a:gd name="T3" fmla="*/ 0 h 2"/>
                  <a:gd name="T4" fmla="*/ 2147483647 w 3"/>
                  <a:gd name="T5" fmla="*/ 2147483647 h 2"/>
                  <a:gd name="T6" fmla="*/ 2147483647 w 3"/>
                  <a:gd name="T7" fmla="*/ 2147483647 h 2"/>
                  <a:gd name="T8" fmla="*/ 2147483647 w 3"/>
                  <a:gd name="T9" fmla="*/ 2147483647 h 2"/>
                  <a:gd name="T10" fmla="*/ 0 w 3"/>
                  <a:gd name="T11" fmla="*/ 2147483647 h 2"/>
                  <a:gd name="T12" fmla="*/ 0 60000 65536"/>
                  <a:gd name="T13" fmla="*/ 0 60000 65536"/>
                  <a:gd name="T14" fmla="*/ 0 60000 65536"/>
                  <a:gd name="T15" fmla="*/ 0 60000 65536"/>
                  <a:gd name="T16" fmla="*/ 0 60000 65536"/>
                  <a:gd name="T17" fmla="*/ 0 60000 65536"/>
                  <a:gd name="T18" fmla="*/ 0 w 3"/>
                  <a:gd name="T19" fmla="*/ 0 h 2"/>
                  <a:gd name="T20" fmla="*/ 3 w 3"/>
                  <a:gd name="T21" fmla="*/ 2 h 2"/>
                </a:gdLst>
                <a:ahLst/>
                <a:cxnLst>
                  <a:cxn ang="T12">
                    <a:pos x="T0" y="T1"/>
                  </a:cxn>
                  <a:cxn ang="T13">
                    <a:pos x="T2" y="T3"/>
                  </a:cxn>
                  <a:cxn ang="T14">
                    <a:pos x="T4" y="T5"/>
                  </a:cxn>
                  <a:cxn ang="T15">
                    <a:pos x="T6" y="T7"/>
                  </a:cxn>
                  <a:cxn ang="T16">
                    <a:pos x="T8" y="T9"/>
                  </a:cxn>
                  <a:cxn ang="T17">
                    <a:pos x="T10" y="T11"/>
                  </a:cxn>
                </a:cxnLst>
                <a:rect l="T18" t="T19" r="T20" b="T21"/>
                <a:pathLst>
                  <a:path w="3" h="2">
                    <a:moveTo>
                      <a:pt x="0" y="1"/>
                    </a:moveTo>
                    <a:lnTo>
                      <a:pt x="1" y="0"/>
                    </a:lnTo>
                    <a:lnTo>
                      <a:pt x="3" y="1"/>
                    </a:lnTo>
                    <a:lnTo>
                      <a:pt x="2" y="2"/>
                    </a:lnTo>
                    <a:lnTo>
                      <a:pt x="1" y="2"/>
                    </a:lnTo>
                    <a:lnTo>
                      <a:pt x="0" y="1"/>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02" name="Freeform 521"/>
              <p:cNvSpPr>
                <a:spLocks/>
              </p:cNvSpPr>
              <p:nvPr/>
            </p:nvSpPr>
            <p:spPr bwMode="gray">
              <a:xfrm>
                <a:off x="3934" y="2623"/>
                <a:ext cx="2" cy="3"/>
              </a:xfrm>
              <a:custGeom>
                <a:avLst/>
                <a:gdLst>
                  <a:gd name="T0" fmla="*/ 0 w 2"/>
                  <a:gd name="T1" fmla="*/ 2147483647 h 2"/>
                  <a:gd name="T2" fmla="*/ 2147483647 w 2"/>
                  <a:gd name="T3" fmla="*/ 0 h 2"/>
                  <a:gd name="T4" fmla="*/ 2147483647 w 2"/>
                  <a:gd name="T5" fmla="*/ 0 h 2"/>
                  <a:gd name="T6" fmla="*/ 2147483647 w 2"/>
                  <a:gd name="T7" fmla="*/ 2147483647 h 2"/>
                  <a:gd name="T8" fmla="*/ 0 w 2"/>
                  <a:gd name="T9" fmla="*/ 2147483647 h 2"/>
                  <a:gd name="T10" fmla="*/ 0 60000 65536"/>
                  <a:gd name="T11" fmla="*/ 0 60000 65536"/>
                  <a:gd name="T12" fmla="*/ 0 60000 65536"/>
                  <a:gd name="T13" fmla="*/ 0 60000 65536"/>
                  <a:gd name="T14" fmla="*/ 0 60000 65536"/>
                  <a:gd name="T15" fmla="*/ 0 w 2"/>
                  <a:gd name="T16" fmla="*/ 0 h 2"/>
                  <a:gd name="T17" fmla="*/ 2 w 2"/>
                  <a:gd name="T18" fmla="*/ 2 h 2"/>
                </a:gdLst>
                <a:ahLst/>
                <a:cxnLst>
                  <a:cxn ang="T10">
                    <a:pos x="T0" y="T1"/>
                  </a:cxn>
                  <a:cxn ang="T11">
                    <a:pos x="T2" y="T3"/>
                  </a:cxn>
                  <a:cxn ang="T12">
                    <a:pos x="T4" y="T5"/>
                  </a:cxn>
                  <a:cxn ang="T13">
                    <a:pos x="T6" y="T7"/>
                  </a:cxn>
                  <a:cxn ang="T14">
                    <a:pos x="T8" y="T9"/>
                  </a:cxn>
                </a:cxnLst>
                <a:rect l="T15" t="T16" r="T17" b="T18"/>
                <a:pathLst>
                  <a:path w="2" h="2">
                    <a:moveTo>
                      <a:pt x="0" y="2"/>
                    </a:moveTo>
                    <a:lnTo>
                      <a:pt x="1" y="0"/>
                    </a:lnTo>
                    <a:lnTo>
                      <a:pt x="2" y="0"/>
                    </a:lnTo>
                    <a:lnTo>
                      <a:pt x="2" y="2"/>
                    </a:lnTo>
                    <a:lnTo>
                      <a:pt x="0" y="2"/>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03" name="Freeform 579"/>
              <p:cNvSpPr>
                <a:spLocks/>
              </p:cNvSpPr>
              <p:nvPr/>
            </p:nvSpPr>
            <p:spPr bwMode="gray">
              <a:xfrm>
                <a:off x="3926" y="2634"/>
                <a:ext cx="4" cy="2"/>
              </a:xfrm>
              <a:custGeom>
                <a:avLst/>
                <a:gdLst>
                  <a:gd name="T0" fmla="*/ 2147483647 w 3"/>
                  <a:gd name="T1" fmla="*/ 2147483647 h 2"/>
                  <a:gd name="T2" fmla="*/ 2147483647 w 3"/>
                  <a:gd name="T3" fmla="*/ 2147483647 h 2"/>
                  <a:gd name="T4" fmla="*/ 2147483647 w 3"/>
                  <a:gd name="T5" fmla="*/ 2147483647 h 2"/>
                  <a:gd name="T6" fmla="*/ 2147483647 w 3"/>
                  <a:gd name="T7" fmla="*/ 0 h 2"/>
                  <a:gd name="T8" fmla="*/ 0 w 3"/>
                  <a:gd name="T9" fmla="*/ 2147483647 h 2"/>
                  <a:gd name="T10" fmla="*/ 2147483647 w 3"/>
                  <a:gd name="T11" fmla="*/ 2147483647 h 2"/>
                  <a:gd name="T12" fmla="*/ 0 60000 65536"/>
                  <a:gd name="T13" fmla="*/ 0 60000 65536"/>
                  <a:gd name="T14" fmla="*/ 0 60000 65536"/>
                  <a:gd name="T15" fmla="*/ 0 60000 65536"/>
                  <a:gd name="T16" fmla="*/ 0 60000 65536"/>
                  <a:gd name="T17" fmla="*/ 0 60000 65536"/>
                  <a:gd name="T18" fmla="*/ 0 w 3"/>
                  <a:gd name="T19" fmla="*/ 0 h 2"/>
                  <a:gd name="T20" fmla="*/ 3 w 3"/>
                  <a:gd name="T21" fmla="*/ 2 h 2"/>
                </a:gdLst>
                <a:ahLst/>
                <a:cxnLst>
                  <a:cxn ang="T12">
                    <a:pos x="T0" y="T1"/>
                  </a:cxn>
                  <a:cxn ang="T13">
                    <a:pos x="T2" y="T3"/>
                  </a:cxn>
                  <a:cxn ang="T14">
                    <a:pos x="T4" y="T5"/>
                  </a:cxn>
                  <a:cxn ang="T15">
                    <a:pos x="T6" y="T7"/>
                  </a:cxn>
                  <a:cxn ang="T16">
                    <a:pos x="T8" y="T9"/>
                  </a:cxn>
                  <a:cxn ang="T17">
                    <a:pos x="T10" y="T11"/>
                  </a:cxn>
                </a:cxnLst>
                <a:rect l="T18" t="T19" r="T20" b="T21"/>
                <a:pathLst>
                  <a:path w="3" h="2">
                    <a:moveTo>
                      <a:pt x="1" y="2"/>
                    </a:moveTo>
                    <a:lnTo>
                      <a:pt x="2" y="2"/>
                    </a:lnTo>
                    <a:lnTo>
                      <a:pt x="3" y="1"/>
                    </a:lnTo>
                    <a:lnTo>
                      <a:pt x="1" y="0"/>
                    </a:lnTo>
                    <a:lnTo>
                      <a:pt x="0" y="1"/>
                    </a:lnTo>
                    <a:lnTo>
                      <a:pt x="1" y="2"/>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04" name="Freeform 580"/>
              <p:cNvSpPr>
                <a:spLocks/>
              </p:cNvSpPr>
              <p:nvPr/>
            </p:nvSpPr>
            <p:spPr bwMode="gray">
              <a:xfrm>
                <a:off x="3934" y="2623"/>
                <a:ext cx="2" cy="3"/>
              </a:xfrm>
              <a:custGeom>
                <a:avLst/>
                <a:gdLst>
                  <a:gd name="T0" fmla="*/ 2147483647 w 2"/>
                  <a:gd name="T1" fmla="*/ 0 h 2"/>
                  <a:gd name="T2" fmla="*/ 0 w 2"/>
                  <a:gd name="T3" fmla="*/ 2147483647 h 2"/>
                  <a:gd name="T4" fmla="*/ 2147483647 w 2"/>
                  <a:gd name="T5" fmla="*/ 2147483647 h 2"/>
                  <a:gd name="T6" fmla="*/ 2147483647 w 2"/>
                  <a:gd name="T7" fmla="*/ 0 h 2"/>
                  <a:gd name="T8" fmla="*/ 2147483647 w 2"/>
                  <a:gd name="T9" fmla="*/ 0 h 2"/>
                  <a:gd name="T10" fmla="*/ 0 60000 65536"/>
                  <a:gd name="T11" fmla="*/ 0 60000 65536"/>
                  <a:gd name="T12" fmla="*/ 0 60000 65536"/>
                  <a:gd name="T13" fmla="*/ 0 60000 65536"/>
                  <a:gd name="T14" fmla="*/ 0 60000 65536"/>
                  <a:gd name="T15" fmla="*/ 0 w 2"/>
                  <a:gd name="T16" fmla="*/ 0 h 2"/>
                  <a:gd name="T17" fmla="*/ 2 w 2"/>
                  <a:gd name="T18" fmla="*/ 2 h 2"/>
                </a:gdLst>
                <a:ahLst/>
                <a:cxnLst>
                  <a:cxn ang="T10">
                    <a:pos x="T0" y="T1"/>
                  </a:cxn>
                  <a:cxn ang="T11">
                    <a:pos x="T2" y="T3"/>
                  </a:cxn>
                  <a:cxn ang="T12">
                    <a:pos x="T4" y="T5"/>
                  </a:cxn>
                  <a:cxn ang="T13">
                    <a:pos x="T6" y="T7"/>
                  </a:cxn>
                  <a:cxn ang="T14">
                    <a:pos x="T8" y="T9"/>
                  </a:cxn>
                </a:cxnLst>
                <a:rect l="T15" t="T16" r="T17" b="T18"/>
                <a:pathLst>
                  <a:path w="2" h="2">
                    <a:moveTo>
                      <a:pt x="1" y="0"/>
                    </a:moveTo>
                    <a:lnTo>
                      <a:pt x="0" y="2"/>
                    </a:lnTo>
                    <a:lnTo>
                      <a:pt x="2" y="2"/>
                    </a:lnTo>
                    <a:lnTo>
                      <a:pt x="2" y="0"/>
                    </a:lnTo>
                    <a:lnTo>
                      <a:pt x="1" y="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05" name="Freeform 682"/>
              <p:cNvSpPr>
                <a:spLocks/>
              </p:cNvSpPr>
              <p:nvPr/>
            </p:nvSpPr>
            <p:spPr bwMode="gray">
              <a:xfrm>
                <a:off x="3871" y="2479"/>
                <a:ext cx="75" cy="86"/>
              </a:xfrm>
              <a:custGeom>
                <a:avLst/>
                <a:gdLst>
                  <a:gd name="T0" fmla="*/ 2147483647 w 61"/>
                  <a:gd name="T1" fmla="*/ 2147483647 h 70"/>
                  <a:gd name="T2" fmla="*/ 2147483647 w 61"/>
                  <a:gd name="T3" fmla="*/ 2147483647 h 70"/>
                  <a:gd name="T4" fmla="*/ 2147483647 w 61"/>
                  <a:gd name="T5" fmla="*/ 2147483647 h 70"/>
                  <a:gd name="T6" fmla="*/ 2147483647 w 61"/>
                  <a:gd name="T7" fmla="*/ 2147483647 h 70"/>
                  <a:gd name="T8" fmla="*/ 2147483647 w 61"/>
                  <a:gd name="T9" fmla="*/ 2147483647 h 70"/>
                  <a:gd name="T10" fmla="*/ 2147483647 w 61"/>
                  <a:gd name="T11" fmla="*/ 2147483647 h 70"/>
                  <a:gd name="T12" fmla="*/ 2147483647 w 61"/>
                  <a:gd name="T13" fmla="*/ 2147483647 h 70"/>
                  <a:gd name="T14" fmla="*/ 2147483647 w 61"/>
                  <a:gd name="T15" fmla="*/ 2147483647 h 70"/>
                  <a:gd name="T16" fmla="*/ 2147483647 w 61"/>
                  <a:gd name="T17" fmla="*/ 2147483647 h 70"/>
                  <a:gd name="T18" fmla="*/ 2147483647 w 61"/>
                  <a:gd name="T19" fmla="*/ 2147483647 h 70"/>
                  <a:gd name="T20" fmla="*/ 2147483647 w 61"/>
                  <a:gd name="T21" fmla="*/ 2147483647 h 70"/>
                  <a:gd name="T22" fmla="*/ 2147483647 w 61"/>
                  <a:gd name="T23" fmla="*/ 2147483647 h 70"/>
                  <a:gd name="T24" fmla="*/ 2147483647 w 61"/>
                  <a:gd name="T25" fmla="*/ 2147483647 h 70"/>
                  <a:gd name="T26" fmla="*/ 2147483647 w 61"/>
                  <a:gd name="T27" fmla="*/ 2147483647 h 70"/>
                  <a:gd name="T28" fmla="*/ 2147483647 w 61"/>
                  <a:gd name="T29" fmla="*/ 2147483647 h 70"/>
                  <a:gd name="T30" fmla="*/ 2147483647 w 61"/>
                  <a:gd name="T31" fmla="*/ 2147483647 h 70"/>
                  <a:gd name="T32" fmla="*/ 2147483647 w 61"/>
                  <a:gd name="T33" fmla="*/ 2147483647 h 70"/>
                  <a:gd name="T34" fmla="*/ 2147483647 w 61"/>
                  <a:gd name="T35" fmla="*/ 2147483647 h 70"/>
                  <a:gd name="T36" fmla="*/ 2147483647 w 61"/>
                  <a:gd name="T37" fmla="*/ 2147483647 h 70"/>
                  <a:gd name="T38" fmla="*/ 2147483647 w 61"/>
                  <a:gd name="T39" fmla="*/ 2147483647 h 70"/>
                  <a:gd name="T40" fmla="*/ 2147483647 w 61"/>
                  <a:gd name="T41" fmla="*/ 2147483647 h 70"/>
                  <a:gd name="T42" fmla="*/ 2147483647 w 61"/>
                  <a:gd name="T43" fmla="*/ 2147483647 h 70"/>
                  <a:gd name="T44" fmla="*/ 0 w 61"/>
                  <a:gd name="T45" fmla="*/ 2147483647 h 70"/>
                  <a:gd name="T46" fmla="*/ 2147483647 w 61"/>
                  <a:gd name="T47" fmla="*/ 2147483647 h 70"/>
                  <a:gd name="T48" fmla="*/ 2147483647 w 61"/>
                  <a:gd name="T49" fmla="*/ 2147483647 h 70"/>
                  <a:gd name="T50" fmla="*/ 2147483647 w 61"/>
                  <a:gd name="T51" fmla="*/ 2147483647 h 70"/>
                  <a:gd name="T52" fmla="*/ 2147483647 w 61"/>
                  <a:gd name="T53" fmla="*/ 2147483647 h 70"/>
                  <a:gd name="T54" fmla="*/ 2147483647 w 61"/>
                  <a:gd name="T55" fmla="*/ 2147483647 h 70"/>
                  <a:gd name="T56" fmla="*/ 2147483647 w 61"/>
                  <a:gd name="T57" fmla="*/ 2147483647 h 70"/>
                  <a:gd name="T58" fmla="*/ 2147483647 w 61"/>
                  <a:gd name="T59" fmla="*/ 2147483647 h 70"/>
                  <a:gd name="T60" fmla="*/ 2147483647 w 61"/>
                  <a:gd name="T61" fmla="*/ 2147483647 h 70"/>
                  <a:gd name="T62" fmla="*/ 2147483647 w 61"/>
                  <a:gd name="T63" fmla="*/ 2147483647 h 70"/>
                  <a:gd name="T64" fmla="*/ 2147483647 w 61"/>
                  <a:gd name="T65" fmla="*/ 0 h 70"/>
                  <a:gd name="T66" fmla="*/ 2147483647 w 61"/>
                  <a:gd name="T67" fmla="*/ 2147483647 h 70"/>
                  <a:gd name="T68" fmla="*/ 2147483647 w 61"/>
                  <a:gd name="T69" fmla="*/ 2147483647 h 7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1"/>
                  <a:gd name="T106" fmla="*/ 0 h 70"/>
                  <a:gd name="T107" fmla="*/ 61 w 61"/>
                  <a:gd name="T108" fmla="*/ 70 h 7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1" h="70">
                    <a:moveTo>
                      <a:pt x="61" y="5"/>
                    </a:moveTo>
                    <a:lnTo>
                      <a:pt x="55" y="13"/>
                    </a:lnTo>
                    <a:lnTo>
                      <a:pt x="52" y="19"/>
                    </a:lnTo>
                    <a:lnTo>
                      <a:pt x="53" y="25"/>
                    </a:lnTo>
                    <a:lnTo>
                      <a:pt x="46" y="34"/>
                    </a:lnTo>
                    <a:lnTo>
                      <a:pt x="38" y="40"/>
                    </a:lnTo>
                    <a:lnTo>
                      <a:pt x="32" y="41"/>
                    </a:lnTo>
                    <a:lnTo>
                      <a:pt x="30" y="44"/>
                    </a:lnTo>
                    <a:lnTo>
                      <a:pt x="30" y="51"/>
                    </a:lnTo>
                    <a:lnTo>
                      <a:pt x="34" y="52"/>
                    </a:lnTo>
                    <a:lnTo>
                      <a:pt x="40" y="57"/>
                    </a:lnTo>
                    <a:lnTo>
                      <a:pt x="26" y="61"/>
                    </a:lnTo>
                    <a:lnTo>
                      <a:pt x="19" y="69"/>
                    </a:lnTo>
                    <a:lnTo>
                      <a:pt x="18" y="69"/>
                    </a:lnTo>
                    <a:lnTo>
                      <a:pt x="13" y="70"/>
                    </a:lnTo>
                    <a:lnTo>
                      <a:pt x="9" y="70"/>
                    </a:lnTo>
                    <a:lnTo>
                      <a:pt x="5" y="65"/>
                    </a:lnTo>
                    <a:lnTo>
                      <a:pt x="11" y="59"/>
                    </a:lnTo>
                    <a:lnTo>
                      <a:pt x="10" y="53"/>
                    </a:lnTo>
                    <a:lnTo>
                      <a:pt x="10" y="48"/>
                    </a:lnTo>
                    <a:lnTo>
                      <a:pt x="6" y="47"/>
                    </a:lnTo>
                    <a:lnTo>
                      <a:pt x="3" y="46"/>
                    </a:lnTo>
                    <a:lnTo>
                      <a:pt x="0" y="43"/>
                    </a:lnTo>
                    <a:lnTo>
                      <a:pt x="5" y="34"/>
                    </a:lnTo>
                    <a:lnTo>
                      <a:pt x="17" y="29"/>
                    </a:lnTo>
                    <a:lnTo>
                      <a:pt x="24" y="15"/>
                    </a:lnTo>
                    <a:lnTo>
                      <a:pt x="28" y="16"/>
                    </a:lnTo>
                    <a:lnTo>
                      <a:pt x="28" y="23"/>
                    </a:lnTo>
                    <a:lnTo>
                      <a:pt x="36" y="22"/>
                    </a:lnTo>
                    <a:lnTo>
                      <a:pt x="39" y="19"/>
                    </a:lnTo>
                    <a:lnTo>
                      <a:pt x="37" y="10"/>
                    </a:lnTo>
                    <a:lnTo>
                      <a:pt x="44" y="10"/>
                    </a:lnTo>
                    <a:lnTo>
                      <a:pt x="54" y="0"/>
                    </a:lnTo>
                    <a:lnTo>
                      <a:pt x="58" y="3"/>
                    </a:lnTo>
                    <a:lnTo>
                      <a:pt x="61" y="5"/>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grpSp>
            <p:nvGrpSpPr>
              <p:cNvPr id="2506" name="Group 458"/>
              <p:cNvGrpSpPr>
                <a:grpSpLocks/>
              </p:cNvGrpSpPr>
              <p:nvPr/>
            </p:nvGrpSpPr>
            <p:grpSpPr bwMode="auto">
              <a:xfrm>
                <a:off x="3228" y="2277"/>
                <a:ext cx="1263" cy="1447"/>
                <a:chOff x="3228" y="2277"/>
                <a:chExt cx="1263" cy="1447"/>
              </a:xfrm>
              <a:grpFill/>
            </p:grpSpPr>
            <p:sp>
              <p:nvSpPr>
                <p:cNvPr id="2507" name="Freeform 524"/>
                <p:cNvSpPr>
                  <a:spLocks/>
                </p:cNvSpPr>
                <p:nvPr/>
              </p:nvSpPr>
              <p:spPr bwMode="gray">
                <a:xfrm>
                  <a:off x="3826" y="2745"/>
                  <a:ext cx="18" cy="42"/>
                </a:xfrm>
                <a:custGeom>
                  <a:avLst/>
                  <a:gdLst>
                    <a:gd name="T0" fmla="*/ 2147483647 w 14"/>
                    <a:gd name="T1" fmla="*/ 2147483647 h 33"/>
                    <a:gd name="T2" fmla="*/ 2147483647 w 14"/>
                    <a:gd name="T3" fmla="*/ 0 h 33"/>
                    <a:gd name="T4" fmla="*/ 2147483647 w 14"/>
                    <a:gd name="T5" fmla="*/ 2147483647 h 33"/>
                    <a:gd name="T6" fmla="*/ 2147483647 w 14"/>
                    <a:gd name="T7" fmla="*/ 2147483647 h 33"/>
                    <a:gd name="T8" fmla="*/ 2147483647 w 14"/>
                    <a:gd name="T9" fmla="*/ 2147483647 h 33"/>
                    <a:gd name="T10" fmla="*/ 2147483647 w 14"/>
                    <a:gd name="T11" fmla="*/ 2147483647 h 33"/>
                    <a:gd name="T12" fmla="*/ 2147483647 w 14"/>
                    <a:gd name="T13" fmla="*/ 2147483647 h 33"/>
                    <a:gd name="T14" fmla="*/ 2147483647 w 14"/>
                    <a:gd name="T15" fmla="*/ 2147483647 h 33"/>
                    <a:gd name="T16" fmla="*/ 0 w 14"/>
                    <a:gd name="T17" fmla="*/ 2147483647 h 33"/>
                    <a:gd name="T18" fmla="*/ 2147483647 w 14"/>
                    <a:gd name="T19" fmla="*/ 2147483647 h 33"/>
                    <a:gd name="T20" fmla="*/ 2147483647 w 14"/>
                    <a:gd name="T21" fmla="*/ 2147483647 h 3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
                    <a:gd name="T34" fmla="*/ 0 h 33"/>
                    <a:gd name="T35" fmla="*/ 14 w 14"/>
                    <a:gd name="T36" fmla="*/ 33 h 3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 h="33">
                      <a:moveTo>
                        <a:pt x="7" y="2"/>
                      </a:moveTo>
                      <a:lnTo>
                        <a:pt x="9" y="0"/>
                      </a:lnTo>
                      <a:lnTo>
                        <a:pt x="14" y="2"/>
                      </a:lnTo>
                      <a:lnTo>
                        <a:pt x="14" y="15"/>
                      </a:lnTo>
                      <a:lnTo>
                        <a:pt x="10" y="21"/>
                      </a:lnTo>
                      <a:lnTo>
                        <a:pt x="7" y="32"/>
                      </a:lnTo>
                      <a:lnTo>
                        <a:pt x="3" y="33"/>
                      </a:lnTo>
                      <a:lnTo>
                        <a:pt x="1" y="28"/>
                      </a:lnTo>
                      <a:lnTo>
                        <a:pt x="0" y="17"/>
                      </a:lnTo>
                      <a:lnTo>
                        <a:pt x="7" y="7"/>
                      </a:lnTo>
                      <a:lnTo>
                        <a:pt x="7" y="2"/>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08" name="Freeform 583"/>
                <p:cNvSpPr>
                  <a:spLocks noEditPoints="1"/>
                </p:cNvSpPr>
                <p:nvPr/>
              </p:nvSpPr>
              <p:spPr bwMode="gray">
                <a:xfrm>
                  <a:off x="3695" y="2745"/>
                  <a:ext cx="149" cy="94"/>
                </a:xfrm>
                <a:custGeom>
                  <a:avLst/>
                  <a:gdLst>
                    <a:gd name="T0" fmla="*/ 2147483647 w 121"/>
                    <a:gd name="T1" fmla="*/ 2147483647 h 76"/>
                    <a:gd name="T2" fmla="*/ 2147483647 w 121"/>
                    <a:gd name="T3" fmla="*/ 2147483647 h 76"/>
                    <a:gd name="T4" fmla="*/ 2147483647 w 121"/>
                    <a:gd name="T5" fmla="*/ 2147483647 h 76"/>
                    <a:gd name="T6" fmla="*/ 2147483647 w 121"/>
                    <a:gd name="T7" fmla="*/ 2147483647 h 76"/>
                    <a:gd name="T8" fmla="*/ 2147483647 w 121"/>
                    <a:gd name="T9" fmla="*/ 0 h 76"/>
                    <a:gd name="T10" fmla="*/ 2147483647 w 121"/>
                    <a:gd name="T11" fmla="*/ 2147483647 h 76"/>
                    <a:gd name="T12" fmla="*/ 2147483647 w 121"/>
                    <a:gd name="T13" fmla="*/ 2147483647 h 76"/>
                    <a:gd name="T14" fmla="*/ 2147483647 w 121"/>
                    <a:gd name="T15" fmla="*/ 2147483647 h 76"/>
                    <a:gd name="T16" fmla="*/ 2147483647 w 121"/>
                    <a:gd name="T17" fmla="*/ 2147483647 h 76"/>
                    <a:gd name="T18" fmla="*/ 2147483647 w 121"/>
                    <a:gd name="T19" fmla="*/ 2147483647 h 76"/>
                    <a:gd name="T20" fmla="*/ 2147483647 w 121"/>
                    <a:gd name="T21" fmla="*/ 2147483647 h 76"/>
                    <a:gd name="T22" fmla="*/ 2147483647 w 121"/>
                    <a:gd name="T23" fmla="*/ 2147483647 h 76"/>
                    <a:gd name="T24" fmla="*/ 2147483647 w 121"/>
                    <a:gd name="T25" fmla="*/ 2147483647 h 76"/>
                    <a:gd name="T26" fmla="*/ 2147483647 w 121"/>
                    <a:gd name="T27" fmla="*/ 2147483647 h 76"/>
                    <a:gd name="T28" fmla="*/ 2147483647 w 121"/>
                    <a:gd name="T29" fmla="*/ 2147483647 h 76"/>
                    <a:gd name="T30" fmla="*/ 2147483647 w 121"/>
                    <a:gd name="T31" fmla="*/ 2147483647 h 76"/>
                    <a:gd name="T32" fmla="*/ 2147483647 w 121"/>
                    <a:gd name="T33" fmla="*/ 2147483647 h 76"/>
                    <a:gd name="T34" fmla="*/ 2147483647 w 121"/>
                    <a:gd name="T35" fmla="*/ 2147483647 h 76"/>
                    <a:gd name="T36" fmla="*/ 0 w 121"/>
                    <a:gd name="T37" fmla="*/ 2147483647 h 76"/>
                    <a:gd name="T38" fmla="*/ 0 w 121"/>
                    <a:gd name="T39" fmla="*/ 2147483647 h 76"/>
                    <a:gd name="T40" fmla="*/ 2147483647 w 121"/>
                    <a:gd name="T41" fmla="*/ 2147483647 h 76"/>
                    <a:gd name="T42" fmla="*/ 2147483647 w 121"/>
                    <a:gd name="T43" fmla="*/ 2147483647 h 76"/>
                    <a:gd name="T44" fmla="*/ 2147483647 w 121"/>
                    <a:gd name="T45" fmla="*/ 2147483647 h 7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21"/>
                    <a:gd name="T70" fmla="*/ 0 h 76"/>
                    <a:gd name="T71" fmla="*/ 121 w 121"/>
                    <a:gd name="T72" fmla="*/ 76 h 7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21" h="76">
                      <a:moveTo>
                        <a:pt x="114" y="32"/>
                      </a:moveTo>
                      <a:lnTo>
                        <a:pt x="117" y="21"/>
                      </a:lnTo>
                      <a:lnTo>
                        <a:pt x="121" y="15"/>
                      </a:lnTo>
                      <a:lnTo>
                        <a:pt x="121" y="2"/>
                      </a:lnTo>
                      <a:lnTo>
                        <a:pt x="116" y="0"/>
                      </a:lnTo>
                      <a:lnTo>
                        <a:pt x="114" y="2"/>
                      </a:lnTo>
                      <a:lnTo>
                        <a:pt x="114" y="7"/>
                      </a:lnTo>
                      <a:lnTo>
                        <a:pt x="107" y="17"/>
                      </a:lnTo>
                      <a:lnTo>
                        <a:pt x="108" y="28"/>
                      </a:lnTo>
                      <a:lnTo>
                        <a:pt x="110" y="33"/>
                      </a:lnTo>
                      <a:lnTo>
                        <a:pt x="114" y="32"/>
                      </a:lnTo>
                      <a:close/>
                      <a:moveTo>
                        <a:pt x="17" y="70"/>
                      </a:moveTo>
                      <a:lnTo>
                        <a:pt x="19" y="62"/>
                      </a:lnTo>
                      <a:lnTo>
                        <a:pt x="22" y="58"/>
                      </a:lnTo>
                      <a:lnTo>
                        <a:pt x="17" y="56"/>
                      </a:lnTo>
                      <a:lnTo>
                        <a:pt x="14" y="56"/>
                      </a:lnTo>
                      <a:lnTo>
                        <a:pt x="8" y="59"/>
                      </a:lnTo>
                      <a:lnTo>
                        <a:pt x="6" y="58"/>
                      </a:lnTo>
                      <a:lnTo>
                        <a:pt x="0" y="64"/>
                      </a:lnTo>
                      <a:lnTo>
                        <a:pt x="0" y="72"/>
                      </a:lnTo>
                      <a:lnTo>
                        <a:pt x="6" y="76"/>
                      </a:lnTo>
                      <a:lnTo>
                        <a:pt x="12" y="75"/>
                      </a:lnTo>
                      <a:lnTo>
                        <a:pt x="17" y="7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09" name="Freeform 792"/>
                <p:cNvSpPr>
                  <a:spLocks/>
                </p:cNvSpPr>
                <p:nvPr/>
              </p:nvSpPr>
              <p:spPr bwMode="gray">
                <a:xfrm>
                  <a:off x="3596" y="2780"/>
                  <a:ext cx="84" cy="112"/>
                </a:xfrm>
                <a:custGeom>
                  <a:avLst/>
                  <a:gdLst>
                    <a:gd name="T0" fmla="*/ 2147483647 w 68"/>
                    <a:gd name="T1" fmla="*/ 2147483647 h 91"/>
                    <a:gd name="T2" fmla="*/ 2147483647 w 68"/>
                    <a:gd name="T3" fmla="*/ 2147483647 h 91"/>
                    <a:gd name="T4" fmla="*/ 2147483647 w 68"/>
                    <a:gd name="T5" fmla="*/ 2147483647 h 91"/>
                    <a:gd name="T6" fmla="*/ 2147483647 w 68"/>
                    <a:gd name="T7" fmla="*/ 0 h 91"/>
                    <a:gd name="T8" fmla="*/ 2147483647 w 68"/>
                    <a:gd name="T9" fmla="*/ 2147483647 h 91"/>
                    <a:gd name="T10" fmla="*/ 2147483647 w 68"/>
                    <a:gd name="T11" fmla="*/ 2147483647 h 91"/>
                    <a:gd name="T12" fmla="*/ 2147483647 w 68"/>
                    <a:gd name="T13" fmla="*/ 2147483647 h 91"/>
                    <a:gd name="T14" fmla="*/ 2147483647 w 68"/>
                    <a:gd name="T15" fmla="*/ 2147483647 h 91"/>
                    <a:gd name="T16" fmla="*/ 2147483647 w 68"/>
                    <a:gd name="T17" fmla="*/ 2147483647 h 91"/>
                    <a:gd name="T18" fmla="*/ 2147483647 w 68"/>
                    <a:gd name="T19" fmla="*/ 2147483647 h 91"/>
                    <a:gd name="T20" fmla="*/ 2147483647 w 68"/>
                    <a:gd name="T21" fmla="*/ 2147483647 h 91"/>
                    <a:gd name="T22" fmla="*/ 2147483647 w 68"/>
                    <a:gd name="T23" fmla="*/ 2147483647 h 91"/>
                    <a:gd name="T24" fmla="*/ 2147483647 w 68"/>
                    <a:gd name="T25" fmla="*/ 2147483647 h 91"/>
                    <a:gd name="T26" fmla="*/ 2147483647 w 68"/>
                    <a:gd name="T27" fmla="*/ 2147483647 h 91"/>
                    <a:gd name="T28" fmla="*/ 2147483647 w 68"/>
                    <a:gd name="T29" fmla="*/ 2147483647 h 91"/>
                    <a:gd name="T30" fmla="*/ 2147483647 w 68"/>
                    <a:gd name="T31" fmla="*/ 2147483647 h 91"/>
                    <a:gd name="T32" fmla="*/ 2147483647 w 68"/>
                    <a:gd name="T33" fmla="*/ 2147483647 h 91"/>
                    <a:gd name="T34" fmla="*/ 2147483647 w 68"/>
                    <a:gd name="T35" fmla="*/ 2147483647 h 91"/>
                    <a:gd name="T36" fmla="*/ 2147483647 w 68"/>
                    <a:gd name="T37" fmla="*/ 2147483647 h 91"/>
                    <a:gd name="T38" fmla="*/ 2147483647 w 68"/>
                    <a:gd name="T39" fmla="*/ 2147483647 h 91"/>
                    <a:gd name="T40" fmla="*/ 2147483647 w 68"/>
                    <a:gd name="T41" fmla="*/ 2147483647 h 91"/>
                    <a:gd name="T42" fmla="*/ 2147483647 w 68"/>
                    <a:gd name="T43" fmla="*/ 2147483647 h 91"/>
                    <a:gd name="T44" fmla="*/ 2147483647 w 68"/>
                    <a:gd name="T45" fmla="*/ 2147483647 h 91"/>
                    <a:gd name="T46" fmla="*/ 2147483647 w 68"/>
                    <a:gd name="T47" fmla="*/ 2147483647 h 91"/>
                    <a:gd name="T48" fmla="*/ 2147483647 w 68"/>
                    <a:gd name="T49" fmla="*/ 2147483647 h 91"/>
                    <a:gd name="T50" fmla="*/ 2147483647 w 68"/>
                    <a:gd name="T51" fmla="*/ 2147483647 h 91"/>
                    <a:gd name="T52" fmla="*/ 2147483647 w 68"/>
                    <a:gd name="T53" fmla="*/ 2147483647 h 91"/>
                    <a:gd name="T54" fmla="*/ 2147483647 w 68"/>
                    <a:gd name="T55" fmla="*/ 2147483647 h 91"/>
                    <a:gd name="T56" fmla="*/ 2147483647 w 68"/>
                    <a:gd name="T57" fmla="*/ 2147483647 h 91"/>
                    <a:gd name="T58" fmla="*/ 2147483647 w 68"/>
                    <a:gd name="T59" fmla="*/ 2147483647 h 91"/>
                    <a:gd name="T60" fmla="*/ 2147483647 w 68"/>
                    <a:gd name="T61" fmla="*/ 2147483647 h 91"/>
                    <a:gd name="T62" fmla="*/ 2147483647 w 68"/>
                    <a:gd name="T63" fmla="*/ 2147483647 h 91"/>
                    <a:gd name="T64" fmla="*/ 2147483647 w 68"/>
                    <a:gd name="T65" fmla="*/ 2147483647 h 91"/>
                    <a:gd name="T66" fmla="*/ 2147483647 w 68"/>
                    <a:gd name="T67" fmla="*/ 2147483647 h 91"/>
                    <a:gd name="T68" fmla="*/ 2147483647 w 68"/>
                    <a:gd name="T69" fmla="*/ 2147483647 h 91"/>
                    <a:gd name="T70" fmla="*/ 0 w 68"/>
                    <a:gd name="T71" fmla="*/ 2147483647 h 91"/>
                    <a:gd name="T72" fmla="*/ 2147483647 w 68"/>
                    <a:gd name="T73" fmla="*/ 2147483647 h 91"/>
                    <a:gd name="T74" fmla="*/ 2147483647 w 68"/>
                    <a:gd name="T75" fmla="*/ 2147483647 h 91"/>
                    <a:gd name="T76" fmla="*/ 2147483647 w 68"/>
                    <a:gd name="T77" fmla="*/ 2147483647 h 91"/>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8"/>
                    <a:gd name="T118" fmla="*/ 0 h 91"/>
                    <a:gd name="T119" fmla="*/ 68 w 68"/>
                    <a:gd name="T120" fmla="*/ 91 h 91"/>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8" h="91">
                      <a:moveTo>
                        <a:pt x="10" y="16"/>
                      </a:moveTo>
                      <a:lnTo>
                        <a:pt x="15" y="18"/>
                      </a:lnTo>
                      <a:lnTo>
                        <a:pt x="13" y="6"/>
                      </a:lnTo>
                      <a:lnTo>
                        <a:pt x="16" y="0"/>
                      </a:lnTo>
                      <a:lnTo>
                        <a:pt x="21" y="2"/>
                      </a:lnTo>
                      <a:lnTo>
                        <a:pt x="22" y="6"/>
                      </a:lnTo>
                      <a:lnTo>
                        <a:pt x="26" y="10"/>
                      </a:lnTo>
                      <a:lnTo>
                        <a:pt x="26" y="19"/>
                      </a:lnTo>
                      <a:lnTo>
                        <a:pt x="36" y="20"/>
                      </a:lnTo>
                      <a:lnTo>
                        <a:pt x="44" y="26"/>
                      </a:lnTo>
                      <a:lnTo>
                        <a:pt x="43" y="42"/>
                      </a:lnTo>
                      <a:lnTo>
                        <a:pt x="50" y="54"/>
                      </a:lnTo>
                      <a:lnTo>
                        <a:pt x="61" y="65"/>
                      </a:lnTo>
                      <a:lnTo>
                        <a:pt x="62" y="70"/>
                      </a:lnTo>
                      <a:lnTo>
                        <a:pt x="68" y="72"/>
                      </a:lnTo>
                      <a:lnTo>
                        <a:pt x="68" y="90"/>
                      </a:lnTo>
                      <a:lnTo>
                        <a:pt x="64" y="90"/>
                      </a:lnTo>
                      <a:lnTo>
                        <a:pt x="60" y="84"/>
                      </a:lnTo>
                      <a:lnTo>
                        <a:pt x="57" y="86"/>
                      </a:lnTo>
                      <a:lnTo>
                        <a:pt x="55" y="91"/>
                      </a:lnTo>
                      <a:lnTo>
                        <a:pt x="46" y="90"/>
                      </a:lnTo>
                      <a:lnTo>
                        <a:pt x="49" y="76"/>
                      </a:lnTo>
                      <a:lnTo>
                        <a:pt x="48" y="71"/>
                      </a:lnTo>
                      <a:lnTo>
                        <a:pt x="39" y="59"/>
                      </a:lnTo>
                      <a:lnTo>
                        <a:pt x="36" y="47"/>
                      </a:lnTo>
                      <a:lnTo>
                        <a:pt x="32" y="46"/>
                      </a:lnTo>
                      <a:lnTo>
                        <a:pt x="27" y="51"/>
                      </a:lnTo>
                      <a:lnTo>
                        <a:pt x="23" y="51"/>
                      </a:lnTo>
                      <a:lnTo>
                        <a:pt x="20" y="47"/>
                      </a:lnTo>
                      <a:lnTo>
                        <a:pt x="15" y="47"/>
                      </a:lnTo>
                      <a:lnTo>
                        <a:pt x="8" y="55"/>
                      </a:lnTo>
                      <a:lnTo>
                        <a:pt x="5" y="51"/>
                      </a:lnTo>
                      <a:lnTo>
                        <a:pt x="6" y="47"/>
                      </a:lnTo>
                      <a:lnTo>
                        <a:pt x="8" y="35"/>
                      </a:lnTo>
                      <a:lnTo>
                        <a:pt x="2" y="32"/>
                      </a:lnTo>
                      <a:lnTo>
                        <a:pt x="0" y="24"/>
                      </a:lnTo>
                      <a:lnTo>
                        <a:pt x="6" y="15"/>
                      </a:lnTo>
                      <a:lnTo>
                        <a:pt x="9" y="14"/>
                      </a:lnTo>
                      <a:lnTo>
                        <a:pt x="10" y="16"/>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10" name="Freeform 795"/>
                <p:cNvSpPr>
                  <a:spLocks/>
                </p:cNvSpPr>
                <p:nvPr/>
              </p:nvSpPr>
              <p:spPr bwMode="gray">
                <a:xfrm>
                  <a:off x="3623" y="2769"/>
                  <a:ext cx="78" cy="197"/>
                </a:xfrm>
                <a:custGeom>
                  <a:avLst/>
                  <a:gdLst>
                    <a:gd name="T0" fmla="*/ 2147483647 w 64"/>
                    <a:gd name="T1" fmla="*/ 2147483647 h 160"/>
                    <a:gd name="T2" fmla="*/ 2147483647 w 64"/>
                    <a:gd name="T3" fmla="*/ 2147483647 h 160"/>
                    <a:gd name="T4" fmla="*/ 2147483647 w 64"/>
                    <a:gd name="T5" fmla="*/ 2147483647 h 160"/>
                    <a:gd name="T6" fmla="*/ 2147483647 w 64"/>
                    <a:gd name="T7" fmla="*/ 2147483647 h 160"/>
                    <a:gd name="T8" fmla="*/ 2147483647 w 64"/>
                    <a:gd name="T9" fmla="*/ 2147483647 h 160"/>
                    <a:gd name="T10" fmla="*/ 2147483647 w 64"/>
                    <a:gd name="T11" fmla="*/ 2147483647 h 160"/>
                    <a:gd name="T12" fmla="*/ 2147483647 w 64"/>
                    <a:gd name="T13" fmla="*/ 2147483647 h 160"/>
                    <a:gd name="T14" fmla="*/ 2147483647 w 64"/>
                    <a:gd name="T15" fmla="*/ 2147483647 h 160"/>
                    <a:gd name="T16" fmla="*/ 2147483647 w 64"/>
                    <a:gd name="T17" fmla="*/ 2147483647 h 160"/>
                    <a:gd name="T18" fmla="*/ 2147483647 w 64"/>
                    <a:gd name="T19" fmla="*/ 2147483647 h 160"/>
                    <a:gd name="T20" fmla="*/ 2147483647 w 64"/>
                    <a:gd name="T21" fmla="*/ 2147483647 h 160"/>
                    <a:gd name="T22" fmla="*/ 2147483647 w 64"/>
                    <a:gd name="T23" fmla="*/ 2147483647 h 160"/>
                    <a:gd name="T24" fmla="*/ 2147483647 w 64"/>
                    <a:gd name="T25" fmla="*/ 2147483647 h 160"/>
                    <a:gd name="T26" fmla="*/ 2147483647 w 64"/>
                    <a:gd name="T27" fmla="*/ 2147483647 h 160"/>
                    <a:gd name="T28" fmla="*/ 2147483647 w 64"/>
                    <a:gd name="T29" fmla="*/ 2147483647 h 160"/>
                    <a:gd name="T30" fmla="*/ 2147483647 w 64"/>
                    <a:gd name="T31" fmla="*/ 2147483647 h 160"/>
                    <a:gd name="T32" fmla="*/ 2147483647 w 64"/>
                    <a:gd name="T33" fmla="*/ 2147483647 h 160"/>
                    <a:gd name="T34" fmla="*/ 2147483647 w 64"/>
                    <a:gd name="T35" fmla="*/ 2147483647 h 160"/>
                    <a:gd name="T36" fmla="*/ 2147483647 w 64"/>
                    <a:gd name="T37" fmla="*/ 2147483647 h 160"/>
                    <a:gd name="T38" fmla="*/ 2147483647 w 64"/>
                    <a:gd name="T39" fmla="*/ 2147483647 h 160"/>
                    <a:gd name="T40" fmla="*/ 2147483647 w 64"/>
                    <a:gd name="T41" fmla="*/ 2147483647 h 160"/>
                    <a:gd name="T42" fmla="*/ 2147483647 w 64"/>
                    <a:gd name="T43" fmla="*/ 2147483647 h 160"/>
                    <a:gd name="T44" fmla="*/ 2147483647 w 64"/>
                    <a:gd name="T45" fmla="*/ 2147483647 h 160"/>
                    <a:gd name="T46" fmla="*/ 2147483647 w 64"/>
                    <a:gd name="T47" fmla="*/ 2147483647 h 160"/>
                    <a:gd name="T48" fmla="*/ 2147483647 w 64"/>
                    <a:gd name="T49" fmla="*/ 2147483647 h 160"/>
                    <a:gd name="T50" fmla="*/ 2147483647 w 64"/>
                    <a:gd name="T51" fmla="*/ 2147483647 h 160"/>
                    <a:gd name="T52" fmla="*/ 2147483647 w 64"/>
                    <a:gd name="T53" fmla="*/ 2147483647 h 160"/>
                    <a:gd name="T54" fmla="*/ 2147483647 w 64"/>
                    <a:gd name="T55" fmla="*/ 2147483647 h 160"/>
                    <a:gd name="T56" fmla="*/ 2147483647 w 64"/>
                    <a:gd name="T57" fmla="*/ 2147483647 h 160"/>
                    <a:gd name="T58" fmla="*/ 2147483647 w 64"/>
                    <a:gd name="T59" fmla="*/ 2147483647 h 160"/>
                    <a:gd name="T60" fmla="*/ 2147483647 w 64"/>
                    <a:gd name="T61" fmla="*/ 2147483647 h 160"/>
                    <a:gd name="T62" fmla="*/ 2147483647 w 64"/>
                    <a:gd name="T63" fmla="*/ 2147483647 h 160"/>
                    <a:gd name="T64" fmla="*/ 2147483647 w 64"/>
                    <a:gd name="T65" fmla="*/ 2147483647 h 160"/>
                    <a:gd name="T66" fmla="*/ 2147483647 w 64"/>
                    <a:gd name="T67" fmla="*/ 2147483647 h 160"/>
                    <a:gd name="T68" fmla="*/ 2147483647 w 64"/>
                    <a:gd name="T69" fmla="*/ 2147483647 h 160"/>
                    <a:gd name="T70" fmla="*/ 2147483647 w 64"/>
                    <a:gd name="T71" fmla="*/ 2147483647 h 160"/>
                    <a:gd name="T72" fmla="*/ 2147483647 w 64"/>
                    <a:gd name="T73" fmla="*/ 2147483647 h 160"/>
                    <a:gd name="T74" fmla="*/ 2147483647 w 64"/>
                    <a:gd name="T75" fmla="*/ 2147483647 h 160"/>
                    <a:gd name="T76" fmla="*/ 2147483647 w 64"/>
                    <a:gd name="T77" fmla="*/ 2147483647 h 160"/>
                    <a:gd name="T78" fmla="*/ 2147483647 w 64"/>
                    <a:gd name="T79" fmla="*/ 2147483647 h 160"/>
                    <a:gd name="T80" fmla="*/ 2147483647 w 64"/>
                    <a:gd name="T81" fmla="*/ 2147483647 h 160"/>
                    <a:gd name="T82" fmla="*/ 2147483647 w 64"/>
                    <a:gd name="T83" fmla="*/ 2147483647 h 160"/>
                    <a:gd name="T84" fmla="*/ 0 w 64"/>
                    <a:gd name="T85" fmla="*/ 2147483647 h 160"/>
                    <a:gd name="T86" fmla="*/ 2147483647 w 64"/>
                    <a:gd name="T87" fmla="*/ 2147483647 h 160"/>
                    <a:gd name="T88" fmla="*/ 2147483647 w 64"/>
                    <a:gd name="T89" fmla="*/ 2147483647 h 160"/>
                    <a:gd name="T90" fmla="*/ 2147483647 w 64"/>
                    <a:gd name="T91" fmla="*/ 2147483647 h 160"/>
                    <a:gd name="T92" fmla="*/ 2147483647 w 64"/>
                    <a:gd name="T93" fmla="*/ 0 h 160"/>
                    <a:gd name="T94" fmla="*/ 2147483647 w 64"/>
                    <a:gd name="T95" fmla="*/ 2147483647 h 160"/>
                    <a:gd name="T96" fmla="*/ 2147483647 w 64"/>
                    <a:gd name="T97" fmla="*/ 2147483647 h 160"/>
                    <a:gd name="T98" fmla="*/ 2147483647 w 64"/>
                    <a:gd name="T99" fmla="*/ 2147483647 h 160"/>
                    <a:gd name="T100" fmla="*/ 2147483647 w 64"/>
                    <a:gd name="T101" fmla="*/ 2147483647 h 160"/>
                    <a:gd name="T102" fmla="*/ 2147483647 w 64"/>
                    <a:gd name="T103" fmla="*/ 2147483647 h 160"/>
                    <a:gd name="T104" fmla="*/ 2147483647 w 64"/>
                    <a:gd name="T105" fmla="*/ 2147483647 h 160"/>
                    <a:gd name="T106" fmla="*/ 2147483647 w 64"/>
                    <a:gd name="T107" fmla="*/ 2147483647 h 16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64"/>
                    <a:gd name="T163" fmla="*/ 0 h 160"/>
                    <a:gd name="T164" fmla="*/ 64 w 64"/>
                    <a:gd name="T165" fmla="*/ 160 h 160"/>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64" h="160">
                      <a:moveTo>
                        <a:pt x="54" y="22"/>
                      </a:moveTo>
                      <a:lnTo>
                        <a:pt x="50" y="25"/>
                      </a:lnTo>
                      <a:lnTo>
                        <a:pt x="43" y="29"/>
                      </a:lnTo>
                      <a:lnTo>
                        <a:pt x="37" y="38"/>
                      </a:lnTo>
                      <a:lnTo>
                        <a:pt x="34" y="40"/>
                      </a:lnTo>
                      <a:lnTo>
                        <a:pt x="31" y="44"/>
                      </a:lnTo>
                      <a:lnTo>
                        <a:pt x="32" y="56"/>
                      </a:lnTo>
                      <a:lnTo>
                        <a:pt x="36" y="59"/>
                      </a:lnTo>
                      <a:lnTo>
                        <a:pt x="45" y="73"/>
                      </a:lnTo>
                      <a:lnTo>
                        <a:pt x="49" y="75"/>
                      </a:lnTo>
                      <a:lnTo>
                        <a:pt x="55" y="83"/>
                      </a:lnTo>
                      <a:lnTo>
                        <a:pt x="62" y="94"/>
                      </a:lnTo>
                      <a:lnTo>
                        <a:pt x="64" y="113"/>
                      </a:lnTo>
                      <a:lnTo>
                        <a:pt x="62" y="123"/>
                      </a:lnTo>
                      <a:lnTo>
                        <a:pt x="61" y="130"/>
                      </a:lnTo>
                      <a:lnTo>
                        <a:pt x="52" y="137"/>
                      </a:lnTo>
                      <a:lnTo>
                        <a:pt x="43" y="140"/>
                      </a:lnTo>
                      <a:lnTo>
                        <a:pt x="41" y="144"/>
                      </a:lnTo>
                      <a:lnTo>
                        <a:pt x="37" y="150"/>
                      </a:lnTo>
                      <a:lnTo>
                        <a:pt x="33" y="152"/>
                      </a:lnTo>
                      <a:lnTo>
                        <a:pt x="24" y="160"/>
                      </a:lnTo>
                      <a:lnTo>
                        <a:pt x="22" y="159"/>
                      </a:lnTo>
                      <a:lnTo>
                        <a:pt x="22" y="144"/>
                      </a:lnTo>
                      <a:lnTo>
                        <a:pt x="19" y="141"/>
                      </a:lnTo>
                      <a:lnTo>
                        <a:pt x="20" y="138"/>
                      </a:lnTo>
                      <a:lnTo>
                        <a:pt x="24" y="136"/>
                      </a:lnTo>
                      <a:lnTo>
                        <a:pt x="32" y="131"/>
                      </a:lnTo>
                      <a:lnTo>
                        <a:pt x="31" y="125"/>
                      </a:lnTo>
                      <a:lnTo>
                        <a:pt x="34" y="122"/>
                      </a:lnTo>
                      <a:lnTo>
                        <a:pt x="45" y="122"/>
                      </a:lnTo>
                      <a:lnTo>
                        <a:pt x="49" y="110"/>
                      </a:lnTo>
                      <a:lnTo>
                        <a:pt x="47" y="99"/>
                      </a:lnTo>
                      <a:lnTo>
                        <a:pt x="47" y="81"/>
                      </a:lnTo>
                      <a:lnTo>
                        <a:pt x="41" y="79"/>
                      </a:lnTo>
                      <a:lnTo>
                        <a:pt x="40" y="74"/>
                      </a:lnTo>
                      <a:lnTo>
                        <a:pt x="29" y="63"/>
                      </a:lnTo>
                      <a:lnTo>
                        <a:pt x="22" y="51"/>
                      </a:lnTo>
                      <a:lnTo>
                        <a:pt x="23" y="35"/>
                      </a:lnTo>
                      <a:lnTo>
                        <a:pt x="15" y="29"/>
                      </a:lnTo>
                      <a:lnTo>
                        <a:pt x="5" y="28"/>
                      </a:lnTo>
                      <a:lnTo>
                        <a:pt x="5" y="19"/>
                      </a:lnTo>
                      <a:lnTo>
                        <a:pt x="1" y="15"/>
                      </a:lnTo>
                      <a:lnTo>
                        <a:pt x="0" y="11"/>
                      </a:lnTo>
                      <a:lnTo>
                        <a:pt x="4" y="6"/>
                      </a:lnTo>
                      <a:lnTo>
                        <a:pt x="9" y="8"/>
                      </a:lnTo>
                      <a:lnTo>
                        <a:pt x="20" y="9"/>
                      </a:lnTo>
                      <a:lnTo>
                        <a:pt x="25" y="0"/>
                      </a:lnTo>
                      <a:lnTo>
                        <a:pt x="30" y="5"/>
                      </a:lnTo>
                      <a:lnTo>
                        <a:pt x="40" y="5"/>
                      </a:lnTo>
                      <a:lnTo>
                        <a:pt x="41" y="9"/>
                      </a:lnTo>
                      <a:lnTo>
                        <a:pt x="40" y="15"/>
                      </a:lnTo>
                      <a:lnTo>
                        <a:pt x="45" y="20"/>
                      </a:lnTo>
                      <a:lnTo>
                        <a:pt x="51" y="19"/>
                      </a:lnTo>
                      <a:lnTo>
                        <a:pt x="54" y="22"/>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grpSp>
              <p:nvGrpSpPr>
                <p:cNvPr id="2511" name="Group 463"/>
                <p:cNvGrpSpPr>
                  <a:grpSpLocks/>
                </p:cNvGrpSpPr>
                <p:nvPr/>
              </p:nvGrpSpPr>
              <p:grpSpPr bwMode="auto">
                <a:xfrm>
                  <a:off x="3228" y="2277"/>
                  <a:ext cx="1263" cy="1447"/>
                  <a:chOff x="3228" y="2277"/>
                  <a:chExt cx="1263" cy="1447"/>
                </a:xfrm>
                <a:grpFill/>
              </p:grpSpPr>
              <p:sp>
                <p:nvSpPr>
                  <p:cNvPr id="2512" name="Freeform 683"/>
                  <p:cNvSpPr>
                    <a:spLocks/>
                  </p:cNvSpPr>
                  <p:nvPr/>
                </p:nvSpPr>
                <p:spPr bwMode="gray">
                  <a:xfrm>
                    <a:off x="3893" y="2549"/>
                    <a:ext cx="38" cy="66"/>
                  </a:xfrm>
                  <a:custGeom>
                    <a:avLst/>
                    <a:gdLst>
                      <a:gd name="T0" fmla="*/ 2147483647 w 31"/>
                      <a:gd name="T1" fmla="*/ 2147483647 h 54"/>
                      <a:gd name="T2" fmla="*/ 2147483647 w 31"/>
                      <a:gd name="T3" fmla="*/ 2147483647 h 54"/>
                      <a:gd name="T4" fmla="*/ 2147483647 w 31"/>
                      <a:gd name="T5" fmla="*/ 0 h 54"/>
                      <a:gd name="T6" fmla="*/ 2147483647 w 31"/>
                      <a:gd name="T7" fmla="*/ 2147483647 h 54"/>
                      <a:gd name="T8" fmla="*/ 2147483647 w 31"/>
                      <a:gd name="T9" fmla="*/ 2147483647 h 54"/>
                      <a:gd name="T10" fmla="*/ 2147483647 w 31"/>
                      <a:gd name="T11" fmla="*/ 2147483647 h 54"/>
                      <a:gd name="T12" fmla="*/ 2147483647 w 31"/>
                      <a:gd name="T13" fmla="*/ 2147483647 h 54"/>
                      <a:gd name="T14" fmla="*/ 2147483647 w 31"/>
                      <a:gd name="T15" fmla="*/ 2147483647 h 54"/>
                      <a:gd name="T16" fmla="*/ 2147483647 w 31"/>
                      <a:gd name="T17" fmla="*/ 2147483647 h 54"/>
                      <a:gd name="T18" fmla="*/ 2147483647 w 31"/>
                      <a:gd name="T19" fmla="*/ 2147483647 h 54"/>
                      <a:gd name="T20" fmla="*/ 2147483647 w 31"/>
                      <a:gd name="T21" fmla="*/ 2147483647 h 54"/>
                      <a:gd name="T22" fmla="*/ 2147483647 w 31"/>
                      <a:gd name="T23" fmla="*/ 2147483647 h 54"/>
                      <a:gd name="T24" fmla="*/ 2147483647 w 31"/>
                      <a:gd name="T25" fmla="*/ 2147483647 h 54"/>
                      <a:gd name="T26" fmla="*/ 2147483647 w 31"/>
                      <a:gd name="T27" fmla="*/ 2147483647 h 54"/>
                      <a:gd name="T28" fmla="*/ 2147483647 w 31"/>
                      <a:gd name="T29" fmla="*/ 2147483647 h 54"/>
                      <a:gd name="T30" fmla="*/ 2147483647 w 31"/>
                      <a:gd name="T31" fmla="*/ 2147483647 h 54"/>
                      <a:gd name="T32" fmla="*/ 2147483647 w 31"/>
                      <a:gd name="T33" fmla="*/ 2147483647 h 54"/>
                      <a:gd name="T34" fmla="*/ 2147483647 w 31"/>
                      <a:gd name="T35" fmla="*/ 2147483647 h 54"/>
                      <a:gd name="T36" fmla="*/ 2147483647 w 31"/>
                      <a:gd name="T37" fmla="*/ 2147483647 h 54"/>
                      <a:gd name="T38" fmla="*/ 2147483647 w 31"/>
                      <a:gd name="T39" fmla="*/ 2147483647 h 54"/>
                      <a:gd name="T40" fmla="*/ 2147483647 w 31"/>
                      <a:gd name="T41" fmla="*/ 2147483647 h 54"/>
                      <a:gd name="T42" fmla="*/ 2147483647 w 31"/>
                      <a:gd name="T43" fmla="*/ 2147483647 h 54"/>
                      <a:gd name="T44" fmla="*/ 2147483647 w 31"/>
                      <a:gd name="T45" fmla="*/ 2147483647 h 54"/>
                      <a:gd name="T46" fmla="*/ 0 w 31"/>
                      <a:gd name="T47" fmla="*/ 2147483647 h 54"/>
                      <a:gd name="T48" fmla="*/ 2147483647 w 31"/>
                      <a:gd name="T49" fmla="*/ 2147483647 h 5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1"/>
                      <a:gd name="T76" fmla="*/ 0 h 54"/>
                      <a:gd name="T77" fmla="*/ 31 w 31"/>
                      <a:gd name="T78" fmla="*/ 54 h 5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1" h="54">
                        <a:moveTo>
                          <a:pt x="1" y="12"/>
                        </a:moveTo>
                        <a:lnTo>
                          <a:pt x="8" y="4"/>
                        </a:lnTo>
                        <a:lnTo>
                          <a:pt x="22" y="0"/>
                        </a:lnTo>
                        <a:lnTo>
                          <a:pt x="24" y="5"/>
                        </a:lnTo>
                        <a:lnTo>
                          <a:pt x="29" y="15"/>
                        </a:lnTo>
                        <a:lnTo>
                          <a:pt x="29" y="23"/>
                        </a:lnTo>
                        <a:lnTo>
                          <a:pt x="31" y="35"/>
                        </a:lnTo>
                        <a:lnTo>
                          <a:pt x="29" y="43"/>
                        </a:lnTo>
                        <a:lnTo>
                          <a:pt x="27" y="45"/>
                        </a:lnTo>
                        <a:lnTo>
                          <a:pt x="23" y="46"/>
                        </a:lnTo>
                        <a:lnTo>
                          <a:pt x="20" y="49"/>
                        </a:lnTo>
                        <a:lnTo>
                          <a:pt x="16" y="50"/>
                        </a:lnTo>
                        <a:lnTo>
                          <a:pt x="10" y="52"/>
                        </a:lnTo>
                        <a:lnTo>
                          <a:pt x="8" y="54"/>
                        </a:lnTo>
                        <a:lnTo>
                          <a:pt x="4" y="54"/>
                        </a:lnTo>
                        <a:lnTo>
                          <a:pt x="1" y="48"/>
                        </a:lnTo>
                        <a:lnTo>
                          <a:pt x="3" y="45"/>
                        </a:lnTo>
                        <a:lnTo>
                          <a:pt x="3" y="40"/>
                        </a:lnTo>
                        <a:lnTo>
                          <a:pt x="4" y="36"/>
                        </a:lnTo>
                        <a:lnTo>
                          <a:pt x="3" y="27"/>
                        </a:lnTo>
                        <a:lnTo>
                          <a:pt x="2" y="23"/>
                        </a:lnTo>
                        <a:lnTo>
                          <a:pt x="4" y="21"/>
                        </a:lnTo>
                        <a:lnTo>
                          <a:pt x="5" y="15"/>
                        </a:lnTo>
                        <a:lnTo>
                          <a:pt x="0" y="12"/>
                        </a:lnTo>
                        <a:lnTo>
                          <a:pt x="1" y="12"/>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grpSp>
                <p:nvGrpSpPr>
                  <p:cNvPr id="2513" name="Group 465"/>
                  <p:cNvGrpSpPr>
                    <a:grpSpLocks/>
                  </p:cNvGrpSpPr>
                  <p:nvPr/>
                </p:nvGrpSpPr>
                <p:grpSpPr bwMode="auto">
                  <a:xfrm>
                    <a:off x="3228" y="2277"/>
                    <a:ext cx="1263" cy="1447"/>
                    <a:chOff x="3228" y="2277"/>
                    <a:chExt cx="1263" cy="1447"/>
                  </a:xfrm>
                  <a:grpFill/>
                </p:grpSpPr>
                <p:grpSp>
                  <p:nvGrpSpPr>
                    <p:cNvPr id="2514" name="Group 466"/>
                    <p:cNvGrpSpPr>
                      <a:grpSpLocks/>
                    </p:cNvGrpSpPr>
                    <p:nvPr/>
                  </p:nvGrpSpPr>
                  <p:grpSpPr bwMode="auto">
                    <a:xfrm>
                      <a:off x="3522" y="2809"/>
                      <a:ext cx="969" cy="915"/>
                      <a:chOff x="3522" y="2809"/>
                      <a:chExt cx="969" cy="915"/>
                    </a:xfrm>
                    <a:grpFill/>
                  </p:grpSpPr>
                  <p:sp>
                    <p:nvSpPr>
                      <p:cNvPr id="2515" name="Freeform 446"/>
                      <p:cNvSpPr>
                        <a:spLocks/>
                      </p:cNvSpPr>
                      <p:nvPr/>
                    </p:nvSpPr>
                    <p:spPr bwMode="gray">
                      <a:xfrm>
                        <a:off x="4061" y="3099"/>
                        <a:ext cx="114" cy="101"/>
                      </a:xfrm>
                      <a:custGeom>
                        <a:avLst/>
                        <a:gdLst>
                          <a:gd name="T0" fmla="*/ 2147483647 w 93"/>
                          <a:gd name="T1" fmla="*/ 0 h 82"/>
                          <a:gd name="T2" fmla="*/ 2147483647 w 93"/>
                          <a:gd name="T3" fmla="*/ 2147483647 h 82"/>
                          <a:gd name="T4" fmla="*/ 2147483647 w 93"/>
                          <a:gd name="T5" fmla="*/ 2147483647 h 82"/>
                          <a:gd name="T6" fmla="*/ 2147483647 w 93"/>
                          <a:gd name="T7" fmla="*/ 2147483647 h 82"/>
                          <a:gd name="T8" fmla="*/ 2147483647 w 93"/>
                          <a:gd name="T9" fmla="*/ 2147483647 h 82"/>
                          <a:gd name="T10" fmla="*/ 2147483647 w 93"/>
                          <a:gd name="T11" fmla="*/ 2147483647 h 82"/>
                          <a:gd name="T12" fmla="*/ 2147483647 w 93"/>
                          <a:gd name="T13" fmla="*/ 2147483647 h 82"/>
                          <a:gd name="T14" fmla="*/ 2147483647 w 93"/>
                          <a:gd name="T15" fmla="*/ 2147483647 h 82"/>
                          <a:gd name="T16" fmla="*/ 2147483647 w 93"/>
                          <a:gd name="T17" fmla="*/ 2147483647 h 82"/>
                          <a:gd name="T18" fmla="*/ 2147483647 w 93"/>
                          <a:gd name="T19" fmla="*/ 2147483647 h 82"/>
                          <a:gd name="T20" fmla="*/ 2147483647 w 93"/>
                          <a:gd name="T21" fmla="*/ 2147483647 h 82"/>
                          <a:gd name="T22" fmla="*/ 2147483647 w 93"/>
                          <a:gd name="T23" fmla="*/ 2147483647 h 82"/>
                          <a:gd name="T24" fmla="*/ 2147483647 w 93"/>
                          <a:gd name="T25" fmla="*/ 2147483647 h 82"/>
                          <a:gd name="T26" fmla="*/ 2147483647 w 93"/>
                          <a:gd name="T27" fmla="*/ 2147483647 h 82"/>
                          <a:gd name="T28" fmla="*/ 2147483647 w 93"/>
                          <a:gd name="T29" fmla="*/ 2147483647 h 82"/>
                          <a:gd name="T30" fmla="*/ 2147483647 w 93"/>
                          <a:gd name="T31" fmla="*/ 2147483647 h 82"/>
                          <a:gd name="T32" fmla="*/ 2147483647 w 93"/>
                          <a:gd name="T33" fmla="*/ 2147483647 h 82"/>
                          <a:gd name="T34" fmla="*/ 2147483647 w 93"/>
                          <a:gd name="T35" fmla="*/ 2147483647 h 82"/>
                          <a:gd name="T36" fmla="*/ 2147483647 w 93"/>
                          <a:gd name="T37" fmla="*/ 2147483647 h 82"/>
                          <a:gd name="T38" fmla="*/ 2147483647 w 93"/>
                          <a:gd name="T39" fmla="*/ 2147483647 h 82"/>
                          <a:gd name="T40" fmla="*/ 2147483647 w 93"/>
                          <a:gd name="T41" fmla="*/ 2147483647 h 82"/>
                          <a:gd name="T42" fmla="*/ 2147483647 w 93"/>
                          <a:gd name="T43" fmla="*/ 2147483647 h 82"/>
                          <a:gd name="T44" fmla="*/ 2147483647 w 93"/>
                          <a:gd name="T45" fmla="*/ 2147483647 h 82"/>
                          <a:gd name="T46" fmla="*/ 2147483647 w 93"/>
                          <a:gd name="T47" fmla="*/ 2147483647 h 82"/>
                          <a:gd name="T48" fmla="*/ 2147483647 w 93"/>
                          <a:gd name="T49" fmla="*/ 2147483647 h 82"/>
                          <a:gd name="T50" fmla="*/ 2147483647 w 93"/>
                          <a:gd name="T51" fmla="*/ 2147483647 h 82"/>
                          <a:gd name="T52" fmla="*/ 2147483647 w 93"/>
                          <a:gd name="T53" fmla="*/ 2147483647 h 82"/>
                          <a:gd name="T54" fmla="*/ 2147483647 w 93"/>
                          <a:gd name="T55" fmla="*/ 2147483647 h 82"/>
                          <a:gd name="T56" fmla="*/ 2147483647 w 93"/>
                          <a:gd name="T57" fmla="*/ 2147483647 h 82"/>
                          <a:gd name="T58" fmla="*/ 2147483647 w 93"/>
                          <a:gd name="T59" fmla="*/ 2147483647 h 82"/>
                          <a:gd name="T60" fmla="*/ 2147483647 w 93"/>
                          <a:gd name="T61" fmla="*/ 2147483647 h 82"/>
                          <a:gd name="T62" fmla="*/ 2147483647 w 93"/>
                          <a:gd name="T63" fmla="*/ 2147483647 h 82"/>
                          <a:gd name="T64" fmla="*/ 2147483647 w 93"/>
                          <a:gd name="T65" fmla="*/ 2147483647 h 82"/>
                          <a:gd name="T66" fmla="*/ 2147483647 w 93"/>
                          <a:gd name="T67" fmla="*/ 2147483647 h 82"/>
                          <a:gd name="T68" fmla="*/ 2147483647 w 93"/>
                          <a:gd name="T69" fmla="*/ 2147483647 h 82"/>
                          <a:gd name="T70" fmla="*/ 2147483647 w 93"/>
                          <a:gd name="T71" fmla="*/ 2147483647 h 82"/>
                          <a:gd name="T72" fmla="*/ 2147483647 w 93"/>
                          <a:gd name="T73" fmla="*/ 2147483647 h 82"/>
                          <a:gd name="T74" fmla="*/ 2147483647 w 93"/>
                          <a:gd name="T75" fmla="*/ 2147483647 h 82"/>
                          <a:gd name="T76" fmla="*/ 0 w 93"/>
                          <a:gd name="T77" fmla="*/ 2147483647 h 82"/>
                          <a:gd name="T78" fmla="*/ 2147483647 w 93"/>
                          <a:gd name="T79" fmla="*/ 2147483647 h 82"/>
                          <a:gd name="T80" fmla="*/ 2147483647 w 93"/>
                          <a:gd name="T81" fmla="*/ 0 h 8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93"/>
                          <a:gd name="T124" fmla="*/ 0 h 82"/>
                          <a:gd name="T125" fmla="*/ 93 w 93"/>
                          <a:gd name="T126" fmla="*/ 82 h 8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93" h="82">
                            <a:moveTo>
                              <a:pt x="3" y="0"/>
                            </a:moveTo>
                            <a:lnTo>
                              <a:pt x="12" y="4"/>
                            </a:lnTo>
                            <a:lnTo>
                              <a:pt x="26" y="10"/>
                            </a:lnTo>
                            <a:lnTo>
                              <a:pt x="32" y="12"/>
                            </a:lnTo>
                            <a:lnTo>
                              <a:pt x="40" y="19"/>
                            </a:lnTo>
                            <a:lnTo>
                              <a:pt x="46" y="22"/>
                            </a:lnTo>
                            <a:lnTo>
                              <a:pt x="47" y="30"/>
                            </a:lnTo>
                            <a:lnTo>
                              <a:pt x="62" y="37"/>
                            </a:lnTo>
                            <a:lnTo>
                              <a:pt x="65" y="39"/>
                            </a:lnTo>
                            <a:lnTo>
                              <a:pt x="64" y="43"/>
                            </a:lnTo>
                            <a:lnTo>
                              <a:pt x="59" y="44"/>
                            </a:lnTo>
                            <a:lnTo>
                              <a:pt x="59" y="47"/>
                            </a:lnTo>
                            <a:lnTo>
                              <a:pt x="63" y="54"/>
                            </a:lnTo>
                            <a:lnTo>
                              <a:pt x="69" y="54"/>
                            </a:lnTo>
                            <a:lnTo>
                              <a:pt x="69" y="59"/>
                            </a:lnTo>
                            <a:lnTo>
                              <a:pt x="73" y="67"/>
                            </a:lnTo>
                            <a:lnTo>
                              <a:pt x="80" y="69"/>
                            </a:lnTo>
                            <a:lnTo>
                              <a:pt x="91" y="77"/>
                            </a:lnTo>
                            <a:lnTo>
                              <a:pt x="93" y="81"/>
                            </a:lnTo>
                            <a:lnTo>
                              <a:pt x="90" y="82"/>
                            </a:lnTo>
                            <a:lnTo>
                              <a:pt x="83" y="79"/>
                            </a:lnTo>
                            <a:lnTo>
                              <a:pt x="75" y="77"/>
                            </a:lnTo>
                            <a:lnTo>
                              <a:pt x="66" y="77"/>
                            </a:lnTo>
                            <a:lnTo>
                              <a:pt x="61" y="73"/>
                            </a:lnTo>
                            <a:lnTo>
                              <a:pt x="59" y="67"/>
                            </a:lnTo>
                            <a:lnTo>
                              <a:pt x="54" y="64"/>
                            </a:lnTo>
                            <a:lnTo>
                              <a:pt x="51" y="57"/>
                            </a:lnTo>
                            <a:lnTo>
                              <a:pt x="46" y="56"/>
                            </a:lnTo>
                            <a:lnTo>
                              <a:pt x="36" y="51"/>
                            </a:lnTo>
                            <a:lnTo>
                              <a:pt x="30" y="52"/>
                            </a:lnTo>
                            <a:lnTo>
                              <a:pt x="31" y="58"/>
                            </a:lnTo>
                            <a:lnTo>
                              <a:pt x="23" y="58"/>
                            </a:lnTo>
                            <a:lnTo>
                              <a:pt x="22" y="60"/>
                            </a:lnTo>
                            <a:lnTo>
                              <a:pt x="27" y="65"/>
                            </a:lnTo>
                            <a:lnTo>
                              <a:pt x="23" y="68"/>
                            </a:lnTo>
                            <a:lnTo>
                              <a:pt x="6" y="68"/>
                            </a:lnTo>
                            <a:lnTo>
                              <a:pt x="4" y="47"/>
                            </a:lnTo>
                            <a:lnTo>
                              <a:pt x="2" y="43"/>
                            </a:lnTo>
                            <a:lnTo>
                              <a:pt x="0" y="39"/>
                            </a:lnTo>
                            <a:lnTo>
                              <a:pt x="4" y="35"/>
                            </a:lnTo>
                            <a:lnTo>
                              <a:pt x="3" y="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16" name="Freeform 447"/>
                      <p:cNvSpPr>
                        <a:spLocks/>
                      </p:cNvSpPr>
                      <p:nvPr/>
                    </p:nvSpPr>
                    <p:spPr bwMode="gray">
                      <a:xfrm>
                        <a:off x="4147" y="3117"/>
                        <a:ext cx="45" cy="27"/>
                      </a:xfrm>
                      <a:custGeom>
                        <a:avLst/>
                        <a:gdLst>
                          <a:gd name="T0" fmla="*/ 2147483647 w 37"/>
                          <a:gd name="T1" fmla="*/ 2147483647 h 22"/>
                          <a:gd name="T2" fmla="*/ 2147483647 w 37"/>
                          <a:gd name="T3" fmla="*/ 2147483647 h 22"/>
                          <a:gd name="T4" fmla="*/ 2147483647 w 37"/>
                          <a:gd name="T5" fmla="*/ 2147483647 h 22"/>
                          <a:gd name="T6" fmla="*/ 2147483647 w 37"/>
                          <a:gd name="T7" fmla="*/ 2147483647 h 22"/>
                          <a:gd name="T8" fmla="*/ 2147483647 w 37"/>
                          <a:gd name="T9" fmla="*/ 2147483647 h 22"/>
                          <a:gd name="T10" fmla="*/ 2147483647 w 37"/>
                          <a:gd name="T11" fmla="*/ 2147483647 h 22"/>
                          <a:gd name="T12" fmla="*/ 2147483647 w 37"/>
                          <a:gd name="T13" fmla="*/ 2147483647 h 22"/>
                          <a:gd name="T14" fmla="*/ 2147483647 w 37"/>
                          <a:gd name="T15" fmla="*/ 2147483647 h 22"/>
                          <a:gd name="T16" fmla="*/ 0 w 37"/>
                          <a:gd name="T17" fmla="*/ 2147483647 h 22"/>
                          <a:gd name="T18" fmla="*/ 2147483647 w 37"/>
                          <a:gd name="T19" fmla="*/ 2147483647 h 22"/>
                          <a:gd name="T20" fmla="*/ 2147483647 w 37"/>
                          <a:gd name="T21" fmla="*/ 2147483647 h 22"/>
                          <a:gd name="T22" fmla="*/ 2147483647 w 37"/>
                          <a:gd name="T23" fmla="*/ 2147483647 h 22"/>
                          <a:gd name="T24" fmla="*/ 2147483647 w 37"/>
                          <a:gd name="T25" fmla="*/ 2147483647 h 22"/>
                          <a:gd name="T26" fmla="*/ 2147483647 w 37"/>
                          <a:gd name="T27" fmla="*/ 2147483647 h 22"/>
                          <a:gd name="T28" fmla="*/ 2147483647 w 37"/>
                          <a:gd name="T29" fmla="*/ 2147483647 h 22"/>
                          <a:gd name="T30" fmla="*/ 2147483647 w 37"/>
                          <a:gd name="T31" fmla="*/ 2147483647 h 22"/>
                          <a:gd name="T32" fmla="*/ 2147483647 w 37"/>
                          <a:gd name="T33" fmla="*/ 0 h 22"/>
                          <a:gd name="T34" fmla="*/ 2147483647 w 37"/>
                          <a:gd name="T35" fmla="*/ 2147483647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7"/>
                          <a:gd name="T55" fmla="*/ 0 h 22"/>
                          <a:gd name="T56" fmla="*/ 37 w 37"/>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7" h="22">
                            <a:moveTo>
                              <a:pt x="31" y="2"/>
                            </a:moveTo>
                            <a:lnTo>
                              <a:pt x="31" y="7"/>
                            </a:lnTo>
                            <a:lnTo>
                              <a:pt x="22" y="15"/>
                            </a:lnTo>
                            <a:lnTo>
                              <a:pt x="13" y="15"/>
                            </a:lnTo>
                            <a:lnTo>
                              <a:pt x="11" y="15"/>
                            </a:lnTo>
                            <a:lnTo>
                              <a:pt x="6" y="14"/>
                            </a:lnTo>
                            <a:lnTo>
                              <a:pt x="4" y="13"/>
                            </a:lnTo>
                            <a:lnTo>
                              <a:pt x="2" y="13"/>
                            </a:lnTo>
                            <a:lnTo>
                              <a:pt x="0" y="13"/>
                            </a:lnTo>
                            <a:lnTo>
                              <a:pt x="1" y="17"/>
                            </a:lnTo>
                            <a:lnTo>
                              <a:pt x="8" y="22"/>
                            </a:lnTo>
                            <a:lnTo>
                              <a:pt x="18" y="21"/>
                            </a:lnTo>
                            <a:lnTo>
                              <a:pt x="34" y="14"/>
                            </a:lnTo>
                            <a:lnTo>
                              <a:pt x="36" y="15"/>
                            </a:lnTo>
                            <a:lnTo>
                              <a:pt x="36" y="6"/>
                            </a:lnTo>
                            <a:lnTo>
                              <a:pt x="37" y="4"/>
                            </a:lnTo>
                            <a:lnTo>
                              <a:pt x="34" y="0"/>
                            </a:lnTo>
                            <a:lnTo>
                              <a:pt x="31" y="2"/>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17" name="Freeform 448"/>
                      <p:cNvSpPr>
                        <a:spLocks/>
                      </p:cNvSpPr>
                      <p:nvPr/>
                    </p:nvSpPr>
                    <p:spPr bwMode="gray">
                      <a:xfrm>
                        <a:off x="4167" y="3095"/>
                        <a:ext cx="34" cy="29"/>
                      </a:xfrm>
                      <a:custGeom>
                        <a:avLst/>
                        <a:gdLst>
                          <a:gd name="T0" fmla="*/ 2147483647 w 28"/>
                          <a:gd name="T1" fmla="*/ 0 h 24"/>
                          <a:gd name="T2" fmla="*/ 2147483647 w 28"/>
                          <a:gd name="T3" fmla="*/ 2147483647 h 24"/>
                          <a:gd name="T4" fmla="*/ 2147483647 w 28"/>
                          <a:gd name="T5" fmla="*/ 2147483647 h 24"/>
                          <a:gd name="T6" fmla="*/ 2147483647 w 28"/>
                          <a:gd name="T7" fmla="*/ 2147483647 h 24"/>
                          <a:gd name="T8" fmla="*/ 2147483647 w 28"/>
                          <a:gd name="T9" fmla="*/ 2147483647 h 24"/>
                          <a:gd name="T10" fmla="*/ 2147483647 w 28"/>
                          <a:gd name="T11" fmla="*/ 2147483647 h 24"/>
                          <a:gd name="T12" fmla="*/ 2147483647 w 28"/>
                          <a:gd name="T13" fmla="*/ 2147483647 h 24"/>
                          <a:gd name="T14" fmla="*/ 2147483647 w 28"/>
                          <a:gd name="T15" fmla="*/ 2147483647 h 24"/>
                          <a:gd name="T16" fmla="*/ 2147483647 w 28"/>
                          <a:gd name="T17" fmla="*/ 2147483647 h 24"/>
                          <a:gd name="T18" fmla="*/ 2147483647 w 28"/>
                          <a:gd name="T19" fmla="*/ 2147483647 h 24"/>
                          <a:gd name="T20" fmla="*/ 2147483647 w 28"/>
                          <a:gd name="T21" fmla="*/ 2147483647 h 24"/>
                          <a:gd name="T22" fmla="*/ 2147483647 w 28"/>
                          <a:gd name="T23" fmla="*/ 2147483647 h 24"/>
                          <a:gd name="T24" fmla="*/ 0 w 28"/>
                          <a:gd name="T25" fmla="*/ 2147483647 h 24"/>
                          <a:gd name="T26" fmla="*/ 0 w 28"/>
                          <a:gd name="T27" fmla="*/ 0 h 24"/>
                          <a:gd name="T28" fmla="*/ 2147483647 w 28"/>
                          <a:gd name="T29" fmla="*/ 0 h 2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8"/>
                          <a:gd name="T46" fmla="*/ 0 h 24"/>
                          <a:gd name="T47" fmla="*/ 28 w 28"/>
                          <a:gd name="T48" fmla="*/ 24 h 2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8" h="24">
                            <a:moveTo>
                              <a:pt x="3" y="0"/>
                            </a:moveTo>
                            <a:lnTo>
                              <a:pt x="7" y="2"/>
                            </a:lnTo>
                            <a:lnTo>
                              <a:pt x="12" y="3"/>
                            </a:lnTo>
                            <a:lnTo>
                              <a:pt x="18" y="7"/>
                            </a:lnTo>
                            <a:lnTo>
                              <a:pt x="23" y="13"/>
                            </a:lnTo>
                            <a:lnTo>
                              <a:pt x="27" y="16"/>
                            </a:lnTo>
                            <a:lnTo>
                              <a:pt x="28" y="22"/>
                            </a:lnTo>
                            <a:lnTo>
                              <a:pt x="25" y="24"/>
                            </a:lnTo>
                            <a:lnTo>
                              <a:pt x="21" y="15"/>
                            </a:lnTo>
                            <a:lnTo>
                              <a:pt x="18" y="14"/>
                            </a:lnTo>
                            <a:lnTo>
                              <a:pt x="15" y="8"/>
                            </a:lnTo>
                            <a:lnTo>
                              <a:pt x="7" y="5"/>
                            </a:lnTo>
                            <a:lnTo>
                              <a:pt x="0" y="3"/>
                            </a:lnTo>
                            <a:lnTo>
                              <a:pt x="0" y="0"/>
                            </a:lnTo>
                            <a:lnTo>
                              <a:pt x="3" y="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18" name="Freeform 449"/>
                      <p:cNvSpPr>
                        <a:spLocks/>
                      </p:cNvSpPr>
                      <p:nvPr/>
                    </p:nvSpPr>
                    <p:spPr bwMode="gray">
                      <a:xfrm>
                        <a:off x="4219" y="3135"/>
                        <a:ext cx="13" cy="18"/>
                      </a:xfrm>
                      <a:custGeom>
                        <a:avLst/>
                        <a:gdLst>
                          <a:gd name="T0" fmla="*/ 0 w 10"/>
                          <a:gd name="T1" fmla="*/ 2147483647 h 15"/>
                          <a:gd name="T2" fmla="*/ 2147483647 w 10"/>
                          <a:gd name="T3" fmla="*/ 0 h 15"/>
                          <a:gd name="T4" fmla="*/ 2147483647 w 10"/>
                          <a:gd name="T5" fmla="*/ 2147483647 h 15"/>
                          <a:gd name="T6" fmla="*/ 2147483647 w 10"/>
                          <a:gd name="T7" fmla="*/ 2147483647 h 15"/>
                          <a:gd name="T8" fmla="*/ 2147483647 w 10"/>
                          <a:gd name="T9" fmla="*/ 2147483647 h 15"/>
                          <a:gd name="T10" fmla="*/ 2147483647 w 10"/>
                          <a:gd name="T11" fmla="*/ 2147483647 h 15"/>
                          <a:gd name="T12" fmla="*/ 2147483647 w 10"/>
                          <a:gd name="T13" fmla="*/ 2147483647 h 15"/>
                          <a:gd name="T14" fmla="*/ 2147483647 w 10"/>
                          <a:gd name="T15" fmla="*/ 2147483647 h 15"/>
                          <a:gd name="T16" fmla="*/ 2147483647 w 10"/>
                          <a:gd name="T17" fmla="*/ 2147483647 h 15"/>
                          <a:gd name="T18" fmla="*/ 0 w 10"/>
                          <a:gd name="T19" fmla="*/ 2147483647 h 1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
                          <a:gd name="T31" fmla="*/ 0 h 15"/>
                          <a:gd name="T32" fmla="*/ 10 w 10"/>
                          <a:gd name="T33" fmla="*/ 15 h 1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 h="15">
                            <a:moveTo>
                              <a:pt x="0" y="3"/>
                            </a:moveTo>
                            <a:lnTo>
                              <a:pt x="1" y="0"/>
                            </a:lnTo>
                            <a:lnTo>
                              <a:pt x="9" y="8"/>
                            </a:lnTo>
                            <a:lnTo>
                              <a:pt x="10" y="10"/>
                            </a:lnTo>
                            <a:lnTo>
                              <a:pt x="10" y="15"/>
                            </a:lnTo>
                            <a:lnTo>
                              <a:pt x="8" y="13"/>
                            </a:lnTo>
                            <a:lnTo>
                              <a:pt x="5" y="11"/>
                            </a:lnTo>
                            <a:lnTo>
                              <a:pt x="4" y="9"/>
                            </a:lnTo>
                            <a:lnTo>
                              <a:pt x="2" y="7"/>
                            </a:lnTo>
                            <a:lnTo>
                              <a:pt x="0" y="3"/>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19" name="Freeform 450"/>
                      <p:cNvSpPr>
                        <a:spLocks/>
                      </p:cNvSpPr>
                      <p:nvPr/>
                    </p:nvSpPr>
                    <p:spPr bwMode="gray">
                      <a:xfrm>
                        <a:off x="4239" y="3147"/>
                        <a:ext cx="11" cy="9"/>
                      </a:xfrm>
                      <a:custGeom>
                        <a:avLst/>
                        <a:gdLst>
                          <a:gd name="T0" fmla="*/ 0 w 9"/>
                          <a:gd name="T1" fmla="*/ 2147483647 h 8"/>
                          <a:gd name="T2" fmla="*/ 2147483647 w 9"/>
                          <a:gd name="T3" fmla="*/ 0 h 8"/>
                          <a:gd name="T4" fmla="*/ 2147483647 w 9"/>
                          <a:gd name="T5" fmla="*/ 2147483647 h 8"/>
                          <a:gd name="T6" fmla="*/ 2147483647 w 9"/>
                          <a:gd name="T7" fmla="*/ 2147483647 h 8"/>
                          <a:gd name="T8" fmla="*/ 2147483647 w 9"/>
                          <a:gd name="T9" fmla="*/ 2147483647 h 8"/>
                          <a:gd name="T10" fmla="*/ 0 w 9"/>
                          <a:gd name="T11" fmla="*/ 2147483647 h 8"/>
                          <a:gd name="T12" fmla="*/ 0 60000 65536"/>
                          <a:gd name="T13" fmla="*/ 0 60000 65536"/>
                          <a:gd name="T14" fmla="*/ 0 60000 65536"/>
                          <a:gd name="T15" fmla="*/ 0 60000 65536"/>
                          <a:gd name="T16" fmla="*/ 0 60000 65536"/>
                          <a:gd name="T17" fmla="*/ 0 60000 65536"/>
                          <a:gd name="T18" fmla="*/ 0 w 9"/>
                          <a:gd name="T19" fmla="*/ 0 h 8"/>
                          <a:gd name="T20" fmla="*/ 9 w 9"/>
                          <a:gd name="T21" fmla="*/ 8 h 8"/>
                        </a:gdLst>
                        <a:ahLst/>
                        <a:cxnLst>
                          <a:cxn ang="T12">
                            <a:pos x="T0" y="T1"/>
                          </a:cxn>
                          <a:cxn ang="T13">
                            <a:pos x="T2" y="T3"/>
                          </a:cxn>
                          <a:cxn ang="T14">
                            <a:pos x="T4" y="T5"/>
                          </a:cxn>
                          <a:cxn ang="T15">
                            <a:pos x="T6" y="T7"/>
                          </a:cxn>
                          <a:cxn ang="T16">
                            <a:pos x="T8" y="T9"/>
                          </a:cxn>
                          <a:cxn ang="T17">
                            <a:pos x="T10" y="T11"/>
                          </a:cxn>
                        </a:cxnLst>
                        <a:rect l="T18" t="T19" r="T20" b="T21"/>
                        <a:pathLst>
                          <a:path w="9" h="8">
                            <a:moveTo>
                              <a:pt x="0" y="4"/>
                            </a:moveTo>
                            <a:lnTo>
                              <a:pt x="1" y="0"/>
                            </a:lnTo>
                            <a:lnTo>
                              <a:pt x="5" y="2"/>
                            </a:lnTo>
                            <a:lnTo>
                              <a:pt x="9" y="7"/>
                            </a:lnTo>
                            <a:lnTo>
                              <a:pt x="6" y="8"/>
                            </a:lnTo>
                            <a:lnTo>
                              <a:pt x="0" y="4"/>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20" name="Freeform 451"/>
                      <p:cNvSpPr>
                        <a:spLocks/>
                      </p:cNvSpPr>
                      <p:nvPr/>
                    </p:nvSpPr>
                    <p:spPr bwMode="gray">
                      <a:xfrm>
                        <a:off x="4261" y="3157"/>
                        <a:ext cx="17" cy="13"/>
                      </a:xfrm>
                      <a:custGeom>
                        <a:avLst/>
                        <a:gdLst>
                          <a:gd name="T0" fmla="*/ 0 w 14"/>
                          <a:gd name="T1" fmla="*/ 2147483647 h 10"/>
                          <a:gd name="T2" fmla="*/ 0 w 14"/>
                          <a:gd name="T3" fmla="*/ 2147483647 h 10"/>
                          <a:gd name="T4" fmla="*/ 2147483647 w 14"/>
                          <a:gd name="T5" fmla="*/ 0 h 10"/>
                          <a:gd name="T6" fmla="*/ 2147483647 w 14"/>
                          <a:gd name="T7" fmla="*/ 2147483647 h 10"/>
                          <a:gd name="T8" fmla="*/ 2147483647 w 14"/>
                          <a:gd name="T9" fmla="*/ 2147483647 h 10"/>
                          <a:gd name="T10" fmla="*/ 2147483647 w 14"/>
                          <a:gd name="T11" fmla="*/ 2147483647 h 10"/>
                          <a:gd name="T12" fmla="*/ 0 w 14"/>
                          <a:gd name="T13" fmla="*/ 2147483647 h 10"/>
                          <a:gd name="T14" fmla="*/ 0 60000 65536"/>
                          <a:gd name="T15" fmla="*/ 0 60000 65536"/>
                          <a:gd name="T16" fmla="*/ 0 60000 65536"/>
                          <a:gd name="T17" fmla="*/ 0 60000 65536"/>
                          <a:gd name="T18" fmla="*/ 0 60000 65536"/>
                          <a:gd name="T19" fmla="*/ 0 60000 65536"/>
                          <a:gd name="T20" fmla="*/ 0 60000 65536"/>
                          <a:gd name="T21" fmla="*/ 0 w 14"/>
                          <a:gd name="T22" fmla="*/ 0 h 10"/>
                          <a:gd name="T23" fmla="*/ 14 w 14"/>
                          <a:gd name="T24" fmla="*/ 10 h 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 h="10">
                            <a:moveTo>
                              <a:pt x="0" y="5"/>
                            </a:moveTo>
                            <a:lnTo>
                              <a:pt x="0" y="2"/>
                            </a:lnTo>
                            <a:lnTo>
                              <a:pt x="2" y="0"/>
                            </a:lnTo>
                            <a:lnTo>
                              <a:pt x="11" y="5"/>
                            </a:lnTo>
                            <a:lnTo>
                              <a:pt x="14" y="10"/>
                            </a:lnTo>
                            <a:lnTo>
                              <a:pt x="11" y="10"/>
                            </a:lnTo>
                            <a:lnTo>
                              <a:pt x="0" y="5"/>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21" name="Freeform 452"/>
                      <p:cNvSpPr>
                        <a:spLocks/>
                      </p:cNvSpPr>
                      <p:nvPr/>
                    </p:nvSpPr>
                    <p:spPr bwMode="gray">
                      <a:xfrm>
                        <a:off x="4285" y="3171"/>
                        <a:ext cx="14" cy="17"/>
                      </a:xfrm>
                      <a:custGeom>
                        <a:avLst/>
                        <a:gdLst>
                          <a:gd name="T0" fmla="*/ 2147483647 w 11"/>
                          <a:gd name="T1" fmla="*/ 2147483647 h 13"/>
                          <a:gd name="T2" fmla="*/ 0 w 11"/>
                          <a:gd name="T3" fmla="*/ 2147483647 h 13"/>
                          <a:gd name="T4" fmla="*/ 2147483647 w 11"/>
                          <a:gd name="T5" fmla="*/ 0 h 13"/>
                          <a:gd name="T6" fmla="*/ 2147483647 w 11"/>
                          <a:gd name="T7" fmla="*/ 2147483647 h 13"/>
                          <a:gd name="T8" fmla="*/ 2147483647 w 11"/>
                          <a:gd name="T9" fmla="*/ 2147483647 h 13"/>
                          <a:gd name="T10" fmla="*/ 2147483647 w 11"/>
                          <a:gd name="T11" fmla="*/ 2147483647 h 13"/>
                          <a:gd name="T12" fmla="*/ 2147483647 w 11"/>
                          <a:gd name="T13" fmla="*/ 2147483647 h 13"/>
                          <a:gd name="T14" fmla="*/ 2147483647 w 11"/>
                          <a:gd name="T15" fmla="*/ 2147483647 h 13"/>
                          <a:gd name="T16" fmla="*/ 0 60000 65536"/>
                          <a:gd name="T17" fmla="*/ 0 60000 65536"/>
                          <a:gd name="T18" fmla="*/ 0 60000 65536"/>
                          <a:gd name="T19" fmla="*/ 0 60000 65536"/>
                          <a:gd name="T20" fmla="*/ 0 60000 65536"/>
                          <a:gd name="T21" fmla="*/ 0 60000 65536"/>
                          <a:gd name="T22" fmla="*/ 0 60000 65536"/>
                          <a:gd name="T23" fmla="*/ 0 60000 65536"/>
                          <a:gd name="T24" fmla="*/ 0 w 11"/>
                          <a:gd name="T25" fmla="*/ 0 h 13"/>
                          <a:gd name="T26" fmla="*/ 11 w 11"/>
                          <a:gd name="T27" fmla="*/ 13 h 1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 h="13">
                            <a:moveTo>
                              <a:pt x="1" y="6"/>
                            </a:moveTo>
                            <a:lnTo>
                              <a:pt x="0" y="2"/>
                            </a:lnTo>
                            <a:lnTo>
                              <a:pt x="1" y="0"/>
                            </a:lnTo>
                            <a:lnTo>
                              <a:pt x="5" y="1"/>
                            </a:lnTo>
                            <a:lnTo>
                              <a:pt x="11" y="10"/>
                            </a:lnTo>
                            <a:lnTo>
                              <a:pt x="10" y="13"/>
                            </a:lnTo>
                            <a:lnTo>
                              <a:pt x="7" y="12"/>
                            </a:lnTo>
                            <a:lnTo>
                              <a:pt x="1" y="6"/>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22" name="Freeform 453"/>
                      <p:cNvSpPr>
                        <a:spLocks/>
                      </p:cNvSpPr>
                      <p:nvPr/>
                    </p:nvSpPr>
                    <p:spPr bwMode="gray">
                      <a:xfrm>
                        <a:off x="4296" y="3193"/>
                        <a:ext cx="9" cy="9"/>
                      </a:xfrm>
                      <a:custGeom>
                        <a:avLst/>
                        <a:gdLst>
                          <a:gd name="T0" fmla="*/ 2147483647 w 8"/>
                          <a:gd name="T1" fmla="*/ 2147483647 h 7"/>
                          <a:gd name="T2" fmla="*/ 2147483647 w 8"/>
                          <a:gd name="T3" fmla="*/ 2147483647 h 7"/>
                          <a:gd name="T4" fmla="*/ 0 w 8"/>
                          <a:gd name="T5" fmla="*/ 0 h 7"/>
                          <a:gd name="T6" fmla="*/ 2147483647 w 8"/>
                          <a:gd name="T7" fmla="*/ 0 h 7"/>
                          <a:gd name="T8" fmla="*/ 2147483647 w 8"/>
                          <a:gd name="T9" fmla="*/ 2147483647 h 7"/>
                          <a:gd name="T10" fmla="*/ 2147483647 w 8"/>
                          <a:gd name="T11" fmla="*/ 2147483647 h 7"/>
                          <a:gd name="T12" fmla="*/ 2147483647 w 8"/>
                          <a:gd name="T13" fmla="*/ 2147483647 h 7"/>
                          <a:gd name="T14" fmla="*/ 0 60000 65536"/>
                          <a:gd name="T15" fmla="*/ 0 60000 65536"/>
                          <a:gd name="T16" fmla="*/ 0 60000 65536"/>
                          <a:gd name="T17" fmla="*/ 0 60000 65536"/>
                          <a:gd name="T18" fmla="*/ 0 60000 65536"/>
                          <a:gd name="T19" fmla="*/ 0 60000 65536"/>
                          <a:gd name="T20" fmla="*/ 0 60000 65536"/>
                          <a:gd name="T21" fmla="*/ 0 w 8"/>
                          <a:gd name="T22" fmla="*/ 0 h 7"/>
                          <a:gd name="T23" fmla="*/ 8 w 8"/>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 h="7">
                            <a:moveTo>
                              <a:pt x="6" y="7"/>
                            </a:moveTo>
                            <a:lnTo>
                              <a:pt x="1" y="3"/>
                            </a:lnTo>
                            <a:lnTo>
                              <a:pt x="0" y="0"/>
                            </a:lnTo>
                            <a:lnTo>
                              <a:pt x="4" y="0"/>
                            </a:lnTo>
                            <a:lnTo>
                              <a:pt x="7" y="2"/>
                            </a:lnTo>
                            <a:lnTo>
                              <a:pt x="8" y="6"/>
                            </a:lnTo>
                            <a:lnTo>
                              <a:pt x="6" y="7"/>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23" name="Freeform 454"/>
                      <p:cNvSpPr>
                        <a:spLocks/>
                      </p:cNvSpPr>
                      <p:nvPr/>
                    </p:nvSpPr>
                    <p:spPr bwMode="gray">
                      <a:xfrm>
                        <a:off x="4278" y="3207"/>
                        <a:ext cx="7" cy="5"/>
                      </a:xfrm>
                      <a:custGeom>
                        <a:avLst/>
                        <a:gdLst>
                          <a:gd name="T0" fmla="*/ 2147483647 w 6"/>
                          <a:gd name="T1" fmla="*/ 2147483647 h 4"/>
                          <a:gd name="T2" fmla="*/ 0 w 6"/>
                          <a:gd name="T3" fmla="*/ 2147483647 h 4"/>
                          <a:gd name="T4" fmla="*/ 0 w 6"/>
                          <a:gd name="T5" fmla="*/ 2147483647 h 4"/>
                          <a:gd name="T6" fmla="*/ 2147483647 w 6"/>
                          <a:gd name="T7" fmla="*/ 0 h 4"/>
                          <a:gd name="T8" fmla="*/ 2147483647 w 6"/>
                          <a:gd name="T9" fmla="*/ 2147483647 h 4"/>
                          <a:gd name="T10" fmla="*/ 2147483647 w 6"/>
                          <a:gd name="T11" fmla="*/ 2147483647 h 4"/>
                          <a:gd name="T12" fmla="*/ 0 60000 65536"/>
                          <a:gd name="T13" fmla="*/ 0 60000 65536"/>
                          <a:gd name="T14" fmla="*/ 0 60000 65536"/>
                          <a:gd name="T15" fmla="*/ 0 60000 65536"/>
                          <a:gd name="T16" fmla="*/ 0 60000 65536"/>
                          <a:gd name="T17" fmla="*/ 0 60000 65536"/>
                          <a:gd name="T18" fmla="*/ 0 w 6"/>
                          <a:gd name="T19" fmla="*/ 0 h 4"/>
                          <a:gd name="T20" fmla="*/ 6 w 6"/>
                          <a:gd name="T21" fmla="*/ 4 h 4"/>
                        </a:gdLst>
                        <a:ahLst/>
                        <a:cxnLst>
                          <a:cxn ang="T12">
                            <a:pos x="T0" y="T1"/>
                          </a:cxn>
                          <a:cxn ang="T13">
                            <a:pos x="T2" y="T3"/>
                          </a:cxn>
                          <a:cxn ang="T14">
                            <a:pos x="T4" y="T5"/>
                          </a:cxn>
                          <a:cxn ang="T15">
                            <a:pos x="T6" y="T7"/>
                          </a:cxn>
                          <a:cxn ang="T16">
                            <a:pos x="T8" y="T9"/>
                          </a:cxn>
                          <a:cxn ang="T17">
                            <a:pos x="T10" y="T11"/>
                          </a:cxn>
                        </a:cxnLst>
                        <a:rect l="T18" t="T19" r="T20" b="T21"/>
                        <a:pathLst>
                          <a:path w="6" h="4">
                            <a:moveTo>
                              <a:pt x="2" y="4"/>
                            </a:moveTo>
                            <a:lnTo>
                              <a:pt x="0" y="3"/>
                            </a:lnTo>
                            <a:lnTo>
                              <a:pt x="0" y="1"/>
                            </a:lnTo>
                            <a:lnTo>
                              <a:pt x="3" y="0"/>
                            </a:lnTo>
                            <a:lnTo>
                              <a:pt x="6" y="3"/>
                            </a:lnTo>
                            <a:lnTo>
                              <a:pt x="2" y="4"/>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24" name="Freeform 455"/>
                      <p:cNvSpPr>
                        <a:spLocks/>
                      </p:cNvSpPr>
                      <p:nvPr/>
                    </p:nvSpPr>
                    <p:spPr bwMode="gray">
                      <a:xfrm>
                        <a:off x="4277" y="3181"/>
                        <a:ext cx="9" cy="7"/>
                      </a:xfrm>
                      <a:custGeom>
                        <a:avLst/>
                        <a:gdLst>
                          <a:gd name="T0" fmla="*/ 2147483647 w 8"/>
                          <a:gd name="T1" fmla="*/ 2147483647 h 5"/>
                          <a:gd name="T2" fmla="*/ 0 w 8"/>
                          <a:gd name="T3" fmla="*/ 2147483647 h 5"/>
                          <a:gd name="T4" fmla="*/ 0 w 8"/>
                          <a:gd name="T5" fmla="*/ 0 h 5"/>
                          <a:gd name="T6" fmla="*/ 2147483647 w 8"/>
                          <a:gd name="T7" fmla="*/ 0 h 5"/>
                          <a:gd name="T8" fmla="*/ 2147483647 w 8"/>
                          <a:gd name="T9" fmla="*/ 2147483647 h 5"/>
                          <a:gd name="T10" fmla="*/ 2147483647 w 8"/>
                          <a:gd name="T11" fmla="*/ 2147483647 h 5"/>
                          <a:gd name="T12" fmla="*/ 0 60000 65536"/>
                          <a:gd name="T13" fmla="*/ 0 60000 65536"/>
                          <a:gd name="T14" fmla="*/ 0 60000 65536"/>
                          <a:gd name="T15" fmla="*/ 0 60000 65536"/>
                          <a:gd name="T16" fmla="*/ 0 60000 65536"/>
                          <a:gd name="T17" fmla="*/ 0 60000 65536"/>
                          <a:gd name="T18" fmla="*/ 0 w 8"/>
                          <a:gd name="T19" fmla="*/ 0 h 5"/>
                          <a:gd name="T20" fmla="*/ 8 w 8"/>
                          <a:gd name="T21" fmla="*/ 5 h 5"/>
                        </a:gdLst>
                        <a:ahLst/>
                        <a:cxnLst>
                          <a:cxn ang="T12">
                            <a:pos x="T0" y="T1"/>
                          </a:cxn>
                          <a:cxn ang="T13">
                            <a:pos x="T2" y="T3"/>
                          </a:cxn>
                          <a:cxn ang="T14">
                            <a:pos x="T4" y="T5"/>
                          </a:cxn>
                          <a:cxn ang="T15">
                            <a:pos x="T6" y="T7"/>
                          </a:cxn>
                          <a:cxn ang="T16">
                            <a:pos x="T8" y="T9"/>
                          </a:cxn>
                          <a:cxn ang="T17">
                            <a:pos x="T10" y="T11"/>
                          </a:cxn>
                        </a:cxnLst>
                        <a:rect l="T18" t="T19" r="T20" b="T21"/>
                        <a:pathLst>
                          <a:path w="8" h="5">
                            <a:moveTo>
                              <a:pt x="4" y="5"/>
                            </a:moveTo>
                            <a:lnTo>
                              <a:pt x="0" y="1"/>
                            </a:lnTo>
                            <a:lnTo>
                              <a:pt x="0" y="0"/>
                            </a:lnTo>
                            <a:lnTo>
                              <a:pt x="4" y="0"/>
                            </a:lnTo>
                            <a:lnTo>
                              <a:pt x="8" y="3"/>
                            </a:lnTo>
                            <a:lnTo>
                              <a:pt x="4" y="5"/>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25" name="Freeform 456"/>
                      <p:cNvSpPr>
                        <a:spLocks/>
                      </p:cNvSpPr>
                      <p:nvPr/>
                    </p:nvSpPr>
                    <p:spPr bwMode="gray">
                      <a:xfrm>
                        <a:off x="4175" y="3188"/>
                        <a:ext cx="5" cy="8"/>
                      </a:xfrm>
                      <a:custGeom>
                        <a:avLst/>
                        <a:gdLst>
                          <a:gd name="T0" fmla="*/ 0 w 4"/>
                          <a:gd name="T1" fmla="*/ 2147483647 h 7"/>
                          <a:gd name="T2" fmla="*/ 2147483647 w 4"/>
                          <a:gd name="T3" fmla="*/ 2147483647 h 7"/>
                          <a:gd name="T4" fmla="*/ 2147483647 w 4"/>
                          <a:gd name="T5" fmla="*/ 2147483647 h 7"/>
                          <a:gd name="T6" fmla="*/ 2147483647 w 4"/>
                          <a:gd name="T7" fmla="*/ 2147483647 h 7"/>
                          <a:gd name="T8" fmla="*/ 2147483647 w 4"/>
                          <a:gd name="T9" fmla="*/ 2147483647 h 7"/>
                          <a:gd name="T10" fmla="*/ 2147483647 w 4"/>
                          <a:gd name="T11" fmla="*/ 0 h 7"/>
                          <a:gd name="T12" fmla="*/ 0 w 4"/>
                          <a:gd name="T13" fmla="*/ 2147483647 h 7"/>
                          <a:gd name="T14" fmla="*/ 0 60000 65536"/>
                          <a:gd name="T15" fmla="*/ 0 60000 65536"/>
                          <a:gd name="T16" fmla="*/ 0 60000 65536"/>
                          <a:gd name="T17" fmla="*/ 0 60000 65536"/>
                          <a:gd name="T18" fmla="*/ 0 60000 65536"/>
                          <a:gd name="T19" fmla="*/ 0 60000 65536"/>
                          <a:gd name="T20" fmla="*/ 0 60000 65536"/>
                          <a:gd name="T21" fmla="*/ 0 w 4"/>
                          <a:gd name="T22" fmla="*/ 0 h 7"/>
                          <a:gd name="T23" fmla="*/ 4 w 4"/>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7">
                            <a:moveTo>
                              <a:pt x="0" y="2"/>
                            </a:moveTo>
                            <a:lnTo>
                              <a:pt x="1" y="4"/>
                            </a:lnTo>
                            <a:lnTo>
                              <a:pt x="2" y="7"/>
                            </a:lnTo>
                            <a:lnTo>
                              <a:pt x="4" y="7"/>
                            </a:lnTo>
                            <a:lnTo>
                              <a:pt x="4" y="4"/>
                            </a:lnTo>
                            <a:lnTo>
                              <a:pt x="1" y="0"/>
                            </a:lnTo>
                            <a:lnTo>
                              <a:pt x="0" y="2"/>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26" name="Freeform 457"/>
                      <p:cNvSpPr>
                        <a:spLocks/>
                      </p:cNvSpPr>
                      <p:nvPr/>
                    </p:nvSpPr>
                    <p:spPr bwMode="gray">
                      <a:xfrm>
                        <a:off x="4195" y="3197"/>
                        <a:ext cx="6" cy="5"/>
                      </a:xfrm>
                      <a:custGeom>
                        <a:avLst/>
                        <a:gdLst>
                          <a:gd name="T0" fmla="*/ 0 w 5"/>
                          <a:gd name="T1" fmla="*/ 2147483647 h 4"/>
                          <a:gd name="T2" fmla="*/ 0 w 5"/>
                          <a:gd name="T3" fmla="*/ 2147483647 h 4"/>
                          <a:gd name="T4" fmla="*/ 2147483647 w 5"/>
                          <a:gd name="T5" fmla="*/ 0 h 4"/>
                          <a:gd name="T6" fmla="*/ 2147483647 w 5"/>
                          <a:gd name="T7" fmla="*/ 2147483647 h 4"/>
                          <a:gd name="T8" fmla="*/ 2147483647 w 5"/>
                          <a:gd name="T9" fmla="*/ 2147483647 h 4"/>
                          <a:gd name="T10" fmla="*/ 0 w 5"/>
                          <a:gd name="T11" fmla="*/ 2147483647 h 4"/>
                          <a:gd name="T12" fmla="*/ 0 60000 65536"/>
                          <a:gd name="T13" fmla="*/ 0 60000 65536"/>
                          <a:gd name="T14" fmla="*/ 0 60000 65536"/>
                          <a:gd name="T15" fmla="*/ 0 60000 65536"/>
                          <a:gd name="T16" fmla="*/ 0 60000 65536"/>
                          <a:gd name="T17" fmla="*/ 0 60000 65536"/>
                          <a:gd name="T18" fmla="*/ 0 w 5"/>
                          <a:gd name="T19" fmla="*/ 0 h 4"/>
                          <a:gd name="T20" fmla="*/ 5 w 5"/>
                          <a:gd name="T21" fmla="*/ 4 h 4"/>
                        </a:gdLst>
                        <a:ahLst/>
                        <a:cxnLst>
                          <a:cxn ang="T12">
                            <a:pos x="T0" y="T1"/>
                          </a:cxn>
                          <a:cxn ang="T13">
                            <a:pos x="T2" y="T3"/>
                          </a:cxn>
                          <a:cxn ang="T14">
                            <a:pos x="T4" y="T5"/>
                          </a:cxn>
                          <a:cxn ang="T15">
                            <a:pos x="T6" y="T7"/>
                          </a:cxn>
                          <a:cxn ang="T16">
                            <a:pos x="T8" y="T9"/>
                          </a:cxn>
                          <a:cxn ang="T17">
                            <a:pos x="T10" y="T11"/>
                          </a:cxn>
                        </a:cxnLst>
                        <a:rect l="T18" t="T19" r="T20" b="T21"/>
                        <a:pathLst>
                          <a:path w="5" h="4">
                            <a:moveTo>
                              <a:pt x="0" y="3"/>
                            </a:moveTo>
                            <a:lnTo>
                              <a:pt x="0" y="1"/>
                            </a:lnTo>
                            <a:lnTo>
                              <a:pt x="3" y="0"/>
                            </a:lnTo>
                            <a:lnTo>
                              <a:pt x="5" y="3"/>
                            </a:lnTo>
                            <a:lnTo>
                              <a:pt x="3" y="4"/>
                            </a:lnTo>
                            <a:lnTo>
                              <a:pt x="0" y="3"/>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27" name="Freeform 467"/>
                      <p:cNvSpPr>
                        <a:spLocks/>
                      </p:cNvSpPr>
                      <p:nvPr/>
                    </p:nvSpPr>
                    <p:spPr bwMode="gray">
                      <a:xfrm>
                        <a:off x="4426" y="3517"/>
                        <a:ext cx="65" cy="110"/>
                      </a:xfrm>
                      <a:custGeom>
                        <a:avLst/>
                        <a:gdLst>
                          <a:gd name="T0" fmla="*/ 2147483647 w 53"/>
                          <a:gd name="T1" fmla="*/ 2147483647 h 90"/>
                          <a:gd name="T2" fmla="*/ 0 w 53"/>
                          <a:gd name="T3" fmla="*/ 2147483647 h 90"/>
                          <a:gd name="T4" fmla="*/ 0 w 53"/>
                          <a:gd name="T5" fmla="*/ 0 h 90"/>
                          <a:gd name="T6" fmla="*/ 2147483647 w 53"/>
                          <a:gd name="T7" fmla="*/ 2147483647 h 90"/>
                          <a:gd name="T8" fmla="*/ 2147483647 w 53"/>
                          <a:gd name="T9" fmla="*/ 2147483647 h 90"/>
                          <a:gd name="T10" fmla="*/ 2147483647 w 53"/>
                          <a:gd name="T11" fmla="*/ 2147483647 h 90"/>
                          <a:gd name="T12" fmla="*/ 2147483647 w 53"/>
                          <a:gd name="T13" fmla="*/ 2147483647 h 90"/>
                          <a:gd name="T14" fmla="*/ 2147483647 w 53"/>
                          <a:gd name="T15" fmla="*/ 2147483647 h 90"/>
                          <a:gd name="T16" fmla="*/ 2147483647 w 53"/>
                          <a:gd name="T17" fmla="*/ 2147483647 h 90"/>
                          <a:gd name="T18" fmla="*/ 2147483647 w 53"/>
                          <a:gd name="T19" fmla="*/ 2147483647 h 90"/>
                          <a:gd name="T20" fmla="*/ 2147483647 w 53"/>
                          <a:gd name="T21" fmla="*/ 2147483647 h 90"/>
                          <a:gd name="T22" fmla="*/ 2147483647 w 53"/>
                          <a:gd name="T23" fmla="*/ 2147483647 h 90"/>
                          <a:gd name="T24" fmla="*/ 2147483647 w 53"/>
                          <a:gd name="T25" fmla="*/ 2147483647 h 90"/>
                          <a:gd name="T26" fmla="*/ 2147483647 w 53"/>
                          <a:gd name="T27" fmla="*/ 2147483647 h 90"/>
                          <a:gd name="T28" fmla="*/ 2147483647 w 53"/>
                          <a:gd name="T29" fmla="*/ 2147483647 h 90"/>
                          <a:gd name="T30" fmla="*/ 2147483647 w 53"/>
                          <a:gd name="T31" fmla="*/ 2147483647 h 90"/>
                          <a:gd name="T32" fmla="*/ 2147483647 w 53"/>
                          <a:gd name="T33" fmla="*/ 2147483647 h 90"/>
                          <a:gd name="T34" fmla="*/ 2147483647 w 53"/>
                          <a:gd name="T35" fmla="*/ 2147483647 h 90"/>
                          <a:gd name="T36" fmla="*/ 2147483647 w 53"/>
                          <a:gd name="T37" fmla="*/ 2147483647 h 90"/>
                          <a:gd name="T38" fmla="*/ 2147483647 w 53"/>
                          <a:gd name="T39" fmla="*/ 2147483647 h 90"/>
                          <a:gd name="T40" fmla="*/ 2147483647 w 53"/>
                          <a:gd name="T41" fmla="*/ 2147483647 h 90"/>
                          <a:gd name="T42" fmla="*/ 2147483647 w 53"/>
                          <a:gd name="T43" fmla="*/ 2147483647 h 90"/>
                          <a:gd name="T44" fmla="*/ 2147483647 w 53"/>
                          <a:gd name="T45" fmla="*/ 2147483647 h 90"/>
                          <a:gd name="T46" fmla="*/ 2147483647 w 53"/>
                          <a:gd name="T47" fmla="*/ 2147483647 h 90"/>
                          <a:gd name="T48" fmla="*/ 2147483647 w 53"/>
                          <a:gd name="T49" fmla="*/ 2147483647 h 90"/>
                          <a:gd name="T50" fmla="*/ 2147483647 w 53"/>
                          <a:gd name="T51" fmla="*/ 2147483647 h 90"/>
                          <a:gd name="T52" fmla="*/ 2147483647 w 53"/>
                          <a:gd name="T53" fmla="*/ 2147483647 h 90"/>
                          <a:gd name="T54" fmla="*/ 2147483647 w 53"/>
                          <a:gd name="T55" fmla="*/ 2147483647 h 90"/>
                          <a:gd name="T56" fmla="*/ 2147483647 w 53"/>
                          <a:gd name="T57" fmla="*/ 2147483647 h 90"/>
                          <a:gd name="T58" fmla="*/ 2147483647 w 53"/>
                          <a:gd name="T59" fmla="*/ 2147483647 h 90"/>
                          <a:gd name="T60" fmla="*/ 2147483647 w 53"/>
                          <a:gd name="T61" fmla="*/ 2147483647 h 90"/>
                          <a:gd name="T62" fmla="*/ 2147483647 w 53"/>
                          <a:gd name="T63" fmla="*/ 2147483647 h 90"/>
                          <a:gd name="T64" fmla="*/ 2147483647 w 53"/>
                          <a:gd name="T65" fmla="*/ 2147483647 h 90"/>
                          <a:gd name="T66" fmla="*/ 2147483647 w 53"/>
                          <a:gd name="T67" fmla="*/ 2147483647 h 90"/>
                          <a:gd name="T68" fmla="*/ 2147483647 w 53"/>
                          <a:gd name="T69" fmla="*/ 2147483647 h 90"/>
                          <a:gd name="T70" fmla="*/ 2147483647 w 53"/>
                          <a:gd name="T71" fmla="*/ 2147483647 h 90"/>
                          <a:gd name="T72" fmla="*/ 2147483647 w 53"/>
                          <a:gd name="T73" fmla="*/ 2147483647 h 90"/>
                          <a:gd name="T74" fmla="*/ 2147483647 w 53"/>
                          <a:gd name="T75" fmla="*/ 2147483647 h 9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3"/>
                          <a:gd name="T115" fmla="*/ 0 h 90"/>
                          <a:gd name="T116" fmla="*/ 53 w 53"/>
                          <a:gd name="T117" fmla="*/ 90 h 9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3" h="90">
                            <a:moveTo>
                              <a:pt x="3" y="10"/>
                            </a:moveTo>
                            <a:lnTo>
                              <a:pt x="0" y="5"/>
                            </a:lnTo>
                            <a:lnTo>
                              <a:pt x="0" y="0"/>
                            </a:lnTo>
                            <a:lnTo>
                              <a:pt x="10" y="10"/>
                            </a:lnTo>
                            <a:lnTo>
                              <a:pt x="13" y="10"/>
                            </a:lnTo>
                            <a:lnTo>
                              <a:pt x="17" y="15"/>
                            </a:lnTo>
                            <a:lnTo>
                              <a:pt x="17" y="20"/>
                            </a:lnTo>
                            <a:lnTo>
                              <a:pt x="21" y="29"/>
                            </a:lnTo>
                            <a:lnTo>
                              <a:pt x="24" y="32"/>
                            </a:lnTo>
                            <a:lnTo>
                              <a:pt x="26" y="30"/>
                            </a:lnTo>
                            <a:lnTo>
                              <a:pt x="25" y="25"/>
                            </a:lnTo>
                            <a:lnTo>
                              <a:pt x="29" y="30"/>
                            </a:lnTo>
                            <a:lnTo>
                              <a:pt x="31" y="39"/>
                            </a:lnTo>
                            <a:lnTo>
                              <a:pt x="38" y="44"/>
                            </a:lnTo>
                            <a:lnTo>
                              <a:pt x="45" y="42"/>
                            </a:lnTo>
                            <a:lnTo>
                              <a:pt x="47" y="37"/>
                            </a:lnTo>
                            <a:lnTo>
                              <a:pt x="53" y="35"/>
                            </a:lnTo>
                            <a:lnTo>
                              <a:pt x="53" y="44"/>
                            </a:lnTo>
                            <a:lnTo>
                              <a:pt x="50" y="48"/>
                            </a:lnTo>
                            <a:lnTo>
                              <a:pt x="49" y="61"/>
                            </a:lnTo>
                            <a:lnTo>
                              <a:pt x="44" y="59"/>
                            </a:lnTo>
                            <a:lnTo>
                              <a:pt x="38" y="59"/>
                            </a:lnTo>
                            <a:lnTo>
                              <a:pt x="38" y="61"/>
                            </a:lnTo>
                            <a:lnTo>
                              <a:pt x="40" y="66"/>
                            </a:lnTo>
                            <a:lnTo>
                              <a:pt x="36" y="70"/>
                            </a:lnTo>
                            <a:lnTo>
                              <a:pt x="28" y="88"/>
                            </a:lnTo>
                            <a:lnTo>
                              <a:pt x="23" y="90"/>
                            </a:lnTo>
                            <a:lnTo>
                              <a:pt x="17" y="87"/>
                            </a:lnTo>
                            <a:lnTo>
                              <a:pt x="22" y="81"/>
                            </a:lnTo>
                            <a:lnTo>
                              <a:pt x="23" y="74"/>
                            </a:lnTo>
                            <a:lnTo>
                              <a:pt x="17" y="66"/>
                            </a:lnTo>
                            <a:lnTo>
                              <a:pt x="10" y="64"/>
                            </a:lnTo>
                            <a:lnTo>
                              <a:pt x="10" y="59"/>
                            </a:lnTo>
                            <a:lnTo>
                              <a:pt x="18" y="57"/>
                            </a:lnTo>
                            <a:lnTo>
                              <a:pt x="20" y="48"/>
                            </a:lnTo>
                            <a:lnTo>
                              <a:pt x="17" y="33"/>
                            </a:lnTo>
                            <a:lnTo>
                              <a:pt x="13" y="25"/>
                            </a:lnTo>
                            <a:lnTo>
                              <a:pt x="3" y="1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28" name="Freeform 468"/>
                      <p:cNvSpPr>
                        <a:spLocks/>
                      </p:cNvSpPr>
                      <p:nvPr/>
                    </p:nvSpPr>
                    <p:spPr bwMode="gray">
                      <a:xfrm>
                        <a:off x="4357" y="3614"/>
                        <a:ext cx="83" cy="100"/>
                      </a:xfrm>
                      <a:custGeom>
                        <a:avLst/>
                        <a:gdLst>
                          <a:gd name="T0" fmla="*/ 2147483647 w 68"/>
                          <a:gd name="T1" fmla="*/ 2147483647 h 81"/>
                          <a:gd name="T2" fmla="*/ 2147483647 w 68"/>
                          <a:gd name="T3" fmla="*/ 2147483647 h 81"/>
                          <a:gd name="T4" fmla="*/ 2147483647 w 68"/>
                          <a:gd name="T5" fmla="*/ 2147483647 h 81"/>
                          <a:gd name="T6" fmla="*/ 2147483647 w 68"/>
                          <a:gd name="T7" fmla="*/ 2147483647 h 81"/>
                          <a:gd name="T8" fmla="*/ 2147483647 w 68"/>
                          <a:gd name="T9" fmla="*/ 2147483647 h 81"/>
                          <a:gd name="T10" fmla="*/ 2147483647 w 68"/>
                          <a:gd name="T11" fmla="*/ 2147483647 h 81"/>
                          <a:gd name="T12" fmla="*/ 2147483647 w 68"/>
                          <a:gd name="T13" fmla="*/ 2147483647 h 81"/>
                          <a:gd name="T14" fmla="*/ 2147483647 w 68"/>
                          <a:gd name="T15" fmla="*/ 2147483647 h 81"/>
                          <a:gd name="T16" fmla="*/ 2147483647 w 68"/>
                          <a:gd name="T17" fmla="*/ 2147483647 h 81"/>
                          <a:gd name="T18" fmla="*/ 2147483647 w 68"/>
                          <a:gd name="T19" fmla="*/ 2147483647 h 81"/>
                          <a:gd name="T20" fmla="*/ 2147483647 w 68"/>
                          <a:gd name="T21" fmla="*/ 2147483647 h 81"/>
                          <a:gd name="T22" fmla="*/ 2147483647 w 68"/>
                          <a:gd name="T23" fmla="*/ 2147483647 h 81"/>
                          <a:gd name="T24" fmla="*/ 2147483647 w 68"/>
                          <a:gd name="T25" fmla="*/ 2147483647 h 81"/>
                          <a:gd name="T26" fmla="*/ 2147483647 w 68"/>
                          <a:gd name="T27" fmla="*/ 2147483647 h 81"/>
                          <a:gd name="T28" fmla="*/ 2147483647 w 68"/>
                          <a:gd name="T29" fmla="*/ 2147483647 h 81"/>
                          <a:gd name="T30" fmla="*/ 0 w 68"/>
                          <a:gd name="T31" fmla="*/ 2147483647 h 81"/>
                          <a:gd name="T32" fmla="*/ 2147483647 w 68"/>
                          <a:gd name="T33" fmla="*/ 2147483647 h 81"/>
                          <a:gd name="T34" fmla="*/ 2147483647 w 68"/>
                          <a:gd name="T35" fmla="*/ 2147483647 h 81"/>
                          <a:gd name="T36" fmla="*/ 2147483647 w 68"/>
                          <a:gd name="T37" fmla="*/ 2147483647 h 81"/>
                          <a:gd name="T38" fmla="*/ 2147483647 w 68"/>
                          <a:gd name="T39" fmla="*/ 2147483647 h 81"/>
                          <a:gd name="T40" fmla="*/ 2147483647 w 68"/>
                          <a:gd name="T41" fmla="*/ 2147483647 h 81"/>
                          <a:gd name="T42" fmla="*/ 2147483647 w 68"/>
                          <a:gd name="T43" fmla="*/ 2147483647 h 81"/>
                          <a:gd name="T44" fmla="*/ 2147483647 w 68"/>
                          <a:gd name="T45" fmla="*/ 2147483647 h 81"/>
                          <a:gd name="T46" fmla="*/ 2147483647 w 68"/>
                          <a:gd name="T47" fmla="*/ 2147483647 h 81"/>
                          <a:gd name="T48" fmla="*/ 2147483647 w 68"/>
                          <a:gd name="T49" fmla="*/ 2147483647 h 81"/>
                          <a:gd name="T50" fmla="*/ 2147483647 w 68"/>
                          <a:gd name="T51" fmla="*/ 0 h 81"/>
                          <a:gd name="T52" fmla="*/ 2147483647 w 68"/>
                          <a:gd name="T53" fmla="*/ 2147483647 h 8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68"/>
                          <a:gd name="T82" fmla="*/ 0 h 81"/>
                          <a:gd name="T83" fmla="*/ 68 w 68"/>
                          <a:gd name="T84" fmla="*/ 81 h 8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68" h="81">
                            <a:moveTo>
                              <a:pt x="58" y="3"/>
                            </a:moveTo>
                            <a:lnTo>
                              <a:pt x="58" y="9"/>
                            </a:lnTo>
                            <a:lnTo>
                              <a:pt x="61" y="9"/>
                            </a:lnTo>
                            <a:lnTo>
                              <a:pt x="63" y="5"/>
                            </a:lnTo>
                            <a:lnTo>
                              <a:pt x="68" y="6"/>
                            </a:lnTo>
                            <a:lnTo>
                              <a:pt x="67" y="21"/>
                            </a:lnTo>
                            <a:lnTo>
                              <a:pt x="61" y="30"/>
                            </a:lnTo>
                            <a:lnTo>
                              <a:pt x="58" y="35"/>
                            </a:lnTo>
                            <a:lnTo>
                              <a:pt x="56" y="42"/>
                            </a:lnTo>
                            <a:lnTo>
                              <a:pt x="48" y="45"/>
                            </a:lnTo>
                            <a:lnTo>
                              <a:pt x="43" y="51"/>
                            </a:lnTo>
                            <a:lnTo>
                              <a:pt x="36" y="68"/>
                            </a:lnTo>
                            <a:lnTo>
                              <a:pt x="23" y="81"/>
                            </a:lnTo>
                            <a:lnTo>
                              <a:pt x="8" y="75"/>
                            </a:lnTo>
                            <a:lnTo>
                              <a:pt x="1" y="75"/>
                            </a:lnTo>
                            <a:lnTo>
                              <a:pt x="0" y="70"/>
                            </a:lnTo>
                            <a:lnTo>
                              <a:pt x="5" y="58"/>
                            </a:lnTo>
                            <a:lnTo>
                              <a:pt x="11" y="50"/>
                            </a:lnTo>
                            <a:lnTo>
                              <a:pt x="21" y="44"/>
                            </a:lnTo>
                            <a:lnTo>
                              <a:pt x="29" y="35"/>
                            </a:lnTo>
                            <a:lnTo>
                              <a:pt x="40" y="28"/>
                            </a:lnTo>
                            <a:lnTo>
                              <a:pt x="44" y="22"/>
                            </a:lnTo>
                            <a:lnTo>
                              <a:pt x="44" y="17"/>
                            </a:lnTo>
                            <a:lnTo>
                              <a:pt x="50" y="8"/>
                            </a:lnTo>
                            <a:lnTo>
                              <a:pt x="50" y="2"/>
                            </a:lnTo>
                            <a:lnTo>
                              <a:pt x="56" y="0"/>
                            </a:lnTo>
                            <a:lnTo>
                              <a:pt x="58" y="3"/>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29" name="Freeform 469"/>
                      <p:cNvSpPr>
                        <a:spLocks/>
                      </p:cNvSpPr>
                      <p:nvPr/>
                    </p:nvSpPr>
                    <p:spPr bwMode="gray">
                      <a:xfrm>
                        <a:off x="4368" y="3715"/>
                        <a:ext cx="5" cy="9"/>
                      </a:xfrm>
                      <a:custGeom>
                        <a:avLst/>
                        <a:gdLst>
                          <a:gd name="T0" fmla="*/ 2147483647 w 4"/>
                          <a:gd name="T1" fmla="*/ 0 h 7"/>
                          <a:gd name="T2" fmla="*/ 2147483647 w 4"/>
                          <a:gd name="T3" fmla="*/ 2147483647 h 7"/>
                          <a:gd name="T4" fmla="*/ 0 w 4"/>
                          <a:gd name="T5" fmla="*/ 2147483647 h 7"/>
                          <a:gd name="T6" fmla="*/ 2147483647 w 4"/>
                          <a:gd name="T7" fmla="*/ 0 h 7"/>
                          <a:gd name="T8" fmla="*/ 2147483647 w 4"/>
                          <a:gd name="T9" fmla="*/ 0 h 7"/>
                          <a:gd name="T10" fmla="*/ 0 60000 65536"/>
                          <a:gd name="T11" fmla="*/ 0 60000 65536"/>
                          <a:gd name="T12" fmla="*/ 0 60000 65536"/>
                          <a:gd name="T13" fmla="*/ 0 60000 65536"/>
                          <a:gd name="T14" fmla="*/ 0 60000 65536"/>
                          <a:gd name="T15" fmla="*/ 0 w 4"/>
                          <a:gd name="T16" fmla="*/ 0 h 7"/>
                          <a:gd name="T17" fmla="*/ 4 w 4"/>
                          <a:gd name="T18" fmla="*/ 7 h 7"/>
                        </a:gdLst>
                        <a:ahLst/>
                        <a:cxnLst>
                          <a:cxn ang="T10">
                            <a:pos x="T0" y="T1"/>
                          </a:cxn>
                          <a:cxn ang="T11">
                            <a:pos x="T2" y="T3"/>
                          </a:cxn>
                          <a:cxn ang="T12">
                            <a:pos x="T4" y="T5"/>
                          </a:cxn>
                          <a:cxn ang="T13">
                            <a:pos x="T6" y="T7"/>
                          </a:cxn>
                          <a:cxn ang="T14">
                            <a:pos x="T8" y="T9"/>
                          </a:cxn>
                        </a:cxnLst>
                        <a:rect l="T15" t="T16" r="T17" b="T18"/>
                        <a:pathLst>
                          <a:path w="4" h="7">
                            <a:moveTo>
                              <a:pt x="4" y="0"/>
                            </a:moveTo>
                            <a:lnTo>
                              <a:pt x="4" y="5"/>
                            </a:lnTo>
                            <a:lnTo>
                              <a:pt x="0" y="7"/>
                            </a:lnTo>
                            <a:lnTo>
                              <a:pt x="1" y="0"/>
                            </a:lnTo>
                            <a:lnTo>
                              <a:pt x="4" y="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30" name="Freeform 471"/>
                      <p:cNvSpPr>
                        <a:spLocks/>
                      </p:cNvSpPr>
                      <p:nvPr/>
                    </p:nvSpPr>
                    <p:spPr bwMode="gray">
                      <a:xfrm>
                        <a:off x="4096" y="3604"/>
                        <a:ext cx="4" cy="6"/>
                      </a:xfrm>
                      <a:custGeom>
                        <a:avLst/>
                        <a:gdLst>
                          <a:gd name="T0" fmla="*/ 0 w 3"/>
                          <a:gd name="T1" fmla="*/ 2147483647 h 5"/>
                          <a:gd name="T2" fmla="*/ 0 w 3"/>
                          <a:gd name="T3" fmla="*/ 0 h 5"/>
                          <a:gd name="T4" fmla="*/ 2147483647 w 3"/>
                          <a:gd name="T5" fmla="*/ 0 h 5"/>
                          <a:gd name="T6" fmla="*/ 2147483647 w 3"/>
                          <a:gd name="T7" fmla="*/ 2147483647 h 5"/>
                          <a:gd name="T8" fmla="*/ 2147483647 w 3"/>
                          <a:gd name="T9" fmla="*/ 2147483647 h 5"/>
                          <a:gd name="T10" fmla="*/ 0 w 3"/>
                          <a:gd name="T11" fmla="*/ 2147483647 h 5"/>
                          <a:gd name="T12" fmla="*/ 0 60000 65536"/>
                          <a:gd name="T13" fmla="*/ 0 60000 65536"/>
                          <a:gd name="T14" fmla="*/ 0 60000 65536"/>
                          <a:gd name="T15" fmla="*/ 0 60000 65536"/>
                          <a:gd name="T16" fmla="*/ 0 60000 65536"/>
                          <a:gd name="T17" fmla="*/ 0 60000 65536"/>
                          <a:gd name="T18" fmla="*/ 0 w 3"/>
                          <a:gd name="T19" fmla="*/ 0 h 5"/>
                          <a:gd name="T20" fmla="*/ 3 w 3"/>
                          <a:gd name="T21" fmla="*/ 5 h 5"/>
                        </a:gdLst>
                        <a:ahLst/>
                        <a:cxnLst>
                          <a:cxn ang="T12">
                            <a:pos x="T0" y="T1"/>
                          </a:cxn>
                          <a:cxn ang="T13">
                            <a:pos x="T2" y="T3"/>
                          </a:cxn>
                          <a:cxn ang="T14">
                            <a:pos x="T4" y="T5"/>
                          </a:cxn>
                          <a:cxn ang="T15">
                            <a:pos x="T6" y="T7"/>
                          </a:cxn>
                          <a:cxn ang="T16">
                            <a:pos x="T8" y="T9"/>
                          </a:cxn>
                          <a:cxn ang="T17">
                            <a:pos x="T10" y="T11"/>
                          </a:cxn>
                        </a:cxnLst>
                        <a:rect l="T18" t="T19" r="T20" b="T21"/>
                        <a:pathLst>
                          <a:path w="3" h="5">
                            <a:moveTo>
                              <a:pt x="0" y="2"/>
                            </a:moveTo>
                            <a:lnTo>
                              <a:pt x="0" y="0"/>
                            </a:lnTo>
                            <a:lnTo>
                              <a:pt x="1" y="0"/>
                            </a:lnTo>
                            <a:lnTo>
                              <a:pt x="3" y="2"/>
                            </a:lnTo>
                            <a:lnTo>
                              <a:pt x="1" y="5"/>
                            </a:lnTo>
                            <a:lnTo>
                              <a:pt x="0" y="2"/>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31" name="Freeform 472"/>
                      <p:cNvSpPr>
                        <a:spLocks/>
                      </p:cNvSpPr>
                      <p:nvPr/>
                    </p:nvSpPr>
                    <p:spPr bwMode="gray">
                      <a:xfrm>
                        <a:off x="4143" y="3604"/>
                        <a:ext cx="5" cy="7"/>
                      </a:xfrm>
                      <a:custGeom>
                        <a:avLst/>
                        <a:gdLst>
                          <a:gd name="T0" fmla="*/ 0 w 4"/>
                          <a:gd name="T1" fmla="*/ 2147483647 h 6"/>
                          <a:gd name="T2" fmla="*/ 2147483647 w 4"/>
                          <a:gd name="T3" fmla="*/ 0 h 6"/>
                          <a:gd name="T4" fmla="*/ 2147483647 w 4"/>
                          <a:gd name="T5" fmla="*/ 2147483647 h 6"/>
                          <a:gd name="T6" fmla="*/ 2147483647 w 4"/>
                          <a:gd name="T7" fmla="*/ 2147483647 h 6"/>
                          <a:gd name="T8" fmla="*/ 2147483647 w 4"/>
                          <a:gd name="T9" fmla="*/ 2147483647 h 6"/>
                          <a:gd name="T10" fmla="*/ 0 w 4"/>
                          <a:gd name="T11" fmla="*/ 2147483647 h 6"/>
                          <a:gd name="T12" fmla="*/ 0 w 4"/>
                          <a:gd name="T13" fmla="*/ 2147483647 h 6"/>
                          <a:gd name="T14" fmla="*/ 0 60000 65536"/>
                          <a:gd name="T15" fmla="*/ 0 60000 65536"/>
                          <a:gd name="T16" fmla="*/ 0 60000 65536"/>
                          <a:gd name="T17" fmla="*/ 0 60000 65536"/>
                          <a:gd name="T18" fmla="*/ 0 60000 65536"/>
                          <a:gd name="T19" fmla="*/ 0 60000 65536"/>
                          <a:gd name="T20" fmla="*/ 0 60000 65536"/>
                          <a:gd name="T21" fmla="*/ 0 w 4"/>
                          <a:gd name="T22" fmla="*/ 0 h 6"/>
                          <a:gd name="T23" fmla="*/ 4 w 4"/>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6">
                            <a:moveTo>
                              <a:pt x="0" y="3"/>
                            </a:moveTo>
                            <a:lnTo>
                              <a:pt x="1" y="0"/>
                            </a:lnTo>
                            <a:lnTo>
                              <a:pt x="3" y="1"/>
                            </a:lnTo>
                            <a:lnTo>
                              <a:pt x="4" y="6"/>
                            </a:lnTo>
                            <a:lnTo>
                              <a:pt x="2" y="6"/>
                            </a:lnTo>
                            <a:lnTo>
                              <a:pt x="0" y="4"/>
                            </a:lnTo>
                            <a:lnTo>
                              <a:pt x="0" y="3"/>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32" name="Freeform 473"/>
                      <p:cNvSpPr>
                        <a:spLocks/>
                      </p:cNvSpPr>
                      <p:nvPr/>
                    </p:nvSpPr>
                    <p:spPr bwMode="gray">
                      <a:xfrm>
                        <a:off x="4104" y="3619"/>
                        <a:ext cx="45" cy="48"/>
                      </a:xfrm>
                      <a:custGeom>
                        <a:avLst/>
                        <a:gdLst>
                          <a:gd name="T0" fmla="*/ 2147483647 w 37"/>
                          <a:gd name="T1" fmla="*/ 2147483647 h 39"/>
                          <a:gd name="T2" fmla="*/ 2147483647 w 37"/>
                          <a:gd name="T3" fmla="*/ 2147483647 h 39"/>
                          <a:gd name="T4" fmla="*/ 2147483647 w 37"/>
                          <a:gd name="T5" fmla="*/ 2147483647 h 39"/>
                          <a:gd name="T6" fmla="*/ 2147483647 w 37"/>
                          <a:gd name="T7" fmla="*/ 2147483647 h 39"/>
                          <a:gd name="T8" fmla="*/ 2147483647 w 37"/>
                          <a:gd name="T9" fmla="*/ 2147483647 h 39"/>
                          <a:gd name="T10" fmla="*/ 2147483647 w 37"/>
                          <a:gd name="T11" fmla="*/ 2147483647 h 39"/>
                          <a:gd name="T12" fmla="*/ 2147483647 w 37"/>
                          <a:gd name="T13" fmla="*/ 0 h 39"/>
                          <a:gd name="T14" fmla="*/ 2147483647 w 37"/>
                          <a:gd name="T15" fmla="*/ 0 h 39"/>
                          <a:gd name="T16" fmla="*/ 0 w 37"/>
                          <a:gd name="T17" fmla="*/ 2147483647 h 39"/>
                          <a:gd name="T18" fmla="*/ 2147483647 w 37"/>
                          <a:gd name="T19" fmla="*/ 2147483647 h 39"/>
                          <a:gd name="T20" fmla="*/ 2147483647 w 37"/>
                          <a:gd name="T21" fmla="*/ 2147483647 h 39"/>
                          <a:gd name="T22" fmla="*/ 2147483647 w 37"/>
                          <a:gd name="T23" fmla="*/ 2147483647 h 39"/>
                          <a:gd name="T24" fmla="*/ 2147483647 w 37"/>
                          <a:gd name="T25" fmla="*/ 2147483647 h 39"/>
                          <a:gd name="T26" fmla="*/ 2147483647 w 37"/>
                          <a:gd name="T27" fmla="*/ 2147483647 h 39"/>
                          <a:gd name="T28" fmla="*/ 2147483647 w 37"/>
                          <a:gd name="T29" fmla="*/ 2147483647 h 39"/>
                          <a:gd name="T30" fmla="*/ 2147483647 w 37"/>
                          <a:gd name="T31" fmla="*/ 2147483647 h 39"/>
                          <a:gd name="T32" fmla="*/ 2147483647 w 37"/>
                          <a:gd name="T33" fmla="*/ 2147483647 h 39"/>
                          <a:gd name="T34" fmla="*/ 2147483647 w 37"/>
                          <a:gd name="T35" fmla="*/ 2147483647 h 39"/>
                          <a:gd name="T36" fmla="*/ 2147483647 w 37"/>
                          <a:gd name="T37" fmla="*/ 2147483647 h 39"/>
                          <a:gd name="T38" fmla="*/ 2147483647 w 37"/>
                          <a:gd name="T39" fmla="*/ 2147483647 h 39"/>
                          <a:gd name="T40" fmla="*/ 2147483647 w 37"/>
                          <a:gd name="T41" fmla="*/ 2147483647 h 39"/>
                          <a:gd name="T42" fmla="*/ 2147483647 w 37"/>
                          <a:gd name="T43" fmla="*/ 2147483647 h 3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7"/>
                          <a:gd name="T67" fmla="*/ 0 h 39"/>
                          <a:gd name="T68" fmla="*/ 37 w 37"/>
                          <a:gd name="T69" fmla="*/ 39 h 3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7" h="39">
                            <a:moveTo>
                              <a:pt x="37" y="2"/>
                            </a:moveTo>
                            <a:lnTo>
                              <a:pt x="33" y="1"/>
                            </a:lnTo>
                            <a:lnTo>
                              <a:pt x="30" y="1"/>
                            </a:lnTo>
                            <a:lnTo>
                              <a:pt x="25" y="6"/>
                            </a:lnTo>
                            <a:lnTo>
                              <a:pt x="20" y="7"/>
                            </a:lnTo>
                            <a:lnTo>
                              <a:pt x="12" y="4"/>
                            </a:lnTo>
                            <a:lnTo>
                              <a:pt x="5" y="0"/>
                            </a:lnTo>
                            <a:lnTo>
                              <a:pt x="2" y="0"/>
                            </a:lnTo>
                            <a:lnTo>
                              <a:pt x="0" y="3"/>
                            </a:lnTo>
                            <a:lnTo>
                              <a:pt x="3" y="9"/>
                            </a:lnTo>
                            <a:lnTo>
                              <a:pt x="6" y="13"/>
                            </a:lnTo>
                            <a:lnTo>
                              <a:pt x="7" y="24"/>
                            </a:lnTo>
                            <a:lnTo>
                              <a:pt x="11" y="30"/>
                            </a:lnTo>
                            <a:lnTo>
                              <a:pt x="14" y="36"/>
                            </a:lnTo>
                            <a:lnTo>
                              <a:pt x="16" y="39"/>
                            </a:lnTo>
                            <a:lnTo>
                              <a:pt x="24" y="38"/>
                            </a:lnTo>
                            <a:lnTo>
                              <a:pt x="26" y="33"/>
                            </a:lnTo>
                            <a:lnTo>
                              <a:pt x="30" y="33"/>
                            </a:lnTo>
                            <a:lnTo>
                              <a:pt x="32" y="26"/>
                            </a:lnTo>
                            <a:lnTo>
                              <a:pt x="35" y="22"/>
                            </a:lnTo>
                            <a:lnTo>
                              <a:pt x="37" y="11"/>
                            </a:lnTo>
                            <a:lnTo>
                              <a:pt x="37" y="2"/>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33" name="Freeform 483"/>
                      <p:cNvSpPr>
                        <a:spLocks/>
                      </p:cNvSpPr>
                      <p:nvPr/>
                    </p:nvSpPr>
                    <p:spPr bwMode="gray">
                      <a:xfrm>
                        <a:off x="4426" y="3517"/>
                        <a:ext cx="65" cy="110"/>
                      </a:xfrm>
                      <a:custGeom>
                        <a:avLst/>
                        <a:gdLst>
                          <a:gd name="T0" fmla="*/ 2147483647 w 53"/>
                          <a:gd name="T1" fmla="*/ 2147483647 h 90"/>
                          <a:gd name="T2" fmla="*/ 0 w 53"/>
                          <a:gd name="T3" fmla="*/ 2147483647 h 90"/>
                          <a:gd name="T4" fmla="*/ 0 w 53"/>
                          <a:gd name="T5" fmla="*/ 0 h 90"/>
                          <a:gd name="T6" fmla="*/ 2147483647 w 53"/>
                          <a:gd name="T7" fmla="*/ 2147483647 h 90"/>
                          <a:gd name="T8" fmla="*/ 2147483647 w 53"/>
                          <a:gd name="T9" fmla="*/ 2147483647 h 90"/>
                          <a:gd name="T10" fmla="*/ 2147483647 w 53"/>
                          <a:gd name="T11" fmla="*/ 2147483647 h 90"/>
                          <a:gd name="T12" fmla="*/ 2147483647 w 53"/>
                          <a:gd name="T13" fmla="*/ 2147483647 h 90"/>
                          <a:gd name="T14" fmla="*/ 2147483647 w 53"/>
                          <a:gd name="T15" fmla="*/ 2147483647 h 90"/>
                          <a:gd name="T16" fmla="*/ 2147483647 w 53"/>
                          <a:gd name="T17" fmla="*/ 2147483647 h 90"/>
                          <a:gd name="T18" fmla="*/ 2147483647 w 53"/>
                          <a:gd name="T19" fmla="*/ 2147483647 h 90"/>
                          <a:gd name="T20" fmla="*/ 2147483647 w 53"/>
                          <a:gd name="T21" fmla="*/ 2147483647 h 90"/>
                          <a:gd name="T22" fmla="*/ 2147483647 w 53"/>
                          <a:gd name="T23" fmla="*/ 2147483647 h 90"/>
                          <a:gd name="T24" fmla="*/ 2147483647 w 53"/>
                          <a:gd name="T25" fmla="*/ 2147483647 h 90"/>
                          <a:gd name="T26" fmla="*/ 2147483647 w 53"/>
                          <a:gd name="T27" fmla="*/ 2147483647 h 90"/>
                          <a:gd name="T28" fmla="*/ 2147483647 w 53"/>
                          <a:gd name="T29" fmla="*/ 2147483647 h 90"/>
                          <a:gd name="T30" fmla="*/ 2147483647 w 53"/>
                          <a:gd name="T31" fmla="*/ 2147483647 h 90"/>
                          <a:gd name="T32" fmla="*/ 2147483647 w 53"/>
                          <a:gd name="T33" fmla="*/ 2147483647 h 90"/>
                          <a:gd name="T34" fmla="*/ 2147483647 w 53"/>
                          <a:gd name="T35" fmla="*/ 2147483647 h 90"/>
                          <a:gd name="T36" fmla="*/ 2147483647 w 53"/>
                          <a:gd name="T37" fmla="*/ 2147483647 h 90"/>
                          <a:gd name="T38" fmla="*/ 2147483647 w 53"/>
                          <a:gd name="T39" fmla="*/ 2147483647 h 90"/>
                          <a:gd name="T40" fmla="*/ 2147483647 w 53"/>
                          <a:gd name="T41" fmla="*/ 2147483647 h 90"/>
                          <a:gd name="T42" fmla="*/ 2147483647 w 53"/>
                          <a:gd name="T43" fmla="*/ 2147483647 h 90"/>
                          <a:gd name="T44" fmla="*/ 2147483647 w 53"/>
                          <a:gd name="T45" fmla="*/ 2147483647 h 90"/>
                          <a:gd name="T46" fmla="*/ 2147483647 w 53"/>
                          <a:gd name="T47" fmla="*/ 2147483647 h 90"/>
                          <a:gd name="T48" fmla="*/ 2147483647 w 53"/>
                          <a:gd name="T49" fmla="*/ 2147483647 h 90"/>
                          <a:gd name="T50" fmla="*/ 2147483647 w 53"/>
                          <a:gd name="T51" fmla="*/ 2147483647 h 90"/>
                          <a:gd name="T52" fmla="*/ 2147483647 w 53"/>
                          <a:gd name="T53" fmla="*/ 2147483647 h 90"/>
                          <a:gd name="T54" fmla="*/ 2147483647 w 53"/>
                          <a:gd name="T55" fmla="*/ 2147483647 h 90"/>
                          <a:gd name="T56" fmla="*/ 2147483647 w 53"/>
                          <a:gd name="T57" fmla="*/ 2147483647 h 90"/>
                          <a:gd name="T58" fmla="*/ 2147483647 w 53"/>
                          <a:gd name="T59" fmla="*/ 2147483647 h 90"/>
                          <a:gd name="T60" fmla="*/ 2147483647 w 53"/>
                          <a:gd name="T61" fmla="*/ 2147483647 h 90"/>
                          <a:gd name="T62" fmla="*/ 2147483647 w 53"/>
                          <a:gd name="T63" fmla="*/ 2147483647 h 90"/>
                          <a:gd name="T64" fmla="*/ 2147483647 w 53"/>
                          <a:gd name="T65" fmla="*/ 2147483647 h 90"/>
                          <a:gd name="T66" fmla="*/ 2147483647 w 53"/>
                          <a:gd name="T67" fmla="*/ 2147483647 h 90"/>
                          <a:gd name="T68" fmla="*/ 2147483647 w 53"/>
                          <a:gd name="T69" fmla="*/ 2147483647 h 90"/>
                          <a:gd name="T70" fmla="*/ 2147483647 w 53"/>
                          <a:gd name="T71" fmla="*/ 2147483647 h 90"/>
                          <a:gd name="T72" fmla="*/ 2147483647 w 53"/>
                          <a:gd name="T73" fmla="*/ 2147483647 h 90"/>
                          <a:gd name="T74" fmla="*/ 2147483647 w 53"/>
                          <a:gd name="T75" fmla="*/ 2147483647 h 9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3"/>
                          <a:gd name="T115" fmla="*/ 0 h 90"/>
                          <a:gd name="T116" fmla="*/ 53 w 53"/>
                          <a:gd name="T117" fmla="*/ 90 h 9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3" h="90">
                            <a:moveTo>
                              <a:pt x="3" y="10"/>
                            </a:moveTo>
                            <a:lnTo>
                              <a:pt x="0" y="5"/>
                            </a:lnTo>
                            <a:lnTo>
                              <a:pt x="0" y="0"/>
                            </a:lnTo>
                            <a:lnTo>
                              <a:pt x="10" y="10"/>
                            </a:lnTo>
                            <a:lnTo>
                              <a:pt x="13" y="10"/>
                            </a:lnTo>
                            <a:lnTo>
                              <a:pt x="17" y="15"/>
                            </a:lnTo>
                            <a:lnTo>
                              <a:pt x="17" y="20"/>
                            </a:lnTo>
                            <a:lnTo>
                              <a:pt x="21" y="29"/>
                            </a:lnTo>
                            <a:lnTo>
                              <a:pt x="24" y="32"/>
                            </a:lnTo>
                            <a:lnTo>
                              <a:pt x="26" y="30"/>
                            </a:lnTo>
                            <a:lnTo>
                              <a:pt x="25" y="25"/>
                            </a:lnTo>
                            <a:lnTo>
                              <a:pt x="29" y="30"/>
                            </a:lnTo>
                            <a:lnTo>
                              <a:pt x="31" y="39"/>
                            </a:lnTo>
                            <a:lnTo>
                              <a:pt x="38" y="44"/>
                            </a:lnTo>
                            <a:lnTo>
                              <a:pt x="45" y="42"/>
                            </a:lnTo>
                            <a:lnTo>
                              <a:pt x="47" y="37"/>
                            </a:lnTo>
                            <a:lnTo>
                              <a:pt x="53" y="35"/>
                            </a:lnTo>
                            <a:lnTo>
                              <a:pt x="53" y="44"/>
                            </a:lnTo>
                            <a:lnTo>
                              <a:pt x="50" y="48"/>
                            </a:lnTo>
                            <a:lnTo>
                              <a:pt x="49" y="61"/>
                            </a:lnTo>
                            <a:lnTo>
                              <a:pt x="44" y="59"/>
                            </a:lnTo>
                            <a:lnTo>
                              <a:pt x="38" y="59"/>
                            </a:lnTo>
                            <a:lnTo>
                              <a:pt x="38" y="61"/>
                            </a:lnTo>
                            <a:lnTo>
                              <a:pt x="40" y="66"/>
                            </a:lnTo>
                            <a:lnTo>
                              <a:pt x="36" y="70"/>
                            </a:lnTo>
                            <a:lnTo>
                              <a:pt x="28" y="88"/>
                            </a:lnTo>
                            <a:lnTo>
                              <a:pt x="23" y="90"/>
                            </a:lnTo>
                            <a:lnTo>
                              <a:pt x="17" y="87"/>
                            </a:lnTo>
                            <a:lnTo>
                              <a:pt x="22" y="81"/>
                            </a:lnTo>
                            <a:lnTo>
                              <a:pt x="23" y="74"/>
                            </a:lnTo>
                            <a:lnTo>
                              <a:pt x="17" y="66"/>
                            </a:lnTo>
                            <a:lnTo>
                              <a:pt x="10" y="64"/>
                            </a:lnTo>
                            <a:lnTo>
                              <a:pt x="10" y="59"/>
                            </a:lnTo>
                            <a:lnTo>
                              <a:pt x="18" y="57"/>
                            </a:lnTo>
                            <a:lnTo>
                              <a:pt x="20" y="48"/>
                            </a:lnTo>
                            <a:lnTo>
                              <a:pt x="17" y="33"/>
                            </a:lnTo>
                            <a:lnTo>
                              <a:pt x="13" y="25"/>
                            </a:lnTo>
                            <a:lnTo>
                              <a:pt x="3" y="1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34" name="Freeform 484"/>
                      <p:cNvSpPr>
                        <a:spLocks/>
                      </p:cNvSpPr>
                      <p:nvPr/>
                    </p:nvSpPr>
                    <p:spPr bwMode="gray">
                      <a:xfrm>
                        <a:off x="4357" y="3614"/>
                        <a:ext cx="83" cy="100"/>
                      </a:xfrm>
                      <a:custGeom>
                        <a:avLst/>
                        <a:gdLst>
                          <a:gd name="T0" fmla="*/ 2147483647 w 68"/>
                          <a:gd name="T1" fmla="*/ 2147483647 h 81"/>
                          <a:gd name="T2" fmla="*/ 2147483647 w 68"/>
                          <a:gd name="T3" fmla="*/ 2147483647 h 81"/>
                          <a:gd name="T4" fmla="*/ 2147483647 w 68"/>
                          <a:gd name="T5" fmla="*/ 2147483647 h 81"/>
                          <a:gd name="T6" fmla="*/ 2147483647 w 68"/>
                          <a:gd name="T7" fmla="*/ 2147483647 h 81"/>
                          <a:gd name="T8" fmla="*/ 2147483647 w 68"/>
                          <a:gd name="T9" fmla="*/ 2147483647 h 81"/>
                          <a:gd name="T10" fmla="*/ 2147483647 w 68"/>
                          <a:gd name="T11" fmla="*/ 2147483647 h 81"/>
                          <a:gd name="T12" fmla="*/ 2147483647 w 68"/>
                          <a:gd name="T13" fmla="*/ 2147483647 h 81"/>
                          <a:gd name="T14" fmla="*/ 2147483647 w 68"/>
                          <a:gd name="T15" fmla="*/ 2147483647 h 81"/>
                          <a:gd name="T16" fmla="*/ 2147483647 w 68"/>
                          <a:gd name="T17" fmla="*/ 2147483647 h 81"/>
                          <a:gd name="T18" fmla="*/ 2147483647 w 68"/>
                          <a:gd name="T19" fmla="*/ 2147483647 h 81"/>
                          <a:gd name="T20" fmla="*/ 2147483647 w 68"/>
                          <a:gd name="T21" fmla="*/ 2147483647 h 81"/>
                          <a:gd name="T22" fmla="*/ 2147483647 w 68"/>
                          <a:gd name="T23" fmla="*/ 2147483647 h 81"/>
                          <a:gd name="T24" fmla="*/ 2147483647 w 68"/>
                          <a:gd name="T25" fmla="*/ 2147483647 h 81"/>
                          <a:gd name="T26" fmla="*/ 2147483647 w 68"/>
                          <a:gd name="T27" fmla="*/ 2147483647 h 81"/>
                          <a:gd name="T28" fmla="*/ 2147483647 w 68"/>
                          <a:gd name="T29" fmla="*/ 2147483647 h 81"/>
                          <a:gd name="T30" fmla="*/ 0 w 68"/>
                          <a:gd name="T31" fmla="*/ 2147483647 h 81"/>
                          <a:gd name="T32" fmla="*/ 2147483647 w 68"/>
                          <a:gd name="T33" fmla="*/ 2147483647 h 81"/>
                          <a:gd name="T34" fmla="*/ 2147483647 w 68"/>
                          <a:gd name="T35" fmla="*/ 2147483647 h 81"/>
                          <a:gd name="T36" fmla="*/ 2147483647 w 68"/>
                          <a:gd name="T37" fmla="*/ 2147483647 h 81"/>
                          <a:gd name="T38" fmla="*/ 2147483647 w 68"/>
                          <a:gd name="T39" fmla="*/ 2147483647 h 81"/>
                          <a:gd name="T40" fmla="*/ 2147483647 w 68"/>
                          <a:gd name="T41" fmla="*/ 2147483647 h 81"/>
                          <a:gd name="T42" fmla="*/ 2147483647 w 68"/>
                          <a:gd name="T43" fmla="*/ 2147483647 h 81"/>
                          <a:gd name="T44" fmla="*/ 2147483647 w 68"/>
                          <a:gd name="T45" fmla="*/ 2147483647 h 81"/>
                          <a:gd name="T46" fmla="*/ 2147483647 w 68"/>
                          <a:gd name="T47" fmla="*/ 2147483647 h 81"/>
                          <a:gd name="T48" fmla="*/ 2147483647 w 68"/>
                          <a:gd name="T49" fmla="*/ 2147483647 h 81"/>
                          <a:gd name="T50" fmla="*/ 2147483647 w 68"/>
                          <a:gd name="T51" fmla="*/ 0 h 81"/>
                          <a:gd name="T52" fmla="*/ 2147483647 w 68"/>
                          <a:gd name="T53" fmla="*/ 2147483647 h 8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68"/>
                          <a:gd name="T82" fmla="*/ 0 h 81"/>
                          <a:gd name="T83" fmla="*/ 68 w 68"/>
                          <a:gd name="T84" fmla="*/ 81 h 8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68" h="81">
                            <a:moveTo>
                              <a:pt x="58" y="3"/>
                            </a:moveTo>
                            <a:lnTo>
                              <a:pt x="58" y="9"/>
                            </a:lnTo>
                            <a:lnTo>
                              <a:pt x="61" y="9"/>
                            </a:lnTo>
                            <a:lnTo>
                              <a:pt x="63" y="5"/>
                            </a:lnTo>
                            <a:lnTo>
                              <a:pt x="68" y="6"/>
                            </a:lnTo>
                            <a:lnTo>
                              <a:pt x="67" y="21"/>
                            </a:lnTo>
                            <a:lnTo>
                              <a:pt x="61" y="30"/>
                            </a:lnTo>
                            <a:lnTo>
                              <a:pt x="58" y="35"/>
                            </a:lnTo>
                            <a:lnTo>
                              <a:pt x="56" y="42"/>
                            </a:lnTo>
                            <a:lnTo>
                              <a:pt x="48" y="45"/>
                            </a:lnTo>
                            <a:lnTo>
                              <a:pt x="43" y="51"/>
                            </a:lnTo>
                            <a:lnTo>
                              <a:pt x="36" y="68"/>
                            </a:lnTo>
                            <a:lnTo>
                              <a:pt x="23" y="81"/>
                            </a:lnTo>
                            <a:lnTo>
                              <a:pt x="8" y="75"/>
                            </a:lnTo>
                            <a:lnTo>
                              <a:pt x="1" y="75"/>
                            </a:lnTo>
                            <a:lnTo>
                              <a:pt x="0" y="70"/>
                            </a:lnTo>
                            <a:lnTo>
                              <a:pt x="5" y="58"/>
                            </a:lnTo>
                            <a:lnTo>
                              <a:pt x="11" y="50"/>
                            </a:lnTo>
                            <a:lnTo>
                              <a:pt x="21" y="44"/>
                            </a:lnTo>
                            <a:lnTo>
                              <a:pt x="29" y="35"/>
                            </a:lnTo>
                            <a:lnTo>
                              <a:pt x="40" y="28"/>
                            </a:lnTo>
                            <a:lnTo>
                              <a:pt x="44" y="22"/>
                            </a:lnTo>
                            <a:lnTo>
                              <a:pt x="44" y="17"/>
                            </a:lnTo>
                            <a:lnTo>
                              <a:pt x="50" y="8"/>
                            </a:lnTo>
                            <a:lnTo>
                              <a:pt x="50" y="2"/>
                            </a:lnTo>
                            <a:lnTo>
                              <a:pt x="56" y="0"/>
                            </a:lnTo>
                            <a:lnTo>
                              <a:pt x="58" y="3"/>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35" name="Freeform 485"/>
                      <p:cNvSpPr>
                        <a:spLocks/>
                      </p:cNvSpPr>
                      <p:nvPr/>
                    </p:nvSpPr>
                    <p:spPr bwMode="gray">
                      <a:xfrm>
                        <a:off x="4368" y="3715"/>
                        <a:ext cx="5" cy="9"/>
                      </a:xfrm>
                      <a:custGeom>
                        <a:avLst/>
                        <a:gdLst>
                          <a:gd name="T0" fmla="*/ 2147483647 w 4"/>
                          <a:gd name="T1" fmla="*/ 0 h 7"/>
                          <a:gd name="T2" fmla="*/ 2147483647 w 4"/>
                          <a:gd name="T3" fmla="*/ 2147483647 h 7"/>
                          <a:gd name="T4" fmla="*/ 0 w 4"/>
                          <a:gd name="T5" fmla="*/ 2147483647 h 7"/>
                          <a:gd name="T6" fmla="*/ 2147483647 w 4"/>
                          <a:gd name="T7" fmla="*/ 0 h 7"/>
                          <a:gd name="T8" fmla="*/ 2147483647 w 4"/>
                          <a:gd name="T9" fmla="*/ 0 h 7"/>
                          <a:gd name="T10" fmla="*/ 0 60000 65536"/>
                          <a:gd name="T11" fmla="*/ 0 60000 65536"/>
                          <a:gd name="T12" fmla="*/ 0 60000 65536"/>
                          <a:gd name="T13" fmla="*/ 0 60000 65536"/>
                          <a:gd name="T14" fmla="*/ 0 60000 65536"/>
                          <a:gd name="T15" fmla="*/ 0 w 4"/>
                          <a:gd name="T16" fmla="*/ 0 h 7"/>
                          <a:gd name="T17" fmla="*/ 4 w 4"/>
                          <a:gd name="T18" fmla="*/ 7 h 7"/>
                        </a:gdLst>
                        <a:ahLst/>
                        <a:cxnLst>
                          <a:cxn ang="T10">
                            <a:pos x="T0" y="T1"/>
                          </a:cxn>
                          <a:cxn ang="T11">
                            <a:pos x="T2" y="T3"/>
                          </a:cxn>
                          <a:cxn ang="T12">
                            <a:pos x="T4" y="T5"/>
                          </a:cxn>
                          <a:cxn ang="T13">
                            <a:pos x="T6" y="T7"/>
                          </a:cxn>
                          <a:cxn ang="T14">
                            <a:pos x="T8" y="T9"/>
                          </a:cxn>
                        </a:cxnLst>
                        <a:rect l="T15" t="T16" r="T17" b="T18"/>
                        <a:pathLst>
                          <a:path w="4" h="7">
                            <a:moveTo>
                              <a:pt x="4" y="0"/>
                            </a:moveTo>
                            <a:lnTo>
                              <a:pt x="4" y="5"/>
                            </a:lnTo>
                            <a:lnTo>
                              <a:pt x="0" y="7"/>
                            </a:lnTo>
                            <a:lnTo>
                              <a:pt x="1" y="0"/>
                            </a:lnTo>
                            <a:lnTo>
                              <a:pt x="4" y="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36" name="Freeform 486"/>
                      <p:cNvSpPr>
                        <a:spLocks/>
                      </p:cNvSpPr>
                      <p:nvPr/>
                    </p:nvSpPr>
                    <p:spPr bwMode="gray">
                      <a:xfrm>
                        <a:off x="4147" y="3117"/>
                        <a:ext cx="45" cy="27"/>
                      </a:xfrm>
                      <a:custGeom>
                        <a:avLst/>
                        <a:gdLst>
                          <a:gd name="T0" fmla="*/ 0 w 37"/>
                          <a:gd name="T1" fmla="*/ 2147483647 h 22"/>
                          <a:gd name="T2" fmla="*/ 2147483647 w 37"/>
                          <a:gd name="T3" fmla="*/ 2147483647 h 22"/>
                          <a:gd name="T4" fmla="*/ 2147483647 w 37"/>
                          <a:gd name="T5" fmla="*/ 2147483647 h 22"/>
                          <a:gd name="T6" fmla="*/ 2147483647 w 37"/>
                          <a:gd name="T7" fmla="*/ 2147483647 h 22"/>
                          <a:gd name="T8" fmla="*/ 2147483647 w 37"/>
                          <a:gd name="T9" fmla="*/ 2147483647 h 22"/>
                          <a:gd name="T10" fmla="*/ 2147483647 w 37"/>
                          <a:gd name="T11" fmla="*/ 2147483647 h 22"/>
                          <a:gd name="T12" fmla="*/ 2147483647 w 37"/>
                          <a:gd name="T13" fmla="*/ 2147483647 h 22"/>
                          <a:gd name="T14" fmla="*/ 2147483647 w 37"/>
                          <a:gd name="T15" fmla="*/ 2147483647 h 22"/>
                          <a:gd name="T16" fmla="*/ 2147483647 w 37"/>
                          <a:gd name="T17" fmla="*/ 0 h 22"/>
                          <a:gd name="T18" fmla="*/ 2147483647 w 37"/>
                          <a:gd name="T19" fmla="*/ 2147483647 h 22"/>
                          <a:gd name="T20" fmla="*/ 2147483647 w 37"/>
                          <a:gd name="T21" fmla="*/ 2147483647 h 22"/>
                          <a:gd name="T22" fmla="*/ 2147483647 w 37"/>
                          <a:gd name="T23" fmla="*/ 2147483647 h 22"/>
                          <a:gd name="T24" fmla="*/ 2147483647 w 37"/>
                          <a:gd name="T25" fmla="*/ 2147483647 h 22"/>
                          <a:gd name="T26" fmla="*/ 2147483647 w 37"/>
                          <a:gd name="T27" fmla="*/ 2147483647 h 22"/>
                          <a:gd name="T28" fmla="*/ 2147483647 w 37"/>
                          <a:gd name="T29" fmla="*/ 2147483647 h 22"/>
                          <a:gd name="T30" fmla="*/ 2147483647 w 37"/>
                          <a:gd name="T31" fmla="*/ 2147483647 h 22"/>
                          <a:gd name="T32" fmla="*/ 2147483647 w 37"/>
                          <a:gd name="T33" fmla="*/ 2147483647 h 22"/>
                          <a:gd name="T34" fmla="*/ 0 w 37"/>
                          <a:gd name="T35" fmla="*/ 2147483647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7"/>
                          <a:gd name="T55" fmla="*/ 0 h 22"/>
                          <a:gd name="T56" fmla="*/ 37 w 37"/>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7" h="22">
                            <a:moveTo>
                              <a:pt x="0" y="13"/>
                            </a:moveTo>
                            <a:lnTo>
                              <a:pt x="1" y="17"/>
                            </a:lnTo>
                            <a:lnTo>
                              <a:pt x="8" y="22"/>
                            </a:lnTo>
                            <a:lnTo>
                              <a:pt x="18" y="21"/>
                            </a:lnTo>
                            <a:lnTo>
                              <a:pt x="34" y="14"/>
                            </a:lnTo>
                            <a:lnTo>
                              <a:pt x="36" y="15"/>
                            </a:lnTo>
                            <a:lnTo>
                              <a:pt x="36" y="6"/>
                            </a:lnTo>
                            <a:lnTo>
                              <a:pt x="37" y="4"/>
                            </a:lnTo>
                            <a:lnTo>
                              <a:pt x="34" y="0"/>
                            </a:lnTo>
                            <a:lnTo>
                              <a:pt x="31" y="2"/>
                            </a:lnTo>
                            <a:lnTo>
                              <a:pt x="31" y="7"/>
                            </a:lnTo>
                            <a:lnTo>
                              <a:pt x="22" y="15"/>
                            </a:lnTo>
                            <a:lnTo>
                              <a:pt x="13" y="15"/>
                            </a:lnTo>
                            <a:lnTo>
                              <a:pt x="11" y="15"/>
                            </a:lnTo>
                            <a:lnTo>
                              <a:pt x="6" y="14"/>
                            </a:lnTo>
                            <a:lnTo>
                              <a:pt x="4" y="13"/>
                            </a:lnTo>
                            <a:lnTo>
                              <a:pt x="2" y="13"/>
                            </a:lnTo>
                            <a:lnTo>
                              <a:pt x="0" y="13"/>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37" name="Freeform 487"/>
                      <p:cNvSpPr>
                        <a:spLocks/>
                      </p:cNvSpPr>
                      <p:nvPr/>
                    </p:nvSpPr>
                    <p:spPr bwMode="gray">
                      <a:xfrm>
                        <a:off x="4167" y="3095"/>
                        <a:ext cx="34" cy="29"/>
                      </a:xfrm>
                      <a:custGeom>
                        <a:avLst/>
                        <a:gdLst>
                          <a:gd name="T0" fmla="*/ 2147483647 w 28"/>
                          <a:gd name="T1" fmla="*/ 2147483647 h 24"/>
                          <a:gd name="T2" fmla="*/ 2147483647 w 28"/>
                          <a:gd name="T3" fmla="*/ 0 h 24"/>
                          <a:gd name="T4" fmla="*/ 0 w 28"/>
                          <a:gd name="T5" fmla="*/ 0 h 24"/>
                          <a:gd name="T6" fmla="*/ 0 w 28"/>
                          <a:gd name="T7" fmla="*/ 2147483647 h 24"/>
                          <a:gd name="T8" fmla="*/ 2147483647 w 28"/>
                          <a:gd name="T9" fmla="*/ 2147483647 h 24"/>
                          <a:gd name="T10" fmla="*/ 2147483647 w 28"/>
                          <a:gd name="T11" fmla="*/ 2147483647 h 24"/>
                          <a:gd name="T12" fmla="*/ 2147483647 w 28"/>
                          <a:gd name="T13" fmla="*/ 2147483647 h 24"/>
                          <a:gd name="T14" fmla="*/ 2147483647 w 28"/>
                          <a:gd name="T15" fmla="*/ 2147483647 h 24"/>
                          <a:gd name="T16" fmla="*/ 2147483647 w 28"/>
                          <a:gd name="T17" fmla="*/ 2147483647 h 24"/>
                          <a:gd name="T18" fmla="*/ 2147483647 w 28"/>
                          <a:gd name="T19" fmla="*/ 2147483647 h 24"/>
                          <a:gd name="T20" fmla="*/ 2147483647 w 28"/>
                          <a:gd name="T21" fmla="*/ 2147483647 h 24"/>
                          <a:gd name="T22" fmla="*/ 2147483647 w 28"/>
                          <a:gd name="T23" fmla="*/ 2147483647 h 24"/>
                          <a:gd name="T24" fmla="*/ 2147483647 w 28"/>
                          <a:gd name="T25" fmla="*/ 2147483647 h 24"/>
                          <a:gd name="T26" fmla="*/ 2147483647 w 28"/>
                          <a:gd name="T27" fmla="*/ 2147483647 h 24"/>
                          <a:gd name="T28" fmla="*/ 2147483647 w 28"/>
                          <a:gd name="T29" fmla="*/ 2147483647 h 2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8"/>
                          <a:gd name="T46" fmla="*/ 0 h 24"/>
                          <a:gd name="T47" fmla="*/ 28 w 28"/>
                          <a:gd name="T48" fmla="*/ 24 h 2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8" h="24">
                            <a:moveTo>
                              <a:pt x="7" y="2"/>
                            </a:moveTo>
                            <a:lnTo>
                              <a:pt x="3" y="0"/>
                            </a:lnTo>
                            <a:lnTo>
                              <a:pt x="0" y="0"/>
                            </a:lnTo>
                            <a:lnTo>
                              <a:pt x="0" y="3"/>
                            </a:lnTo>
                            <a:lnTo>
                              <a:pt x="7" y="5"/>
                            </a:lnTo>
                            <a:lnTo>
                              <a:pt x="15" y="8"/>
                            </a:lnTo>
                            <a:lnTo>
                              <a:pt x="18" y="14"/>
                            </a:lnTo>
                            <a:lnTo>
                              <a:pt x="21" y="15"/>
                            </a:lnTo>
                            <a:lnTo>
                              <a:pt x="25" y="24"/>
                            </a:lnTo>
                            <a:lnTo>
                              <a:pt x="28" y="22"/>
                            </a:lnTo>
                            <a:lnTo>
                              <a:pt x="27" y="16"/>
                            </a:lnTo>
                            <a:lnTo>
                              <a:pt x="23" y="13"/>
                            </a:lnTo>
                            <a:lnTo>
                              <a:pt x="18" y="7"/>
                            </a:lnTo>
                            <a:lnTo>
                              <a:pt x="12" y="3"/>
                            </a:lnTo>
                            <a:lnTo>
                              <a:pt x="7" y="2"/>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38" name="Freeform 488"/>
                      <p:cNvSpPr>
                        <a:spLocks/>
                      </p:cNvSpPr>
                      <p:nvPr/>
                    </p:nvSpPr>
                    <p:spPr bwMode="gray">
                      <a:xfrm>
                        <a:off x="4219" y="3135"/>
                        <a:ext cx="13" cy="18"/>
                      </a:xfrm>
                      <a:custGeom>
                        <a:avLst/>
                        <a:gdLst>
                          <a:gd name="T0" fmla="*/ 0 w 10"/>
                          <a:gd name="T1" fmla="*/ 2147483647 h 15"/>
                          <a:gd name="T2" fmla="*/ 2147483647 w 10"/>
                          <a:gd name="T3" fmla="*/ 2147483647 h 15"/>
                          <a:gd name="T4" fmla="*/ 2147483647 w 10"/>
                          <a:gd name="T5" fmla="*/ 2147483647 h 15"/>
                          <a:gd name="T6" fmla="*/ 2147483647 w 10"/>
                          <a:gd name="T7" fmla="*/ 2147483647 h 15"/>
                          <a:gd name="T8" fmla="*/ 2147483647 w 10"/>
                          <a:gd name="T9" fmla="*/ 2147483647 h 15"/>
                          <a:gd name="T10" fmla="*/ 2147483647 w 10"/>
                          <a:gd name="T11" fmla="*/ 2147483647 h 15"/>
                          <a:gd name="T12" fmla="*/ 2147483647 w 10"/>
                          <a:gd name="T13" fmla="*/ 2147483647 h 15"/>
                          <a:gd name="T14" fmla="*/ 2147483647 w 10"/>
                          <a:gd name="T15" fmla="*/ 2147483647 h 15"/>
                          <a:gd name="T16" fmla="*/ 2147483647 w 10"/>
                          <a:gd name="T17" fmla="*/ 0 h 15"/>
                          <a:gd name="T18" fmla="*/ 0 w 10"/>
                          <a:gd name="T19" fmla="*/ 2147483647 h 1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
                          <a:gd name="T31" fmla="*/ 0 h 15"/>
                          <a:gd name="T32" fmla="*/ 10 w 10"/>
                          <a:gd name="T33" fmla="*/ 15 h 1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 h="15">
                            <a:moveTo>
                              <a:pt x="0" y="3"/>
                            </a:moveTo>
                            <a:lnTo>
                              <a:pt x="2" y="7"/>
                            </a:lnTo>
                            <a:lnTo>
                              <a:pt x="4" y="9"/>
                            </a:lnTo>
                            <a:lnTo>
                              <a:pt x="5" y="11"/>
                            </a:lnTo>
                            <a:lnTo>
                              <a:pt x="8" y="13"/>
                            </a:lnTo>
                            <a:lnTo>
                              <a:pt x="10" y="15"/>
                            </a:lnTo>
                            <a:lnTo>
                              <a:pt x="10" y="10"/>
                            </a:lnTo>
                            <a:lnTo>
                              <a:pt x="9" y="8"/>
                            </a:lnTo>
                            <a:lnTo>
                              <a:pt x="1" y="0"/>
                            </a:lnTo>
                            <a:lnTo>
                              <a:pt x="0" y="3"/>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39" name="Freeform 489"/>
                      <p:cNvSpPr>
                        <a:spLocks/>
                      </p:cNvSpPr>
                      <p:nvPr/>
                    </p:nvSpPr>
                    <p:spPr bwMode="gray">
                      <a:xfrm>
                        <a:off x="4239" y="3147"/>
                        <a:ext cx="11" cy="9"/>
                      </a:xfrm>
                      <a:custGeom>
                        <a:avLst/>
                        <a:gdLst>
                          <a:gd name="T0" fmla="*/ 2147483647 w 9"/>
                          <a:gd name="T1" fmla="*/ 2147483647 h 8"/>
                          <a:gd name="T2" fmla="*/ 2147483647 w 9"/>
                          <a:gd name="T3" fmla="*/ 2147483647 h 8"/>
                          <a:gd name="T4" fmla="*/ 2147483647 w 9"/>
                          <a:gd name="T5" fmla="*/ 0 h 8"/>
                          <a:gd name="T6" fmla="*/ 0 w 9"/>
                          <a:gd name="T7" fmla="*/ 2147483647 h 8"/>
                          <a:gd name="T8" fmla="*/ 2147483647 w 9"/>
                          <a:gd name="T9" fmla="*/ 2147483647 h 8"/>
                          <a:gd name="T10" fmla="*/ 2147483647 w 9"/>
                          <a:gd name="T11" fmla="*/ 2147483647 h 8"/>
                          <a:gd name="T12" fmla="*/ 0 60000 65536"/>
                          <a:gd name="T13" fmla="*/ 0 60000 65536"/>
                          <a:gd name="T14" fmla="*/ 0 60000 65536"/>
                          <a:gd name="T15" fmla="*/ 0 60000 65536"/>
                          <a:gd name="T16" fmla="*/ 0 60000 65536"/>
                          <a:gd name="T17" fmla="*/ 0 60000 65536"/>
                          <a:gd name="T18" fmla="*/ 0 w 9"/>
                          <a:gd name="T19" fmla="*/ 0 h 8"/>
                          <a:gd name="T20" fmla="*/ 9 w 9"/>
                          <a:gd name="T21" fmla="*/ 8 h 8"/>
                        </a:gdLst>
                        <a:ahLst/>
                        <a:cxnLst>
                          <a:cxn ang="T12">
                            <a:pos x="T0" y="T1"/>
                          </a:cxn>
                          <a:cxn ang="T13">
                            <a:pos x="T2" y="T3"/>
                          </a:cxn>
                          <a:cxn ang="T14">
                            <a:pos x="T4" y="T5"/>
                          </a:cxn>
                          <a:cxn ang="T15">
                            <a:pos x="T6" y="T7"/>
                          </a:cxn>
                          <a:cxn ang="T16">
                            <a:pos x="T8" y="T9"/>
                          </a:cxn>
                          <a:cxn ang="T17">
                            <a:pos x="T10" y="T11"/>
                          </a:cxn>
                        </a:cxnLst>
                        <a:rect l="T18" t="T19" r="T20" b="T21"/>
                        <a:pathLst>
                          <a:path w="9" h="8">
                            <a:moveTo>
                              <a:pt x="9" y="7"/>
                            </a:moveTo>
                            <a:lnTo>
                              <a:pt x="5" y="2"/>
                            </a:lnTo>
                            <a:lnTo>
                              <a:pt x="1" y="0"/>
                            </a:lnTo>
                            <a:lnTo>
                              <a:pt x="0" y="4"/>
                            </a:lnTo>
                            <a:lnTo>
                              <a:pt x="6" y="8"/>
                            </a:lnTo>
                            <a:lnTo>
                              <a:pt x="9" y="7"/>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40" name="Freeform 490"/>
                      <p:cNvSpPr>
                        <a:spLocks/>
                      </p:cNvSpPr>
                      <p:nvPr/>
                    </p:nvSpPr>
                    <p:spPr bwMode="gray">
                      <a:xfrm>
                        <a:off x="4261" y="3157"/>
                        <a:ext cx="17" cy="13"/>
                      </a:xfrm>
                      <a:custGeom>
                        <a:avLst/>
                        <a:gdLst>
                          <a:gd name="T0" fmla="*/ 2147483647 w 14"/>
                          <a:gd name="T1" fmla="*/ 2147483647 h 10"/>
                          <a:gd name="T2" fmla="*/ 2147483647 w 14"/>
                          <a:gd name="T3" fmla="*/ 2147483647 h 10"/>
                          <a:gd name="T4" fmla="*/ 2147483647 w 14"/>
                          <a:gd name="T5" fmla="*/ 0 h 10"/>
                          <a:gd name="T6" fmla="*/ 0 w 14"/>
                          <a:gd name="T7" fmla="*/ 2147483647 h 10"/>
                          <a:gd name="T8" fmla="*/ 0 w 14"/>
                          <a:gd name="T9" fmla="*/ 2147483647 h 10"/>
                          <a:gd name="T10" fmla="*/ 2147483647 w 14"/>
                          <a:gd name="T11" fmla="*/ 2147483647 h 10"/>
                          <a:gd name="T12" fmla="*/ 2147483647 w 14"/>
                          <a:gd name="T13" fmla="*/ 2147483647 h 10"/>
                          <a:gd name="T14" fmla="*/ 0 60000 65536"/>
                          <a:gd name="T15" fmla="*/ 0 60000 65536"/>
                          <a:gd name="T16" fmla="*/ 0 60000 65536"/>
                          <a:gd name="T17" fmla="*/ 0 60000 65536"/>
                          <a:gd name="T18" fmla="*/ 0 60000 65536"/>
                          <a:gd name="T19" fmla="*/ 0 60000 65536"/>
                          <a:gd name="T20" fmla="*/ 0 60000 65536"/>
                          <a:gd name="T21" fmla="*/ 0 w 14"/>
                          <a:gd name="T22" fmla="*/ 0 h 10"/>
                          <a:gd name="T23" fmla="*/ 14 w 14"/>
                          <a:gd name="T24" fmla="*/ 10 h 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 h="10">
                            <a:moveTo>
                              <a:pt x="14" y="10"/>
                            </a:moveTo>
                            <a:lnTo>
                              <a:pt x="11" y="5"/>
                            </a:lnTo>
                            <a:lnTo>
                              <a:pt x="2" y="0"/>
                            </a:lnTo>
                            <a:lnTo>
                              <a:pt x="0" y="2"/>
                            </a:lnTo>
                            <a:lnTo>
                              <a:pt x="0" y="5"/>
                            </a:lnTo>
                            <a:lnTo>
                              <a:pt x="11" y="10"/>
                            </a:lnTo>
                            <a:lnTo>
                              <a:pt x="14" y="1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41" name="Freeform 491"/>
                      <p:cNvSpPr>
                        <a:spLocks/>
                      </p:cNvSpPr>
                      <p:nvPr/>
                    </p:nvSpPr>
                    <p:spPr bwMode="gray">
                      <a:xfrm>
                        <a:off x="4285" y="3171"/>
                        <a:ext cx="14" cy="17"/>
                      </a:xfrm>
                      <a:custGeom>
                        <a:avLst/>
                        <a:gdLst>
                          <a:gd name="T0" fmla="*/ 2147483647 w 11"/>
                          <a:gd name="T1" fmla="*/ 2147483647 h 13"/>
                          <a:gd name="T2" fmla="*/ 2147483647 w 11"/>
                          <a:gd name="T3" fmla="*/ 2147483647 h 13"/>
                          <a:gd name="T4" fmla="*/ 2147483647 w 11"/>
                          <a:gd name="T5" fmla="*/ 0 h 13"/>
                          <a:gd name="T6" fmla="*/ 0 w 11"/>
                          <a:gd name="T7" fmla="*/ 2147483647 h 13"/>
                          <a:gd name="T8" fmla="*/ 2147483647 w 11"/>
                          <a:gd name="T9" fmla="*/ 2147483647 h 13"/>
                          <a:gd name="T10" fmla="*/ 2147483647 w 11"/>
                          <a:gd name="T11" fmla="*/ 2147483647 h 13"/>
                          <a:gd name="T12" fmla="*/ 2147483647 w 11"/>
                          <a:gd name="T13" fmla="*/ 2147483647 h 13"/>
                          <a:gd name="T14" fmla="*/ 2147483647 w 11"/>
                          <a:gd name="T15" fmla="*/ 2147483647 h 13"/>
                          <a:gd name="T16" fmla="*/ 0 60000 65536"/>
                          <a:gd name="T17" fmla="*/ 0 60000 65536"/>
                          <a:gd name="T18" fmla="*/ 0 60000 65536"/>
                          <a:gd name="T19" fmla="*/ 0 60000 65536"/>
                          <a:gd name="T20" fmla="*/ 0 60000 65536"/>
                          <a:gd name="T21" fmla="*/ 0 60000 65536"/>
                          <a:gd name="T22" fmla="*/ 0 60000 65536"/>
                          <a:gd name="T23" fmla="*/ 0 60000 65536"/>
                          <a:gd name="T24" fmla="*/ 0 w 11"/>
                          <a:gd name="T25" fmla="*/ 0 h 13"/>
                          <a:gd name="T26" fmla="*/ 11 w 11"/>
                          <a:gd name="T27" fmla="*/ 13 h 1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 h="13">
                            <a:moveTo>
                              <a:pt x="11" y="10"/>
                            </a:moveTo>
                            <a:lnTo>
                              <a:pt x="5" y="1"/>
                            </a:lnTo>
                            <a:lnTo>
                              <a:pt x="1" y="0"/>
                            </a:lnTo>
                            <a:lnTo>
                              <a:pt x="0" y="2"/>
                            </a:lnTo>
                            <a:lnTo>
                              <a:pt x="1" y="6"/>
                            </a:lnTo>
                            <a:lnTo>
                              <a:pt x="7" y="12"/>
                            </a:lnTo>
                            <a:lnTo>
                              <a:pt x="10" y="13"/>
                            </a:lnTo>
                            <a:lnTo>
                              <a:pt x="11" y="1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42" name="Freeform 492"/>
                      <p:cNvSpPr>
                        <a:spLocks/>
                      </p:cNvSpPr>
                      <p:nvPr/>
                    </p:nvSpPr>
                    <p:spPr bwMode="gray">
                      <a:xfrm>
                        <a:off x="4296" y="3193"/>
                        <a:ext cx="9" cy="9"/>
                      </a:xfrm>
                      <a:custGeom>
                        <a:avLst/>
                        <a:gdLst>
                          <a:gd name="T0" fmla="*/ 2147483647 w 8"/>
                          <a:gd name="T1" fmla="*/ 0 h 7"/>
                          <a:gd name="T2" fmla="*/ 0 w 8"/>
                          <a:gd name="T3" fmla="*/ 0 h 7"/>
                          <a:gd name="T4" fmla="*/ 2147483647 w 8"/>
                          <a:gd name="T5" fmla="*/ 2147483647 h 7"/>
                          <a:gd name="T6" fmla="*/ 2147483647 w 8"/>
                          <a:gd name="T7" fmla="*/ 2147483647 h 7"/>
                          <a:gd name="T8" fmla="*/ 2147483647 w 8"/>
                          <a:gd name="T9" fmla="*/ 2147483647 h 7"/>
                          <a:gd name="T10" fmla="*/ 2147483647 w 8"/>
                          <a:gd name="T11" fmla="*/ 2147483647 h 7"/>
                          <a:gd name="T12" fmla="*/ 2147483647 w 8"/>
                          <a:gd name="T13" fmla="*/ 0 h 7"/>
                          <a:gd name="T14" fmla="*/ 0 60000 65536"/>
                          <a:gd name="T15" fmla="*/ 0 60000 65536"/>
                          <a:gd name="T16" fmla="*/ 0 60000 65536"/>
                          <a:gd name="T17" fmla="*/ 0 60000 65536"/>
                          <a:gd name="T18" fmla="*/ 0 60000 65536"/>
                          <a:gd name="T19" fmla="*/ 0 60000 65536"/>
                          <a:gd name="T20" fmla="*/ 0 60000 65536"/>
                          <a:gd name="T21" fmla="*/ 0 w 8"/>
                          <a:gd name="T22" fmla="*/ 0 h 7"/>
                          <a:gd name="T23" fmla="*/ 8 w 8"/>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 h="7">
                            <a:moveTo>
                              <a:pt x="4" y="0"/>
                            </a:moveTo>
                            <a:lnTo>
                              <a:pt x="0" y="0"/>
                            </a:lnTo>
                            <a:lnTo>
                              <a:pt x="1" y="3"/>
                            </a:lnTo>
                            <a:lnTo>
                              <a:pt x="6" y="7"/>
                            </a:lnTo>
                            <a:lnTo>
                              <a:pt x="8" y="6"/>
                            </a:lnTo>
                            <a:lnTo>
                              <a:pt x="7" y="2"/>
                            </a:lnTo>
                            <a:lnTo>
                              <a:pt x="4" y="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43" name="Freeform 493"/>
                      <p:cNvSpPr>
                        <a:spLocks/>
                      </p:cNvSpPr>
                      <p:nvPr/>
                    </p:nvSpPr>
                    <p:spPr bwMode="gray">
                      <a:xfrm>
                        <a:off x="4278" y="3207"/>
                        <a:ext cx="7" cy="5"/>
                      </a:xfrm>
                      <a:custGeom>
                        <a:avLst/>
                        <a:gdLst>
                          <a:gd name="T0" fmla="*/ 0 w 6"/>
                          <a:gd name="T1" fmla="*/ 2147483647 h 4"/>
                          <a:gd name="T2" fmla="*/ 0 w 6"/>
                          <a:gd name="T3" fmla="*/ 2147483647 h 4"/>
                          <a:gd name="T4" fmla="*/ 2147483647 w 6"/>
                          <a:gd name="T5" fmla="*/ 2147483647 h 4"/>
                          <a:gd name="T6" fmla="*/ 2147483647 w 6"/>
                          <a:gd name="T7" fmla="*/ 2147483647 h 4"/>
                          <a:gd name="T8" fmla="*/ 2147483647 w 6"/>
                          <a:gd name="T9" fmla="*/ 0 h 4"/>
                          <a:gd name="T10" fmla="*/ 0 w 6"/>
                          <a:gd name="T11" fmla="*/ 2147483647 h 4"/>
                          <a:gd name="T12" fmla="*/ 0 60000 65536"/>
                          <a:gd name="T13" fmla="*/ 0 60000 65536"/>
                          <a:gd name="T14" fmla="*/ 0 60000 65536"/>
                          <a:gd name="T15" fmla="*/ 0 60000 65536"/>
                          <a:gd name="T16" fmla="*/ 0 60000 65536"/>
                          <a:gd name="T17" fmla="*/ 0 60000 65536"/>
                          <a:gd name="T18" fmla="*/ 0 w 6"/>
                          <a:gd name="T19" fmla="*/ 0 h 4"/>
                          <a:gd name="T20" fmla="*/ 6 w 6"/>
                          <a:gd name="T21" fmla="*/ 4 h 4"/>
                        </a:gdLst>
                        <a:ahLst/>
                        <a:cxnLst>
                          <a:cxn ang="T12">
                            <a:pos x="T0" y="T1"/>
                          </a:cxn>
                          <a:cxn ang="T13">
                            <a:pos x="T2" y="T3"/>
                          </a:cxn>
                          <a:cxn ang="T14">
                            <a:pos x="T4" y="T5"/>
                          </a:cxn>
                          <a:cxn ang="T15">
                            <a:pos x="T6" y="T7"/>
                          </a:cxn>
                          <a:cxn ang="T16">
                            <a:pos x="T8" y="T9"/>
                          </a:cxn>
                          <a:cxn ang="T17">
                            <a:pos x="T10" y="T11"/>
                          </a:cxn>
                        </a:cxnLst>
                        <a:rect l="T18" t="T19" r="T20" b="T21"/>
                        <a:pathLst>
                          <a:path w="6" h="4">
                            <a:moveTo>
                              <a:pt x="0" y="1"/>
                            </a:moveTo>
                            <a:lnTo>
                              <a:pt x="0" y="3"/>
                            </a:lnTo>
                            <a:lnTo>
                              <a:pt x="2" y="4"/>
                            </a:lnTo>
                            <a:lnTo>
                              <a:pt x="6" y="3"/>
                            </a:lnTo>
                            <a:lnTo>
                              <a:pt x="3" y="0"/>
                            </a:lnTo>
                            <a:lnTo>
                              <a:pt x="0" y="1"/>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44" name="Freeform 494"/>
                      <p:cNvSpPr>
                        <a:spLocks/>
                      </p:cNvSpPr>
                      <p:nvPr/>
                    </p:nvSpPr>
                    <p:spPr bwMode="gray">
                      <a:xfrm>
                        <a:off x="4277" y="3181"/>
                        <a:ext cx="9" cy="7"/>
                      </a:xfrm>
                      <a:custGeom>
                        <a:avLst/>
                        <a:gdLst>
                          <a:gd name="T0" fmla="*/ 0 w 8"/>
                          <a:gd name="T1" fmla="*/ 0 h 5"/>
                          <a:gd name="T2" fmla="*/ 0 w 8"/>
                          <a:gd name="T3" fmla="*/ 2147483647 h 5"/>
                          <a:gd name="T4" fmla="*/ 2147483647 w 8"/>
                          <a:gd name="T5" fmla="*/ 2147483647 h 5"/>
                          <a:gd name="T6" fmla="*/ 2147483647 w 8"/>
                          <a:gd name="T7" fmla="*/ 2147483647 h 5"/>
                          <a:gd name="T8" fmla="*/ 2147483647 w 8"/>
                          <a:gd name="T9" fmla="*/ 0 h 5"/>
                          <a:gd name="T10" fmla="*/ 0 w 8"/>
                          <a:gd name="T11" fmla="*/ 0 h 5"/>
                          <a:gd name="T12" fmla="*/ 0 60000 65536"/>
                          <a:gd name="T13" fmla="*/ 0 60000 65536"/>
                          <a:gd name="T14" fmla="*/ 0 60000 65536"/>
                          <a:gd name="T15" fmla="*/ 0 60000 65536"/>
                          <a:gd name="T16" fmla="*/ 0 60000 65536"/>
                          <a:gd name="T17" fmla="*/ 0 60000 65536"/>
                          <a:gd name="T18" fmla="*/ 0 w 8"/>
                          <a:gd name="T19" fmla="*/ 0 h 5"/>
                          <a:gd name="T20" fmla="*/ 8 w 8"/>
                          <a:gd name="T21" fmla="*/ 5 h 5"/>
                        </a:gdLst>
                        <a:ahLst/>
                        <a:cxnLst>
                          <a:cxn ang="T12">
                            <a:pos x="T0" y="T1"/>
                          </a:cxn>
                          <a:cxn ang="T13">
                            <a:pos x="T2" y="T3"/>
                          </a:cxn>
                          <a:cxn ang="T14">
                            <a:pos x="T4" y="T5"/>
                          </a:cxn>
                          <a:cxn ang="T15">
                            <a:pos x="T6" y="T7"/>
                          </a:cxn>
                          <a:cxn ang="T16">
                            <a:pos x="T8" y="T9"/>
                          </a:cxn>
                          <a:cxn ang="T17">
                            <a:pos x="T10" y="T11"/>
                          </a:cxn>
                        </a:cxnLst>
                        <a:rect l="T18" t="T19" r="T20" b="T21"/>
                        <a:pathLst>
                          <a:path w="8" h="5">
                            <a:moveTo>
                              <a:pt x="0" y="0"/>
                            </a:moveTo>
                            <a:lnTo>
                              <a:pt x="0" y="1"/>
                            </a:lnTo>
                            <a:lnTo>
                              <a:pt x="4" y="5"/>
                            </a:lnTo>
                            <a:lnTo>
                              <a:pt x="8" y="3"/>
                            </a:lnTo>
                            <a:lnTo>
                              <a:pt x="4" y="0"/>
                            </a:lnTo>
                            <a:lnTo>
                              <a:pt x="0" y="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45" name="Freeform 495"/>
                      <p:cNvSpPr>
                        <a:spLocks/>
                      </p:cNvSpPr>
                      <p:nvPr/>
                    </p:nvSpPr>
                    <p:spPr bwMode="gray">
                      <a:xfrm>
                        <a:off x="4175" y="3188"/>
                        <a:ext cx="5" cy="8"/>
                      </a:xfrm>
                      <a:custGeom>
                        <a:avLst/>
                        <a:gdLst>
                          <a:gd name="T0" fmla="*/ 0 w 4"/>
                          <a:gd name="T1" fmla="*/ 2147483647 h 7"/>
                          <a:gd name="T2" fmla="*/ 2147483647 w 4"/>
                          <a:gd name="T3" fmla="*/ 2147483647 h 7"/>
                          <a:gd name="T4" fmla="*/ 2147483647 w 4"/>
                          <a:gd name="T5" fmla="*/ 2147483647 h 7"/>
                          <a:gd name="T6" fmla="*/ 2147483647 w 4"/>
                          <a:gd name="T7" fmla="*/ 2147483647 h 7"/>
                          <a:gd name="T8" fmla="*/ 2147483647 w 4"/>
                          <a:gd name="T9" fmla="*/ 2147483647 h 7"/>
                          <a:gd name="T10" fmla="*/ 2147483647 w 4"/>
                          <a:gd name="T11" fmla="*/ 0 h 7"/>
                          <a:gd name="T12" fmla="*/ 0 w 4"/>
                          <a:gd name="T13" fmla="*/ 2147483647 h 7"/>
                          <a:gd name="T14" fmla="*/ 0 60000 65536"/>
                          <a:gd name="T15" fmla="*/ 0 60000 65536"/>
                          <a:gd name="T16" fmla="*/ 0 60000 65536"/>
                          <a:gd name="T17" fmla="*/ 0 60000 65536"/>
                          <a:gd name="T18" fmla="*/ 0 60000 65536"/>
                          <a:gd name="T19" fmla="*/ 0 60000 65536"/>
                          <a:gd name="T20" fmla="*/ 0 60000 65536"/>
                          <a:gd name="T21" fmla="*/ 0 w 4"/>
                          <a:gd name="T22" fmla="*/ 0 h 7"/>
                          <a:gd name="T23" fmla="*/ 4 w 4"/>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7">
                            <a:moveTo>
                              <a:pt x="0" y="2"/>
                            </a:moveTo>
                            <a:lnTo>
                              <a:pt x="1" y="4"/>
                            </a:lnTo>
                            <a:lnTo>
                              <a:pt x="2" y="7"/>
                            </a:lnTo>
                            <a:lnTo>
                              <a:pt x="4" y="7"/>
                            </a:lnTo>
                            <a:lnTo>
                              <a:pt x="4" y="4"/>
                            </a:lnTo>
                            <a:lnTo>
                              <a:pt x="1" y="0"/>
                            </a:lnTo>
                            <a:lnTo>
                              <a:pt x="0" y="2"/>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46" name="Freeform 496"/>
                      <p:cNvSpPr>
                        <a:spLocks/>
                      </p:cNvSpPr>
                      <p:nvPr/>
                    </p:nvSpPr>
                    <p:spPr bwMode="gray">
                      <a:xfrm>
                        <a:off x="4195" y="3197"/>
                        <a:ext cx="6" cy="5"/>
                      </a:xfrm>
                      <a:custGeom>
                        <a:avLst/>
                        <a:gdLst>
                          <a:gd name="T0" fmla="*/ 0 w 5"/>
                          <a:gd name="T1" fmla="*/ 2147483647 h 4"/>
                          <a:gd name="T2" fmla="*/ 2147483647 w 5"/>
                          <a:gd name="T3" fmla="*/ 2147483647 h 4"/>
                          <a:gd name="T4" fmla="*/ 2147483647 w 5"/>
                          <a:gd name="T5" fmla="*/ 2147483647 h 4"/>
                          <a:gd name="T6" fmla="*/ 2147483647 w 5"/>
                          <a:gd name="T7" fmla="*/ 0 h 4"/>
                          <a:gd name="T8" fmla="*/ 0 w 5"/>
                          <a:gd name="T9" fmla="*/ 2147483647 h 4"/>
                          <a:gd name="T10" fmla="*/ 0 w 5"/>
                          <a:gd name="T11" fmla="*/ 2147483647 h 4"/>
                          <a:gd name="T12" fmla="*/ 0 60000 65536"/>
                          <a:gd name="T13" fmla="*/ 0 60000 65536"/>
                          <a:gd name="T14" fmla="*/ 0 60000 65536"/>
                          <a:gd name="T15" fmla="*/ 0 60000 65536"/>
                          <a:gd name="T16" fmla="*/ 0 60000 65536"/>
                          <a:gd name="T17" fmla="*/ 0 60000 65536"/>
                          <a:gd name="T18" fmla="*/ 0 w 5"/>
                          <a:gd name="T19" fmla="*/ 0 h 4"/>
                          <a:gd name="T20" fmla="*/ 5 w 5"/>
                          <a:gd name="T21" fmla="*/ 4 h 4"/>
                        </a:gdLst>
                        <a:ahLst/>
                        <a:cxnLst>
                          <a:cxn ang="T12">
                            <a:pos x="T0" y="T1"/>
                          </a:cxn>
                          <a:cxn ang="T13">
                            <a:pos x="T2" y="T3"/>
                          </a:cxn>
                          <a:cxn ang="T14">
                            <a:pos x="T4" y="T5"/>
                          </a:cxn>
                          <a:cxn ang="T15">
                            <a:pos x="T6" y="T7"/>
                          </a:cxn>
                          <a:cxn ang="T16">
                            <a:pos x="T8" y="T9"/>
                          </a:cxn>
                          <a:cxn ang="T17">
                            <a:pos x="T10" y="T11"/>
                          </a:cxn>
                        </a:cxnLst>
                        <a:rect l="T18" t="T19" r="T20" b="T21"/>
                        <a:pathLst>
                          <a:path w="5" h="4">
                            <a:moveTo>
                              <a:pt x="0" y="3"/>
                            </a:moveTo>
                            <a:lnTo>
                              <a:pt x="3" y="4"/>
                            </a:lnTo>
                            <a:lnTo>
                              <a:pt x="5" y="3"/>
                            </a:lnTo>
                            <a:lnTo>
                              <a:pt x="3" y="0"/>
                            </a:lnTo>
                            <a:lnTo>
                              <a:pt x="0" y="1"/>
                            </a:lnTo>
                            <a:lnTo>
                              <a:pt x="0" y="3"/>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47" name="Freeform 497"/>
                      <p:cNvSpPr>
                        <a:spLocks/>
                      </p:cNvSpPr>
                      <p:nvPr/>
                    </p:nvSpPr>
                    <p:spPr bwMode="gray">
                      <a:xfrm>
                        <a:off x="4096" y="3604"/>
                        <a:ext cx="4" cy="6"/>
                      </a:xfrm>
                      <a:custGeom>
                        <a:avLst/>
                        <a:gdLst>
                          <a:gd name="T0" fmla="*/ 0 w 3"/>
                          <a:gd name="T1" fmla="*/ 2147483647 h 5"/>
                          <a:gd name="T2" fmla="*/ 2147483647 w 3"/>
                          <a:gd name="T3" fmla="*/ 2147483647 h 5"/>
                          <a:gd name="T4" fmla="*/ 2147483647 w 3"/>
                          <a:gd name="T5" fmla="*/ 2147483647 h 5"/>
                          <a:gd name="T6" fmla="*/ 2147483647 w 3"/>
                          <a:gd name="T7" fmla="*/ 0 h 5"/>
                          <a:gd name="T8" fmla="*/ 0 w 3"/>
                          <a:gd name="T9" fmla="*/ 0 h 5"/>
                          <a:gd name="T10" fmla="*/ 0 w 3"/>
                          <a:gd name="T11" fmla="*/ 2147483647 h 5"/>
                          <a:gd name="T12" fmla="*/ 0 60000 65536"/>
                          <a:gd name="T13" fmla="*/ 0 60000 65536"/>
                          <a:gd name="T14" fmla="*/ 0 60000 65536"/>
                          <a:gd name="T15" fmla="*/ 0 60000 65536"/>
                          <a:gd name="T16" fmla="*/ 0 60000 65536"/>
                          <a:gd name="T17" fmla="*/ 0 60000 65536"/>
                          <a:gd name="T18" fmla="*/ 0 w 3"/>
                          <a:gd name="T19" fmla="*/ 0 h 5"/>
                          <a:gd name="T20" fmla="*/ 3 w 3"/>
                          <a:gd name="T21" fmla="*/ 5 h 5"/>
                        </a:gdLst>
                        <a:ahLst/>
                        <a:cxnLst>
                          <a:cxn ang="T12">
                            <a:pos x="T0" y="T1"/>
                          </a:cxn>
                          <a:cxn ang="T13">
                            <a:pos x="T2" y="T3"/>
                          </a:cxn>
                          <a:cxn ang="T14">
                            <a:pos x="T4" y="T5"/>
                          </a:cxn>
                          <a:cxn ang="T15">
                            <a:pos x="T6" y="T7"/>
                          </a:cxn>
                          <a:cxn ang="T16">
                            <a:pos x="T8" y="T9"/>
                          </a:cxn>
                          <a:cxn ang="T17">
                            <a:pos x="T10" y="T11"/>
                          </a:cxn>
                        </a:cxnLst>
                        <a:rect l="T18" t="T19" r="T20" b="T21"/>
                        <a:pathLst>
                          <a:path w="3" h="5">
                            <a:moveTo>
                              <a:pt x="0" y="2"/>
                            </a:moveTo>
                            <a:lnTo>
                              <a:pt x="1" y="5"/>
                            </a:lnTo>
                            <a:lnTo>
                              <a:pt x="3" y="2"/>
                            </a:lnTo>
                            <a:lnTo>
                              <a:pt x="1" y="0"/>
                            </a:lnTo>
                            <a:lnTo>
                              <a:pt x="0" y="0"/>
                            </a:lnTo>
                            <a:lnTo>
                              <a:pt x="0" y="2"/>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48" name="Freeform 498"/>
                      <p:cNvSpPr>
                        <a:spLocks/>
                      </p:cNvSpPr>
                      <p:nvPr/>
                    </p:nvSpPr>
                    <p:spPr bwMode="gray">
                      <a:xfrm>
                        <a:off x="4143" y="3604"/>
                        <a:ext cx="5" cy="7"/>
                      </a:xfrm>
                      <a:custGeom>
                        <a:avLst/>
                        <a:gdLst>
                          <a:gd name="T0" fmla="*/ 2147483647 w 4"/>
                          <a:gd name="T1" fmla="*/ 2147483647 h 6"/>
                          <a:gd name="T2" fmla="*/ 2147483647 w 4"/>
                          <a:gd name="T3" fmla="*/ 2147483647 h 6"/>
                          <a:gd name="T4" fmla="*/ 2147483647 w 4"/>
                          <a:gd name="T5" fmla="*/ 0 h 6"/>
                          <a:gd name="T6" fmla="*/ 0 w 4"/>
                          <a:gd name="T7" fmla="*/ 2147483647 h 6"/>
                          <a:gd name="T8" fmla="*/ 0 w 4"/>
                          <a:gd name="T9" fmla="*/ 2147483647 h 6"/>
                          <a:gd name="T10" fmla="*/ 2147483647 w 4"/>
                          <a:gd name="T11" fmla="*/ 2147483647 h 6"/>
                          <a:gd name="T12" fmla="*/ 2147483647 w 4"/>
                          <a:gd name="T13" fmla="*/ 2147483647 h 6"/>
                          <a:gd name="T14" fmla="*/ 0 60000 65536"/>
                          <a:gd name="T15" fmla="*/ 0 60000 65536"/>
                          <a:gd name="T16" fmla="*/ 0 60000 65536"/>
                          <a:gd name="T17" fmla="*/ 0 60000 65536"/>
                          <a:gd name="T18" fmla="*/ 0 60000 65536"/>
                          <a:gd name="T19" fmla="*/ 0 60000 65536"/>
                          <a:gd name="T20" fmla="*/ 0 60000 65536"/>
                          <a:gd name="T21" fmla="*/ 0 w 4"/>
                          <a:gd name="T22" fmla="*/ 0 h 6"/>
                          <a:gd name="T23" fmla="*/ 4 w 4"/>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6">
                            <a:moveTo>
                              <a:pt x="4" y="6"/>
                            </a:moveTo>
                            <a:lnTo>
                              <a:pt x="3" y="1"/>
                            </a:lnTo>
                            <a:lnTo>
                              <a:pt x="1" y="0"/>
                            </a:lnTo>
                            <a:lnTo>
                              <a:pt x="0" y="3"/>
                            </a:lnTo>
                            <a:lnTo>
                              <a:pt x="0" y="4"/>
                            </a:lnTo>
                            <a:lnTo>
                              <a:pt x="2" y="6"/>
                            </a:lnTo>
                            <a:lnTo>
                              <a:pt x="4" y="6"/>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49" name="Freeform 499"/>
                      <p:cNvSpPr>
                        <a:spLocks/>
                      </p:cNvSpPr>
                      <p:nvPr/>
                    </p:nvSpPr>
                    <p:spPr bwMode="gray">
                      <a:xfrm>
                        <a:off x="4104" y="3619"/>
                        <a:ext cx="45" cy="48"/>
                      </a:xfrm>
                      <a:custGeom>
                        <a:avLst/>
                        <a:gdLst>
                          <a:gd name="T0" fmla="*/ 2147483647 w 37"/>
                          <a:gd name="T1" fmla="*/ 2147483647 h 39"/>
                          <a:gd name="T2" fmla="*/ 2147483647 w 37"/>
                          <a:gd name="T3" fmla="*/ 2147483647 h 39"/>
                          <a:gd name="T4" fmla="*/ 2147483647 w 37"/>
                          <a:gd name="T5" fmla="*/ 2147483647 h 39"/>
                          <a:gd name="T6" fmla="*/ 2147483647 w 37"/>
                          <a:gd name="T7" fmla="*/ 0 h 39"/>
                          <a:gd name="T8" fmla="*/ 2147483647 w 37"/>
                          <a:gd name="T9" fmla="*/ 0 h 39"/>
                          <a:gd name="T10" fmla="*/ 0 w 37"/>
                          <a:gd name="T11" fmla="*/ 2147483647 h 39"/>
                          <a:gd name="T12" fmla="*/ 2147483647 w 37"/>
                          <a:gd name="T13" fmla="*/ 2147483647 h 39"/>
                          <a:gd name="T14" fmla="*/ 2147483647 w 37"/>
                          <a:gd name="T15" fmla="*/ 2147483647 h 39"/>
                          <a:gd name="T16" fmla="*/ 2147483647 w 37"/>
                          <a:gd name="T17" fmla="*/ 2147483647 h 39"/>
                          <a:gd name="T18" fmla="*/ 2147483647 w 37"/>
                          <a:gd name="T19" fmla="*/ 2147483647 h 39"/>
                          <a:gd name="T20" fmla="*/ 2147483647 w 37"/>
                          <a:gd name="T21" fmla="*/ 2147483647 h 39"/>
                          <a:gd name="T22" fmla="*/ 2147483647 w 37"/>
                          <a:gd name="T23" fmla="*/ 2147483647 h 39"/>
                          <a:gd name="T24" fmla="*/ 2147483647 w 37"/>
                          <a:gd name="T25" fmla="*/ 2147483647 h 39"/>
                          <a:gd name="T26" fmla="*/ 2147483647 w 37"/>
                          <a:gd name="T27" fmla="*/ 2147483647 h 39"/>
                          <a:gd name="T28" fmla="*/ 2147483647 w 37"/>
                          <a:gd name="T29" fmla="*/ 2147483647 h 39"/>
                          <a:gd name="T30" fmla="*/ 2147483647 w 37"/>
                          <a:gd name="T31" fmla="*/ 2147483647 h 39"/>
                          <a:gd name="T32" fmla="*/ 2147483647 w 37"/>
                          <a:gd name="T33" fmla="*/ 2147483647 h 39"/>
                          <a:gd name="T34" fmla="*/ 2147483647 w 37"/>
                          <a:gd name="T35" fmla="*/ 2147483647 h 39"/>
                          <a:gd name="T36" fmla="*/ 2147483647 w 37"/>
                          <a:gd name="T37" fmla="*/ 2147483647 h 39"/>
                          <a:gd name="T38" fmla="*/ 2147483647 w 37"/>
                          <a:gd name="T39" fmla="*/ 2147483647 h 39"/>
                          <a:gd name="T40" fmla="*/ 2147483647 w 37"/>
                          <a:gd name="T41" fmla="*/ 2147483647 h 39"/>
                          <a:gd name="T42" fmla="*/ 2147483647 w 37"/>
                          <a:gd name="T43" fmla="*/ 2147483647 h 3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7"/>
                          <a:gd name="T67" fmla="*/ 0 h 39"/>
                          <a:gd name="T68" fmla="*/ 37 w 37"/>
                          <a:gd name="T69" fmla="*/ 39 h 3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7" h="39">
                            <a:moveTo>
                              <a:pt x="25" y="6"/>
                            </a:moveTo>
                            <a:lnTo>
                              <a:pt x="20" y="7"/>
                            </a:lnTo>
                            <a:lnTo>
                              <a:pt x="12" y="4"/>
                            </a:lnTo>
                            <a:lnTo>
                              <a:pt x="5" y="0"/>
                            </a:lnTo>
                            <a:lnTo>
                              <a:pt x="2" y="0"/>
                            </a:lnTo>
                            <a:lnTo>
                              <a:pt x="0" y="3"/>
                            </a:lnTo>
                            <a:lnTo>
                              <a:pt x="3" y="9"/>
                            </a:lnTo>
                            <a:lnTo>
                              <a:pt x="6" y="13"/>
                            </a:lnTo>
                            <a:lnTo>
                              <a:pt x="7" y="24"/>
                            </a:lnTo>
                            <a:lnTo>
                              <a:pt x="11" y="30"/>
                            </a:lnTo>
                            <a:lnTo>
                              <a:pt x="14" y="36"/>
                            </a:lnTo>
                            <a:lnTo>
                              <a:pt x="16" y="39"/>
                            </a:lnTo>
                            <a:lnTo>
                              <a:pt x="24" y="38"/>
                            </a:lnTo>
                            <a:lnTo>
                              <a:pt x="26" y="33"/>
                            </a:lnTo>
                            <a:lnTo>
                              <a:pt x="30" y="33"/>
                            </a:lnTo>
                            <a:lnTo>
                              <a:pt x="32" y="26"/>
                            </a:lnTo>
                            <a:lnTo>
                              <a:pt x="35" y="22"/>
                            </a:lnTo>
                            <a:lnTo>
                              <a:pt x="37" y="11"/>
                            </a:lnTo>
                            <a:lnTo>
                              <a:pt x="37" y="2"/>
                            </a:lnTo>
                            <a:lnTo>
                              <a:pt x="33" y="1"/>
                            </a:lnTo>
                            <a:lnTo>
                              <a:pt x="30" y="1"/>
                            </a:lnTo>
                            <a:lnTo>
                              <a:pt x="25" y="6"/>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50" name="Freeform 509"/>
                      <p:cNvSpPr>
                        <a:spLocks noEditPoints="1"/>
                      </p:cNvSpPr>
                      <p:nvPr/>
                    </p:nvSpPr>
                    <p:spPr bwMode="gray">
                      <a:xfrm>
                        <a:off x="4357" y="3517"/>
                        <a:ext cx="134" cy="197"/>
                      </a:xfrm>
                      <a:custGeom>
                        <a:avLst/>
                        <a:gdLst>
                          <a:gd name="T0" fmla="*/ 2147483647 w 109"/>
                          <a:gd name="T1" fmla="*/ 2147483647 h 160"/>
                          <a:gd name="T2" fmla="*/ 2147483647 w 109"/>
                          <a:gd name="T3" fmla="*/ 2147483647 h 160"/>
                          <a:gd name="T4" fmla="*/ 2147483647 w 109"/>
                          <a:gd name="T5" fmla="*/ 2147483647 h 160"/>
                          <a:gd name="T6" fmla="*/ 2147483647 w 109"/>
                          <a:gd name="T7" fmla="*/ 2147483647 h 160"/>
                          <a:gd name="T8" fmla="*/ 2147483647 w 109"/>
                          <a:gd name="T9" fmla="*/ 2147483647 h 160"/>
                          <a:gd name="T10" fmla="*/ 2147483647 w 109"/>
                          <a:gd name="T11" fmla="*/ 2147483647 h 160"/>
                          <a:gd name="T12" fmla="*/ 2147483647 w 109"/>
                          <a:gd name="T13" fmla="*/ 2147483647 h 160"/>
                          <a:gd name="T14" fmla="*/ 2147483647 w 109"/>
                          <a:gd name="T15" fmla="*/ 2147483647 h 160"/>
                          <a:gd name="T16" fmla="*/ 2147483647 w 109"/>
                          <a:gd name="T17" fmla="*/ 2147483647 h 160"/>
                          <a:gd name="T18" fmla="*/ 2147483647 w 109"/>
                          <a:gd name="T19" fmla="*/ 2147483647 h 160"/>
                          <a:gd name="T20" fmla="*/ 2147483647 w 109"/>
                          <a:gd name="T21" fmla="*/ 2147483647 h 160"/>
                          <a:gd name="T22" fmla="*/ 2147483647 w 109"/>
                          <a:gd name="T23" fmla="*/ 2147483647 h 160"/>
                          <a:gd name="T24" fmla="*/ 2147483647 w 109"/>
                          <a:gd name="T25" fmla="*/ 2147483647 h 160"/>
                          <a:gd name="T26" fmla="*/ 2147483647 w 109"/>
                          <a:gd name="T27" fmla="*/ 2147483647 h 160"/>
                          <a:gd name="T28" fmla="*/ 2147483647 w 109"/>
                          <a:gd name="T29" fmla="*/ 2147483647 h 160"/>
                          <a:gd name="T30" fmla="*/ 2147483647 w 109"/>
                          <a:gd name="T31" fmla="*/ 2147483647 h 160"/>
                          <a:gd name="T32" fmla="*/ 2147483647 w 109"/>
                          <a:gd name="T33" fmla="*/ 2147483647 h 160"/>
                          <a:gd name="T34" fmla="*/ 2147483647 w 109"/>
                          <a:gd name="T35" fmla="*/ 2147483647 h 160"/>
                          <a:gd name="T36" fmla="*/ 2147483647 w 109"/>
                          <a:gd name="T37" fmla="*/ 2147483647 h 160"/>
                          <a:gd name="T38" fmla="*/ 2147483647 w 109"/>
                          <a:gd name="T39" fmla="*/ 2147483647 h 160"/>
                          <a:gd name="T40" fmla="*/ 2147483647 w 109"/>
                          <a:gd name="T41" fmla="*/ 2147483647 h 160"/>
                          <a:gd name="T42" fmla="*/ 2147483647 w 109"/>
                          <a:gd name="T43" fmla="*/ 2147483647 h 160"/>
                          <a:gd name="T44" fmla="*/ 2147483647 w 109"/>
                          <a:gd name="T45" fmla="*/ 2147483647 h 160"/>
                          <a:gd name="T46" fmla="*/ 2147483647 w 109"/>
                          <a:gd name="T47" fmla="*/ 2147483647 h 160"/>
                          <a:gd name="T48" fmla="*/ 2147483647 w 109"/>
                          <a:gd name="T49" fmla="*/ 2147483647 h 160"/>
                          <a:gd name="T50" fmla="*/ 0 w 109"/>
                          <a:gd name="T51" fmla="*/ 2147483647 h 160"/>
                          <a:gd name="T52" fmla="*/ 2147483647 w 109"/>
                          <a:gd name="T53" fmla="*/ 2147483647 h 160"/>
                          <a:gd name="T54" fmla="*/ 2147483647 w 109"/>
                          <a:gd name="T55" fmla="*/ 2147483647 h 160"/>
                          <a:gd name="T56" fmla="*/ 2147483647 w 109"/>
                          <a:gd name="T57" fmla="*/ 2147483647 h 160"/>
                          <a:gd name="T58" fmla="*/ 2147483647 w 109"/>
                          <a:gd name="T59" fmla="*/ 2147483647 h 160"/>
                          <a:gd name="T60" fmla="*/ 2147483647 w 109"/>
                          <a:gd name="T61" fmla="*/ 2147483647 h 160"/>
                          <a:gd name="T62" fmla="*/ 2147483647 w 109"/>
                          <a:gd name="T63" fmla="*/ 2147483647 h 16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9"/>
                          <a:gd name="T97" fmla="*/ 0 h 160"/>
                          <a:gd name="T98" fmla="*/ 109 w 109"/>
                          <a:gd name="T99" fmla="*/ 160 h 16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9" h="160">
                            <a:moveTo>
                              <a:pt x="101" y="42"/>
                            </a:moveTo>
                            <a:lnTo>
                              <a:pt x="94" y="44"/>
                            </a:lnTo>
                            <a:lnTo>
                              <a:pt x="87" y="39"/>
                            </a:lnTo>
                            <a:lnTo>
                              <a:pt x="85" y="30"/>
                            </a:lnTo>
                            <a:lnTo>
                              <a:pt x="81" y="25"/>
                            </a:lnTo>
                            <a:lnTo>
                              <a:pt x="82" y="30"/>
                            </a:lnTo>
                            <a:lnTo>
                              <a:pt x="80" y="32"/>
                            </a:lnTo>
                            <a:lnTo>
                              <a:pt x="77" y="29"/>
                            </a:lnTo>
                            <a:lnTo>
                              <a:pt x="73" y="20"/>
                            </a:lnTo>
                            <a:lnTo>
                              <a:pt x="73" y="15"/>
                            </a:lnTo>
                            <a:lnTo>
                              <a:pt x="69" y="10"/>
                            </a:lnTo>
                            <a:lnTo>
                              <a:pt x="66" y="10"/>
                            </a:lnTo>
                            <a:lnTo>
                              <a:pt x="56" y="0"/>
                            </a:lnTo>
                            <a:lnTo>
                              <a:pt x="56" y="5"/>
                            </a:lnTo>
                            <a:lnTo>
                              <a:pt x="59" y="10"/>
                            </a:lnTo>
                            <a:lnTo>
                              <a:pt x="69" y="25"/>
                            </a:lnTo>
                            <a:lnTo>
                              <a:pt x="73" y="33"/>
                            </a:lnTo>
                            <a:lnTo>
                              <a:pt x="76" y="48"/>
                            </a:lnTo>
                            <a:lnTo>
                              <a:pt x="74" y="57"/>
                            </a:lnTo>
                            <a:lnTo>
                              <a:pt x="66" y="59"/>
                            </a:lnTo>
                            <a:lnTo>
                              <a:pt x="66" y="64"/>
                            </a:lnTo>
                            <a:lnTo>
                              <a:pt x="73" y="66"/>
                            </a:lnTo>
                            <a:lnTo>
                              <a:pt x="79" y="74"/>
                            </a:lnTo>
                            <a:lnTo>
                              <a:pt x="78" y="81"/>
                            </a:lnTo>
                            <a:lnTo>
                              <a:pt x="73" y="87"/>
                            </a:lnTo>
                            <a:lnTo>
                              <a:pt x="79" y="90"/>
                            </a:lnTo>
                            <a:lnTo>
                              <a:pt x="84" y="88"/>
                            </a:lnTo>
                            <a:lnTo>
                              <a:pt x="92" y="70"/>
                            </a:lnTo>
                            <a:lnTo>
                              <a:pt x="96" y="66"/>
                            </a:lnTo>
                            <a:lnTo>
                              <a:pt x="94" y="61"/>
                            </a:lnTo>
                            <a:lnTo>
                              <a:pt x="94" y="59"/>
                            </a:lnTo>
                            <a:lnTo>
                              <a:pt x="100" y="59"/>
                            </a:lnTo>
                            <a:lnTo>
                              <a:pt x="105" y="61"/>
                            </a:lnTo>
                            <a:lnTo>
                              <a:pt x="106" y="48"/>
                            </a:lnTo>
                            <a:lnTo>
                              <a:pt x="109" y="44"/>
                            </a:lnTo>
                            <a:lnTo>
                              <a:pt x="109" y="35"/>
                            </a:lnTo>
                            <a:lnTo>
                              <a:pt x="103" y="37"/>
                            </a:lnTo>
                            <a:lnTo>
                              <a:pt x="101" y="42"/>
                            </a:lnTo>
                            <a:close/>
                            <a:moveTo>
                              <a:pt x="61" y="88"/>
                            </a:moveTo>
                            <a:lnTo>
                              <a:pt x="58" y="88"/>
                            </a:lnTo>
                            <a:lnTo>
                              <a:pt x="58" y="82"/>
                            </a:lnTo>
                            <a:lnTo>
                              <a:pt x="56" y="79"/>
                            </a:lnTo>
                            <a:lnTo>
                              <a:pt x="50" y="81"/>
                            </a:lnTo>
                            <a:lnTo>
                              <a:pt x="50" y="87"/>
                            </a:lnTo>
                            <a:lnTo>
                              <a:pt x="44" y="96"/>
                            </a:lnTo>
                            <a:lnTo>
                              <a:pt x="44" y="101"/>
                            </a:lnTo>
                            <a:lnTo>
                              <a:pt x="40" y="107"/>
                            </a:lnTo>
                            <a:lnTo>
                              <a:pt x="29" y="114"/>
                            </a:lnTo>
                            <a:lnTo>
                              <a:pt x="21" y="123"/>
                            </a:lnTo>
                            <a:lnTo>
                              <a:pt x="11" y="129"/>
                            </a:lnTo>
                            <a:lnTo>
                              <a:pt x="5" y="137"/>
                            </a:lnTo>
                            <a:lnTo>
                              <a:pt x="0" y="149"/>
                            </a:lnTo>
                            <a:lnTo>
                              <a:pt x="1" y="154"/>
                            </a:lnTo>
                            <a:lnTo>
                              <a:pt x="8" y="154"/>
                            </a:lnTo>
                            <a:lnTo>
                              <a:pt x="23" y="160"/>
                            </a:lnTo>
                            <a:lnTo>
                              <a:pt x="36" y="147"/>
                            </a:lnTo>
                            <a:lnTo>
                              <a:pt x="43" y="130"/>
                            </a:lnTo>
                            <a:lnTo>
                              <a:pt x="48" y="124"/>
                            </a:lnTo>
                            <a:lnTo>
                              <a:pt x="56" y="121"/>
                            </a:lnTo>
                            <a:lnTo>
                              <a:pt x="58" y="114"/>
                            </a:lnTo>
                            <a:lnTo>
                              <a:pt x="61" y="109"/>
                            </a:lnTo>
                            <a:lnTo>
                              <a:pt x="67" y="100"/>
                            </a:lnTo>
                            <a:lnTo>
                              <a:pt x="68" y="85"/>
                            </a:lnTo>
                            <a:lnTo>
                              <a:pt x="63" y="84"/>
                            </a:lnTo>
                            <a:lnTo>
                              <a:pt x="61" y="88"/>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51" name="Freeform 510"/>
                      <p:cNvSpPr>
                        <a:spLocks/>
                      </p:cNvSpPr>
                      <p:nvPr/>
                    </p:nvSpPr>
                    <p:spPr bwMode="gray">
                      <a:xfrm>
                        <a:off x="4368" y="3715"/>
                        <a:ext cx="5" cy="9"/>
                      </a:xfrm>
                      <a:custGeom>
                        <a:avLst/>
                        <a:gdLst>
                          <a:gd name="T0" fmla="*/ 0 w 4"/>
                          <a:gd name="T1" fmla="*/ 2147483647 h 7"/>
                          <a:gd name="T2" fmla="*/ 2147483647 w 4"/>
                          <a:gd name="T3" fmla="*/ 2147483647 h 7"/>
                          <a:gd name="T4" fmla="*/ 2147483647 w 4"/>
                          <a:gd name="T5" fmla="*/ 0 h 7"/>
                          <a:gd name="T6" fmla="*/ 2147483647 w 4"/>
                          <a:gd name="T7" fmla="*/ 0 h 7"/>
                          <a:gd name="T8" fmla="*/ 0 w 4"/>
                          <a:gd name="T9" fmla="*/ 2147483647 h 7"/>
                          <a:gd name="T10" fmla="*/ 0 60000 65536"/>
                          <a:gd name="T11" fmla="*/ 0 60000 65536"/>
                          <a:gd name="T12" fmla="*/ 0 60000 65536"/>
                          <a:gd name="T13" fmla="*/ 0 60000 65536"/>
                          <a:gd name="T14" fmla="*/ 0 60000 65536"/>
                          <a:gd name="T15" fmla="*/ 0 w 4"/>
                          <a:gd name="T16" fmla="*/ 0 h 7"/>
                          <a:gd name="T17" fmla="*/ 4 w 4"/>
                          <a:gd name="T18" fmla="*/ 7 h 7"/>
                        </a:gdLst>
                        <a:ahLst/>
                        <a:cxnLst>
                          <a:cxn ang="T10">
                            <a:pos x="T0" y="T1"/>
                          </a:cxn>
                          <a:cxn ang="T11">
                            <a:pos x="T2" y="T3"/>
                          </a:cxn>
                          <a:cxn ang="T12">
                            <a:pos x="T4" y="T5"/>
                          </a:cxn>
                          <a:cxn ang="T13">
                            <a:pos x="T6" y="T7"/>
                          </a:cxn>
                          <a:cxn ang="T14">
                            <a:pos x="T8" y="T9"/>
                          </a:cxn>
                        </a:cxnLst>
                        <a:rect l="T15" t="T16" r="T17" b="T18"/>
                        <a:pathLst>
                          <a:path w="4" h="7">
                            <a:moveTo>
                              <a:pt x="0" y="7"/>
                            </a:moveTo>
                            <a:lnTo>
                              <a:pt x="4" y="5"/>
                            </a:lnTo>
                            <a:lnTo>
                              <a:pt x="4" y="0"/>
                            </a:lnTo>
                            <a:lnTo>
                              <a:pt x="1" y="0"/>
                            </a:lnTo>
                            <a:lnTo>
                              <a:pt x="0" y="7"/>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52" name="Freeform 514"/>
                      <p:cNvSpPr>
                        <a:spLocks/>
                      </p:cNvSpPr>
                      <p:nvPr/>
                    </p:nvSpPr>
                    <p:spPr bwMode="gray">
                      <a:xfrm>
                        <a:off x="3742" y="3200"/>
                        <a:ext cx="466" cy="394"/>
                      </a:xfrm>
                      <a:custGeom>
                        <a:avLst/>
                        <a:gdLst>
                          <a:gd name="T0" fmla="*/ 2147483647 w 379"/>
                          <a:gd name="T1" fmla="*/ 2147483647 h 321"/>
                          <a:gd name="T2" fmla="*/ 2147483647 w 379"/>
                          <a:gd name="T3" fmla="*/ 2147483647 h 321"/>
                          <a:gd name="T4" fmla="*/ 2147483647 w 379"/>
                          <a:gd name="T5" fmla="*/ 2147483647 h 321"/>
                          <a:gd name="T6" fmla="*/ 2147483647 w 379"/>
                          <a:gd name="T7" fmla="*/ 2147483647 h 321"/>
                          <a:gd name="T8" fmla="*/ 2147483647 w 379"/>
                          <a:gd name="T9" fmla="*/ 2147483647 h 321"/>
                          <a:gd name="T10" fmla="*/ 2147483647 w 379"/>
                          <a:gd name="T11" fmla="*/ 2147483647 h 321"/>
                          <a:gd name="T12" fmla="*/ 2147483647 w 379"/>
                          <a:gd name="T13" fmla="*/ 2147483647 h 321"/>
                          <a:gd name="T14" fmla="*/ 2147483647 w 379"/>
                          <a:gd name="T15" fmla="*/ 2147483647 h 321"/>
                          <a:gd name="T16" fmla="*/ 2147483647 w 379"/>
                          <a:gd name="T17" fmla="*/ 2147483647 h 321"/>
                          <a:gd name="T18" fmla="*/ 2147483647 w 379"/>
                          <a:gd name="T19" fmla="*/ 2147483647 h 321"/>
                          <a:gd name="T20" fmla="*/ 2147483647 w 379"/>
                          <a:gd name="T21" fmla="*/ 2147483647 h 321"/>
                          <a:gd name="T22" fmla="*/ 2147483647 w 379"/>
                          <a:gd name="T23" fmla="*/ 2147483647 h 321"/>
                          <a:gd name="T24" fmla="*/ 2147483647 w 379"/>
                          <a:gd name="T25" fmla="*/ 2147483647 h 321"/>
                          <a:gd name="T26" fmla="*/ 2147483647 w 379"/>
                          <a:gd name="T27" fmla="*/ 2147483647 h 321"/>
                          <a:gd name="T28" fmla="*/ 2147483647 w 379"/>
                          <a:gd name="T29" fmla="*/ 2147483647 h 321"/>
                          <a:gd name="T30" fmla="*/ 2147483647 w 379"/>
                          <a:gd name="T31" fmla="*/ 2147483647 h 321"/>
                          <a:gd name="T32" fmla="*/ 2147483647 w 379"/>
                          <a:gd name="T33" fmla="*/ 2147483647 h 321"/>
                          <a:gd name="T34" fmla="*/ 2147483647 w 379"/>
                          <a:gd name="T35" fmla="*/ 2147483647 h 321"/>
                          <a:gd name="T36" fmla="*/ 2147483647 w 379"/>
                          <a:gd name="T37" fmla="*/ 2147483647 h 321"/>
                          <a:gd name="T38" fmla="*/ 2147483647 w 379"/>
                          <a:gd name="T39" fmla="*/ 2147483647 h 321"/>
                          <a:gd name="T40" fmla="*/ 2147483647 w 379"/>
                          <a:gd name="T41" fmla="*/ 2147483647 h 321"/>
                          <a:gd name="T42" fmla="*/ 2147483647 w 379"/>
                          <a:gd name="T43" fmla="*/ 2147483647 h 321"/>
                          <a:gd name="T44" fmla="*/ 2147483647 w 379"/>
                          <a:gd name="T45" fmla="*/ 2147483647 h 321"/>
                          <a:gd name="T46" fmla="*/ 2147483647 w 379"/>
                          <a:gd name="T47" fmla="*/ 2147483647 h 321"/>
                          <a:gd name="T48" fmla="*/ 2147483647 w 379"/>
                          <a:gd name="T49" fmla="*/ 2147483647 h 321"/>
                          <a:gd name="T50" fmla="*/ 2147483647 w 379"/>
                          <a:gd name="T51" fmla="*/ 2147483647 h 321"/>
                          <a:gd name="T52" fmla="*/ 2147483647 w 379"/>
                          <a:gd name="T53" fmla="*/ 2147483647 h 321"/>
                          <a:gd name="T54" fmla="*/ 2147483647 w 379"/>
                          <a:gd name="T55" fmla="*/ 2147483647 h 321"/>
                          <a:gd name="T56" fmla="*/ 2147483647 w 379"/>
                          <a:gd name="T57" fmla="*/ 2147483647 h 321"/>
                          <a:gd name="T58" fmla="*/ 2147483647 w 379"/>
                          <a:gd name="T59" fmla="*/ 2147483647 h 321"/>
                          <a:gd name="T60" fmla="*/ 2147483647 w 379"/>
                          <a:gd name="T61" fmla="*/ 2147483647 h 321"/>
                          <a:gd name="T62" fmla="*/ 2147483647 w 379"/>
                          <a:gd name="T63" fmla="*/ 2147483647 h 321"/>
                          <a:gd name="T64" fmla="*/ 2147483647 w 379"/>
                          <a:gd name="T65" fmla="*/ 2147483647 h 321"/>
                          <a:gd name="T66" fmla="*/ 2147483647 w 379"/>
                          <a:gd name="T67" fmla="*/ 2147483647 h 321"/>
                          <a:gd name="T68" fmla="*/ 2147483647 w 379"/>
                          <a:gd name="T69" fmla="*/ 2147483647 h 321"/>
                          <a:gd name="T70" fmla="*/ 2147483647 w 379"/>
                          <a:gd name="T71" fmla="*/ 2147483647 h 321"/>
                          <a:gd name="T72" fmla="*/ 2147483647 w 379"/>
                          <a:gd name="T73" fmla="*/ 2147483647 h 321"/>
                          <a:gd name="T74" fmla="*/ 2147483647 w 379"/>
                          <a:gd name="T75" fmla="*/ 2147483647 h 321"/>
                          <a:gd name="T76" fmla="*/ 2147483647 w 379"/>
                          <a:gd name="T77" fmla="*/ 2147483647 h 321"/>
                          <a:gd name="T78" fmla="*/ 2147483647 w 379"/>
                          <a:gd name="T79" fmla="*/ 2147483647 h 321"/>
                          <a:gd name="T80" fmla="*/ 2147483647 w 379"/>
                          <a:gd name="T81" fmla="*/ 2147483647 h 321"/>
                          <a:gd name="T82" fmla="*/ 2147483647 w 379"/>
                          <a:gd name="T83" fmla="*/ 2147483647 h 321"/>
                          <a:gd name="T84" fmla="*/ 2147483647 w 379"/>
                          <a:gd name="T85" fmla="*/ 2147483647 h 321"/>
                          <a:gd name="T86" fmla="*/ 2147483647 w 379"/>
                          <a:gd name="T87" fmla="*/ 2147483647 h 321"/>
                          <a:gd name="T88" fmla="*/ 2147483647 w 379"/>
                          <a:gd name="T89" fmla="*/ 2147483647 h 321"/>
                          <a:gd name="T90" fmla="*/ 2147483647 w 379"/>
                          <a:gd name="T91" fmla="*/ 2147483647 h 321"/>
                          <a:gd name="T92" fmla="*/ 2147483647 w 379"/>
                          <a:gd name="T93" fmla="*/ 2147483647 h 321"/>
                          <a:gd name="T94" fmla="*/ 2147483647 w 379"/>
                          <a:gd name="T95" fmla="*/ 2147483647 h 321"/>
                          <a:gd name="T96" fmla="*/ 2147483647 w 379"/>
                          <a:gd name="T97" fmla="*/ 2147483647 h 321"/>
                          <a:gd name="T98" fmla="*/ 2147483647 w 379"/>
                          <a:gd name="T99" fmla="*/ 2147483647 h 321"/>
                          <a:gd name="T100" fmla="*/ 2147483647 w 379"/>
                          <a:gd name="T101" fmla="*/ 2147483647 h 321"/>
                          <a:gd name="T102" fmla="*/ 2147483647 w 379"/>
                          <a:gd name="T103" fmla="*/ 2147483647 h 321"/>
                          <a:gd name="T104" fmla="*/ 2147483647 w 379"/>
                          <a:gd name="T105" fmla="*/ 2147483647 h 321"/>
                          <a:gd name="T106" fmla="*/ 2147483647 w 379"/>
                          <a:gd name="T107" fmla="*/ 2147483647 h 321"/>
                          <a:gd name="T108" fmla="*/ 2147483647 w 379"/>
                          <a:gd name="T109" fmla="*/ 2147483647 h 321"/>
                          <a:gd name="T110" fmla="*/ 2147483647 w 379"/>
                          <a:gd name="T111" fmla="*/ 2147483647 h 321"/>
                          <a:gd name="T112" fmla="*/ 2147483647 w 379"/>
                          <a:gd name="T113" fmla="*/ 2147483647 h 321"/>
                          <a:gd name="T114" fmla="*/ 2147483647 w 379"/>
                          <a:gd name="T115" fmla="*/ 2147483647 h 321"/>
                          <a:gd name="T116" fmla="*/ 2147483647 w 379"/>
                          <a:gd name="T117" fmla="*/ 2147483647 h 321"/>
                          <a:gd name="T118" fmla="*/ 2147483647 w 379"/>
                          <a:gd name="T119" fmla="*/ 2147483647 h 321"/>
                          <a:gd name="T120" fmla="*/ 2147483647 w 379"/>
                          <a:gd name="T121" fmla="*/ 2147483647 h 32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379"/>
                          <a:gd name="T184" fmla="*/ 0 h 321"/>
                          <a:gd name="T185" fmla="*/ 379 w 379"/>
                          <a:gd name="T186" fmla="*/ 321 h 32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379" h="321">
                            <a:moveTo>
                              <a:pt x="321" y="310"/>
                            </a:moveTo>
                            <a:lnTo>
                              <a:pt x="325" y="305"/>
                            </a:lnTo>
                            <a:lnTo>
                              <a:pt x="330" y="304"/>
                            </a:lnTo>
                            <a:lnTo>
                              <a:pt x="345" y="299"/>
                            </a:lnTo>
                            <a:lnTo>
                              <a:pt x="346" y="293"/>
                            </a:lnTo>
                            <a:lnTo>
                              <a:pt x="345" y="284"/>
                            </a:lnTo>
                            <a:lnTo>
                              <a:pt x="353" y="268"/>
                            </a:lnTo>
                            <a:lnTo>
                              <a:pt x="352" y="264"/>
                            </a:lnTo>
                            <a:lnTo>
                              <a:pt x="358" y="253"/>
                            </a:lnTo>
                            <a:lnTo>
                              <a:pt x="358" y="249"/>
                            </a:lnTo>
                            <a:lnTo>
                              <a:pt x="368" y="236"/>
                            </a:lnTo>
                            <a:lnTo>
                              <a:pt x="371" y="231"/>
                            </a:lnTo>
                            <a:lnTo>
                              <a:pt x="371" y="228"/>
                            </a:lnTo>
                            <a:lnTo>
                              <a:pt x="375" y="222"/>
                            </a:lnTo>
                            <a:lnTo>
                              <a:pt x="375" y="219"/>
                            </a:lnTo>
                            <a:lnTo>
                              <a:pt x="374" y="212"/>
                            </a:lnTo>
                            <a:lnTo>
                              <a:pt x="377" y="203"/>
                            </a:lnTo>
                            <a:lnTo>
                              <a:pt x="377" y="190"/>
                            </a:lnTo>
                            <a:lnTo>
                              <a:pt x="379" y="184"/>
                            </a:lnTo>
                            <a:lnTo>
                              <a:pt x="374" y="178"/>
                            </a:lnTo>
                            <a:lnTo>
                              <a:pt x="373" y="171"/>
                            </a:lnTo>
                            <a:lnTo>
                              <a:pt x="375" y="156"/>
                            </a:lnTo>
                            <a:lnTo>
                              <a:pt x="374" y="154"/>
                            </a:lnTo>
                            <a:lnTo>
                              <a:pt x="371" y="157"/>
                            </a:lnTo>
                            <a:lnTo>
                              <a:pt x="367" y="150"/>
                            </a:lnTo>
                            <a:lnTo>
                              <a:pt x="362" y="141"/>
                            </a:lnTo>
                            <a:lnTo>
                              <a:pt x="358" y="138"/>
                            </a:lnTo>
                            <a:lnTo>
                              <a:pt x="352" y="132"/>
                            </a:lnTo>
                            <a:lnTo>
                              <a:pt x="351" y="125"/>
                            </a:lnTo>
                            <a:lnTo>
                              <a:pt x="348" y="125"/>
                            </a:lnTo>
                            <a:lnTo>
                              <a:pt x="344" y="126"/>
                            </a:lnTo>
                            <a:lnTo>
                              <a:pt x="338" y="121"/>
                            </a:lnTo>
                            <a:lnTo>
                              <a:pt x="339" y="111"/>
                            </a:lnTo>
                            <a:lnTo>
                              <a:pt x="334" y="105"/>
                            </a:lnTo>
                            <a:lnTo>
                              <a:pt x="333" y="100"/>
                            </a:lnTo>
                            <a:lnTo>
                              <a:pt x="332" y="97"/>
                            </a:lnTo>
                            <a:lnTo>
                              <a:pt x="325" y="96"/>
                            </a:lnTo>
                            <a:lnTo>
                              <a:pt x="321" y="90"/>
                            </a:lnTo>
                            <a:lnTo>
                              <a:pt x="314" y="89"/>
                            </a:lnTo>
                            <a:lnTo>
                              <a:pt x="312" y="82"/>
                            </a:lnTo>
                            <a:lnTo>
                              <a:pt x="310" y="77"/>
                            </a:lnTo>
                            <a:lnTo>
                              <a:pt x="308" y="65"/>
                            </a:lnTo>
                            <a:lnTo>
                              <a:pt x="303" y="59"/>
                            </a:lnTo>
                            <a:lnTo>
                              <a:pt x="302" y="41"/>
                            </a:lnTo>
                            <a:lnTo>
                              <a:pt x="299" y="39"/>
                            </a:lnTo>
                            <a:lnTo>
                              <a:pt x="294" y="36"/>
                            </a:lnTo>
                            <a:lnTo>
                              <a:pt x="292" y="35"/>
                            </a:lnTo>
                            <a:lnTo>
                              <a:pt x="290" y="39"/>
                            </a:lnTo>
                            <a:lnTo>
                              <a:pt x="288" y="30"/>
                            </a:lnTo>
                            <a:lnTo>
                              <a:pt x="284" y="20"/>
                            </a:lnTo>
                            <a:lnTo>
                              <a:pt x="283" y="13"/>
                            </a:lnTo>
                            <a:lnTo>
                              <a:pt x="280" y="10"/>
                            </a:lnTo>
                            <a:lnTo>
                              <a:pt x="280" y="3"/>
                            </a:lnTo>
                            <a:lnTo>
                              <a:pt x="277" y="0"/>
                            </a:lnTo>
                            <a:lnTo>
                              <a:pt x="275" y="1"/>
                            </a:lnTo>
                            <a:lnTo>
                              <a:pt x="273" y="8"/>
                            </a:lnTo>
                            <a:lnTo>
                              <a:pt x="272" y="12"/>
                            </a:lnTo>
                            <a:lnTo>
                              <a:pt x="269" y="14"/>
                            </a:lnTo>
                            <a:lnTo>
                              <a:pt x="268" y="18"/>
                            </a:lnTo>
                            <a:lnTo>
                              <a:pt x="271" y="22"/>
                            </a:lnTo>
                            <a:lnTo>
                              <a:pt x="269" y="24"/>
                            </a:lnTo>
                            <a:lnTo>
                              <a:pt x="267" y="27"/>
                            </a:lnTo>
                            <a:lnTo>
                              <a:pt x="267" y="32"/>
                            </a:lnTo>
                            <a:lnTo>
                              <a:pt x="270" y="36"/>
                            </a:lnTo>
                            <a:lnTo>
                              <a:pt x="269" y="41"/>
                            </a:lnTo>
                            <a:lnTo>
                              <a:pt x="266" y="52"/>
                            </a:lnTo>
                            <a:lnTo>
                              <a:pt x="263" y="68"/>
                            </a:lnTo>
                            <a:lnTo>
                              <a:pt x="257" y="73"/>
                            </a:lnTo>
                            <a:lnTo>
                              <a:pt x="249" y="73"/>
                            </a:lnTo>
                            <a:lnTo>
                              <a:pt x="244" y="68"/>
                            </a:lnTo>
                            <a:lnTo>
                              <a:pt x="241" y="65"/>
                            </a:lnTo>
                            <a:lnTo>
                              <a:pt x="234" y="62"/>
                            </a:lnTo>
                            <a:lnTo>
                              <a:pt x="227" y="56"/>
                            </a:lnTo>
                            <a:lnTo>
                              <a:pt x="226" y="53"/>
                            </a:lnTo>
                            <a:lnTo>
                              <a:pt x="220" y="53"/>
                            </a:lnTo>
                            <a:lnTo>
                              <a:pt x="219" y="50"/>
                            </a:lnTo>
                            <a:lnTo>
                              <a:pt x="214" y="47"/>
                            </a:lnTo>
                            <a:lnTo>
                              <a:pt x="211" y="45"/>
                            </a:lnTo>
                            <a:lnTo>
                              <a:pt x="212" y="41"/>
                            </a:lnTo>
                            <a:lnTo>
                              <a:pt x="215" y="38"/>
                            </a:lnTo>
                            <a:lnTo>
                              <a:pt x="215" y="30"/>
                            </a:lnTo>
                            <a:lnTo>
                              <a:pt x="220" y="27"/>
                            </a:lnTo>
                            <a:lnTo>
                              <a:pt x="222" y="25"/>
                            </a:lnTo>
                            <a:lnTo>
                              <a:pt x="223" y="20"/>
                            </a:lnTo>
                            <a:lnTo>
                              <a:pt x="223" y="15"/>
                            </a:lnTo>
                            <a:lnTo>
                              <a:pt x="220" y="15"/>
                            </a:lnTo>
                            <a:lnTo>
                              <a:pt x="216" y="16"/>
                            </a:lnTo>
                            <a:lnTo>
                              <a:pt x="214" y="14"/>
                            </a:lnTo>
                            <a:lnTo>
                              <a:pt x="206" y="14"/>
                            </a:lnTo>
                            <a:lnTo>
                              <a:pt x="201" y="11"/>
                            </a:lnTo>
                            <a:lnTo>
                              <a:pt x="191" y="11"/>
                            </a:lnTo>
                            <a:lnTo>
                              <a:pt x="186" y="7"/>
                            </a:lnTo>
                            <a:lnTo>
                              <a:pt x="178" y="7"/>
                            </a:lnTo>
                            <a:lnTo>
                              <a:pt x="178" y="9"/>
                            </a:lnTo>
                            <a:lnTo>
                              <a:pt x="185" y="13"/>
                            </a:lnTo>
                            <a:lnTo>
                              <a:pt x="183" y="18"/>
                            </a:lnTo>
                            <a:lnTo>
                              <a:pt x="171" y="17"/>
                            </a:lnTo>
                            <a:lnTo>
                              <a:pt x="166" y="18"/>
                            </a:lnTo>
                            <a:lnTo>
                              <a:pt x="161" y="23"/>
                            </a:lnTo>
                            <a:lnTo>
                              <a:pt x="161" y="27"/>
                            </a:lnTo>
                            <a:lnTo>
                              <a:pt x="159" y="29"/>
                            </a:lnTo>
                            <a:lnTo>
                              <a:pt x="155" y="39"/>
                            </a:lnTo>
                            <a:lnTo>
                              <a:pt x="160" y="44"/>
                            </a:lnTo>
                            <a:lnTo>
                              <a:pt x="160" y="49"/>
                            </a:lnTo>
                            <a:lnTo>
                              <a:pt x="159" y="52"/>
                            </a:lnTo>
                            <a:lnTo>
                              <a:pt x="157" y="47"/>
                            </a:lnTo>
                            <a:lnTo>
                              <a:pt x="153" y="47"/>
                            </a:lnTo>
                            <a:lnTo>
                              <a:pt x="150" y="47"/>
                            </a:lnTo>
                            <a:lnTo>
                              <a:pt x="150" y="44"/>
                            </a:lnTo>
                            <a:lnTo>
                              <a:pt x="148" y="44"/>
                            </a:lnTo>
                            <a:lnTo>
                              <a:pt x="145" y="47"/>
                            </a:lnTo>
                            <a:lnTo>
                              <a:pt x="138" y="32"/>
                            </a:lnTo>
                            <a:lnTo>
                              <a:pt x="134" y="33"/>
                            </a:lnTo>
                            <a:lnTo>
                              <a:pt x="131" y="35"/>
                            </a:lnTo>
                            <a:lnTo>
                              <a:pt x="128" y="35"/>
                            </a:lnTo>
                            <a:lnTo>
                              <a:pt x="124" y="40"/>
                            </a:lnTo>
                            <a:lnTo>
                              <a:pt x="121" y="39"/>
                            </a:lnTo>
                            <a:lnTo>
                              <a:pt x="116" y="43"/>
                            </a:lnTo>
                            <a:lnTo>
                              <a:pt x="116" y="48"/>
                            </a:lnTo>
                            <a:lnTo>
                              <a:pt x="110" y="49"/>
                            </a:lnTo>
                            <a:lnTo>
                              <a:pt x="108" y="61"/>
                            </a:lnTo>
                            <a:lnTo>
                              <a:pt x="105" y="61"/>
                            </a:lnTo>
                            <a:lnTo>
                              <a:pt x="102" y="62"/>
                            </a:lnTo>
                            <a:lnTo>
                              <a:pt x="101" y="63"/>
                            </a:lnTo>
                            <a:lnTo>
                              <a:pt x="103" y="66"/>
                            </a:lnTo>
                            <a:lnTo>
                              <a:pt x="98" y="67"/>
                            </a:lnTo>
                            <a:lnTo>
                              <a:pt x="93" y="61"/>
                            </a:lnTo>
                            <a:lnTo>
                              <a:pt x="90" y="65"/>
                            </a:lnTo>
                            <a:lnTo>
                              <a:pt x="88" y="72"/>
                            </a:lnTo>
                            <a:lnTo>
                              <a:pt x="87" y="77"/>
                            </a:lnTo>
                            <a:lnTo>
                              <a:pt x="90" y="79"/>
                            </a:lnTo>
                            <a:lnTo>
                              <a:pt x="84" y="87"/>
                            </a:lnTo>
                            <a:lnTo>
                              <a:pt x="82" y="90"/>
                            </a:lnTo>
                            <a:lnTo>
                              <a:pt x="73" y="96"/>
                            </a:lnTo>
                            <a:lnTo>
                              <a:pt x="70" y="98"/>
                            </a:lnTo>
                            <a:lnTo>
                              <a:pt x="61" y="98"/>
                            </a:lnTo>
                            <a:lnTo>
                              <a:pt x="58" y="102"/>
                            </a:lnTo>
                            <a:lnTo>
                              <a:pt x="52" y="103"/>
                            </a:lnTo>
                            <a:lnTo>
                              <a:pt x="47" y="108"/>
                            </a:lnTo>
                            <a:lnTo>
                              <a:pt x="42" y="108"/>
                            </a:lnTo>
                            <a:lnTo>
                              <a:pt x="39" y="106"/>
                            </a:lnTo>
                            <a:lnTo>
                              <a:pt x="35" y="107"/>
                            </a:lnTo>
                            <a:lnTo>
                              <a:pt x="27" y="115"/>
                            </a:lnTo>
                            <a:lnTo>
                              <a:pt x="26" y="115"/>
                            </a:lnTo>
                            <a:lnTo>
                              <a:pt x="20" y="118"/>
                            </a:lnTo>
                            <a:lnTo>
                              <a:pt x="16" y="124"/>
                            </a:lnTo>
                            <a:lnTo>
                              <a:pt x="14" y="121"/>
                            </a:lnTo>
                            <a:lnTo>
                              <a:pt x="13" y="119"/>
                            </a:lnTo>
                            <a:lnTo>
                              <a:pt x="11" y="122"/>
                            </a:lnTo>
                            <a:lnTo>
                              <a:pt x="7" y="145"/>
                            </a:lnTo>
                            <a:lnTo>
                              <a:pt x="9" y="152"/>
                            </a:lnTo>
                            <a:lnTo>
                              <a:pt x="13" y="164"/>
                            </a:lnTo>
                            <a:lnTo>
                              <a:pt x="13" y="168"/>
                            </a:lnTo>
                            <a:lnTo>
                              <a:pt x="12" y="168"/>
                            </a:lnTo>
                            <a:lnTo>
                              <a:pt x="9" y="163"/>
                            </a:lnTo>
                            <a:lnTo>
                              <a:pt x="7" y="163"/>
                            </a:lnTo>
                            <a:lnTo>
                              <a:pt x="8" y="166"/>
                            </a:lnTo>
                            <a:lnTo>
                              <a:pt x="10" y="171"/>
                            </a:lnTo>
                            <a:lnTo>
                              <a:pt x="9" y="173"/>
                            </a:lnTo>
                            <a:lnTo>
                              <a:pt x="2" y="161"/>
                            </a:lnTo>
                            <a:lnTo>
                              <a:pt x="0" y="161"/>
                            </a:lnTo>
                            <a:lnTo>
                              <a:pt x="0" y="163"/>
                            </a:lnTo>
                            <a:lnTo>
                              <a:pt x="9" y="178"/>
                            </a:lnTo>
                            <a:lnTo>
                              <a:pt x="10" y="182"/>
                            </a:lnTo>
                            <a:lnTo>
                              <a:pt x="13" y="188"/>
                            </a:lnTo>
                            <a:lnTo>
                              <a:pt x="13" y="191"/>
                            </a:lnTo>
                            <a:lnTo>
                              <a:pt x="19" y="199"/>
                            </a:lnTo>
                            <a:lnTo>
                              <a:pt x="19" y="202"/>
                            </a:lnTo>
                            <a:lnTo>
                              <a:pt x="20" y="219"/>
                            </a:lnTo>
                            <a:lnTo>
                              <a:pt x="24" y="225"/>
                            </a:lnTo>
                            <a:lnTo>
                              <a:pt x="25" y="230"/>
                            </a:lnTo>
                            <a:lnTo>
                              <a:pt x="27" y="239"/>
                            </a:lnTo>
                            <a:lnTo>
                              <a:pt x="26" y="242"/>
                            </a:lnTo>
                            <a:lnTo>
                              <a:pt x="24" y="254"/>
                            </a:lnTo>
                            <a:lnTo>
                              <a:pt x="21" y="255"/>
                            </a:lnTo>
                            <a:lnTo>
                              <a:pt x="20" y="260"/>
                            </a:lnTo>
                            <a:lnTo>
                              <a:pt x="21" y="265"/>
                            </a:lnTo>
                            <a:lnTo>
                              <a:pt x="30" y="267"/>
                            </a:lnTo>
                            <a:lnTo>
                              <a:pt x="33" y="272"/>
                            </a:lnTo>
                            <a:lnTo>
                              <a:pt x="42" y="273"/>
                            </a:lnTo>
                            <a:lnTo>
                              <a:pt x="53" y="273"/>
                            </a:lnTo>
                            <a:lnTo>
                              <a:pt x="55" y="272"/>
                            </a:lnTo>
                            <a:lnTo>
                              <a:pt x="55" y="267"/>
                            </a:lnTo>
                            <a:lnTo>
                              <a:pt x="61" y="265"/>
                            </a:lnTo>
                            <a:lnTo>
                              <a:pt x="64" y="262"/>
                            </a:lnTo>
                            <a:lnTo>
                              <a:pt x="73" y="259"/>
                            </a:lnTo>
                            <a:lnTo>
                              <a:pt x="76" y="257"/>
                            </a:lnTo>
                            <a:lnTo>
                              <a:pt x="90" y="257"/>
                            </a:lnTo>
                            <a:lnTo>
                              <a:pt x="92" y="259"/>
                            </a:lnTo>
                            <a:lnTo>
                              <a:pt x="99" y="259"/>
                            </a:lnTo>
                            <a:lnTo>
                              <a:pt x="104" y="255"/>
                            </a:lnTo>
                            <a:lnTo>
                              <a:pt x="104" y="251"/>
                            </a:lnTo>
                            <a:lnTo>
                              <a:pt x="112" y="246"/>
                            </a:lnTo>
                            <a:lnTo>
                              <a:pt x="117" y="246"/>
                            </a:lnTo>
                            <a:lnTo>
                              <a:pt x="125" y="239"/>
                            </a:lnTo>
                            <a:lnTo>
                              <a:pt x="137" y="238"/>
                            </a:lnTo>
                            <a:lnTo>
                              <a:pt x="150" y="232"/>
                            </a:lnTo>
                            <a:lnTo>
                              <a:pt x="171" y="230"/>
                            </a:lnTo>
                            <a:lnTo>
                              <a:pt x="181" y="239"/>
                            </a:lnTo>
                            <a:lnTo>
                              <a:pt x="186" y="237"/>
                            </a:lnTo>
                            <a:lnTo>
                              <a:pt x="195" y="240"/>
                            </a:lnTo>
                            <a:lnTo>
                              <a:pt x="200" y="250"/>
                            </a:lnTo>
                            <a:lnTo>
                              <a:pt x="206" y="255"/>
                            </a:lnTo>
                            <a:lnTo>
                              <a:pt x="206" y="262"/>
                            </a:lnTo>
                            <a:lnTo>
                              <a:pt x="204" y="265"/>
                            </a:lnTo>
                            <a:lnTo>
                              <a:pt x="206" y="268"/>
                            </a:lnTo>
                            <a:lnTo>
                              <a:pt x="213" y="271"/>
                            </a:lnTo>
                            <a:lnTo>
                              <a:pt x="218" y="267"/>
                            </a:lnTo>
                            <a:lnTo>
                              <a:pt x="217" y="262"/>
                            </a:lnTo>
                            <a:lnTo>
                              <a:pt x="225" y="252"/>
                            </a:lnTo>
                            <a:lnTo>
                              <a:pt x="228" y="250"/>
                            </a:lnTo>
                            <a:lnTo>
                              <a:pt x="229" y="246"/>
                            </a:lnTo>
                            <a:lnTo>
                              <a:pt x="234" y="247"/>
                            </a:lnTo>
                            <a:lnTo>
                              <a:pt x="233" y="254"/>
                            </a:lnTo>
                            <a:lnTo>
                              <a:pt x="229" y="260"/>
                            </a:lnTo>
                            <a:lnTo>
                              <a:pt x="228" y="267"/>
                            </a:lnTo>
                            <a:lnTo>
                              <a:pt x="225" y="270"/>
                            </a:lnTo>
                            <a:lnTo>
                              <a:pt x="223" y="272"/>
                            </a:lnTo>
                            <a:lnTo>
                              <a:pt x="223" y="276"/>
                            </a:lnTo>
                            <a:lnTo>
                              <a:pt x="228" y="276"/>
                            </a:lnTo>
                            <a:lnTo>
                              <a:pt x="233" y="271"/>
                            </a:lnTo>
                            <a:lnTo>
                              <a:pt x="233" y="267"/>
                            </a:lnTo>
                            <a:lnTo>
                              <a:pt x="237" y="267"/>
                            </a:lnTo>
                            <a:lnTo>
                              <a:pt x="240" y="272"/>
                            </a:lnTo>
                            <a:lnTo>
                              <a:pt x="234" y="275"/>
                            </a:lnTo>
                            <a:lnTo>
                              <a:pt x="236" y="279"/>
                            </a:lnTo>
                            <a:lnTo>
                              <a:pt x="244" y="282"/>
                            </a:lnTo>
                            <a:lnTo>
                              <a:pt x="246" y="286"/>
                            </a:lnTo>
                            <a:lnTo>
                              <a:pt x="250" y="290"/>
                            </a:lnTo>
                            <a:lnTo>
                              <a:pt x="248" y="297"/>
                            </a:lnTo>
                            <a:lnTo>
                              <a:pt x="252" y="302"/>
                            </a:lnTo>
                            <a:lnTo>
                              <a:pt x="254" y="307"/>
                            </a:lnTo>
                            <a:lnTo>
                              <a:pt x="258" y="310"/>
                            </a:lnTo>
                            <a:lnTo>
                              <a:pt x="265" y="312"/>
                            </a:lnTo>
                            <a:lnTo>
                              <a:pt x="267" y="314"/>
                            </a:lnTo>
                            <a:lnTo>
                              <a:pt x="269" y="314"/>
                            </a:lnTo>
                            <a:lnTo>
                              <a:pt x="271" y="314"/>
                            </a:lnTo>
                            <a:lnTo>
                              <a:pt x="288" y="321"/>
                            </a:lnTo>
                            <a:lnTo>
                              <a:pt x="287" y="315"/>
                            </a:lnTo>
                            <a:lnTo>
                              <a:pt x="292" y="313"/>
                            </a:lnTo>
                            <a:lnTo>
                              <a:pt x="295" y="306"/>
                            </a:lnTo>
                            <a:lnTo>
                              <a:pt x="303" y="307"/>
                            </a:lnTo>
                            <a:lnTo>
                              <a:pt x="302" y="314"/>
                            </a:lnTo>
                            <a:lnTo>
                              <a:pt x="307" y="318"/>
                            </a:lnTo>
                            <a:lnTo>
                              <a:pt x="314" y="317"/>
                            </a:lnTo>
                            <a:lnTo>
                              <a:pt x="320" y="314"/>
                            </a:lnTo>
                            <a:lnTo>
                              <a:pt x="321" y="31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53" name="Freeform 531"/>
                      <p:cNvSpPr>
                        <a:spLocks/>
                      </p:cNvSpPr>
                      <p:nvPr/>
                    </p:nvSpPr>
                    <p:spPr bwMode="gray">
                      <a:xfrm>
                        <a:off x="3741" y="3154"/>
                        <a:ext cx="18" cy="3"/>
                      </a:xfrm>
                      <a:custGeom>
                        <a:avLst/>
                        <a:gdLst>
                          <a:gd name="T0" fmla="*/ 0 w 14"/>
                          <a:gd name="T1" fmla="*/ 2147483647 h 3"/>
                          <a:gd name="T2" fmla="*/ 0 w 14"/>
                          <a:gd name="T3" fmla="*/ 2147483647 h 3"/>
                          <a:gd name="T4" fmla="*/ 2147483647 w 14"/>
                          <a:gd name="T5" fmla="*/ 2147483647 h 3"/>
                          <a:gd name="T6" fmla="*/ 2147483647 w 14"/>
                          <a:gd name="T7" fmla="*/ 0 h 3"/>
                          <a:gd name="T8" fmla="*/ 0 w 14"/>
                          <a:gd name="T9" fmla="*/ 2147483647 h 3"/>
                          <a:gd name="T10" fmla="*/ 0 60000 65536"/>
                          <a:gd name="T11" fmla="*/ 0 60000 65536"/>
                          <a:gd name="T12" fmla="*/ 0 60000 65536"/>
                          <a:gd name="T13" fmla="*/ 0 60000 65536"/>
                          <a:gd name="T14" fmla="*/ 0 60000 65536"/>
                          <a:gd name="T15" fmla="*/ 0 w 14"/>
                          <a:gd name="T16" fmla="*/ 0 h 3"/>
                          <a:gd name="T17" fmla="*/ 14 w 14"/>
                          <a:gd name="T18" fmla="*/ 3 h 3"/>
                        </a:gdLst>
                        <a:ahLst/>
                        <a:cxnLst>
                          <a:cxn ang="T10">
                            <a:pos x="T0" y="T1"/>
                          </a:cxn>
                          <a:cxn ang="T11">
                            <a:pos x="T2" y="T3"/>
                          </a:cxn>
                          <a:cxn ang="T12">
                            <a:pos x="T4" y="T5"/>
                          </a:cxn>
                          <a:cxn ang="T13">
                            <a:pos x="T6" y="T7"/>
                          </a:cxn>
                          <a:cxn ang="T14">
                            <a:pos x="T8" y="T9"/>
                          </a:cxn>
                        </a:cxnLst>
                        <a:rect l="T15" t="T16" r="T17" b="T18"/>
                        <a:pathLst>
                          <a:path w="14" h="3">
                            <a:moveTo>
                              <a:pt x="0" y="1"/>
                            </a:moveTo>
                            <a:lnTo>
                              <a:pt x="0" y="3"/>
                            </a:lnTo>
                            <a:lnTo>
                              <a:pt x="13" y="2"/>
                            </a:lnTo>
                            <a:lnTo>
                              <a:pt x="14" y="0"/>
                            </a:lnTo>
                            <a:lnTo>
                              <a:pt x="0" y="1"/>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54" name="Freeform 532"/>
                      <p:cNvSpPr>
                        <a:spLocks/>
                      </p:cNvSpPr>
                      <p:nvPr/>
                    </p:nvSpPr>
                    <p:spPr bwMode="gray">
                      <a:xfrm>
                        <a:off x="3761" y="3167"/>
                        <a:ext cx="12" cy="9"/>
                      </a:xfrm>
                      <a:custGeom>
                        <a:avLst/>
                        <a:gdLst>
                          <a:gd name="T0" fmla="*/ 0 w 9"/>
                          <a:gd name="T1" fmla="*/ 0 h 7"/>
                          <a:gd name="T2" fmla="*/ 2147483647 w 9"/>
                          <a:gd name="T3" fmla="*/ 2147483647 h 7"/>
                          <a:gd name="T4" fmla="*/ 2147483647 w 9"/>
                          <a:gd name="T5" fmla="*/ 2147483647 h 7"/>
                          <a:gd name="T6" fmla="*/ 2147483647 w 9"/>
                          <a:gd name="T7" fmla="*/ 2147483647 h 7"/>
                          <a:gd name="T8" fmla="*/ 2147483647 w 9"/>
                          <a:gd name="T9" fmla="*/ 2147483647 h 7"/>
                          <a:gd name="T10" fmla="*/ 0 w 9"/>
                          <a:gd name="T11" fmla="*/ 0 h 7"/>
                          <a:gd name="T12" fmla="*/ 0 60000 65536"/>
                          <a:gd name="T13" fmla="*/ 0 60000 65536"/>
                          <a:gd name="T14" fmla="*/ 0 60000 65536"/>
                          <a:gd name="T15" fmla="*/ 0 60000 65536"/>
                          <a:gd name="T16" fmla="*/ 0 60000 65536"/>
                          <a:gd name="T17" fmla="*/ 0 60000 65536"/>
                          <a:gd name="T18" fmla="*/ 0 w 9"/>
                          <a:gd name="T19" fmla="*/ 0 h 7"/>
                          <a:gd name="T20" fmla="*/ 9 w 9"/>
                          <a:gd name="T21" fmla="*/ 7 h 7"/>
                        </a:gdLst>
                        <a:ahLst/>
                        <a:cxnLst>
                          <a:cxn ang="T12">
                            <a:pos x="T0" y="T1"/>
                          </a:cxn>
                          <a:cxn ang="T13">
                            <a:pos x="T2" y="T3"/>
                          </a:cxn>
                          <a:cxn ang="T14">
                            <a:pos x="T4" y="T5"/>
                          </a:cxn>
                          <a:cxn ang="T15">
                            <a:pos x="T6" y="T7"/>
                          </a:cxn>
                          <a:cxn ang="T16">
                            <a:pos x="T8" y="T9"/>
                          </a:cxn>
                          <a:cxn ang="T17">
                            <a:pos x="T10" y="T11"/>
                          </a:cxn>
                        </a:cxnLst>
                        <a:rect l="T18" t="T19" r="T20" b="T21"/>
                        <a:pathLst>
                          <a:path w="9" h="7">
                            <a:moveTo>
                              <a:pt x="0" y="0"/>
                            </a:moveTo>
                            <a:lnTo>
                              <a:pt x="1" y="5"/>
                            </a:lnTo>
                            <a:lnTo>
                              <a:pt x="5" y="7"/>
                            </a:lnTo>
                            <a:lnTo>
                              <a:pt x="9" y="6"/>
                            </a:lnTo>
                            <a:lnTo>
                              <a:pt x="8" y="1"/>
                            </a:lnTo>
                            <a:lnTo>
                              <a:pt x="0" y="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55" name="Freeform 533"/>
                      <p:cNvSpPr>
                        <a:spLocks/>
                      </p:cNvSpPr>
                      <p:nvPr/>
                    </p:nvSpPr>
                    <p:spPr bwMode="gray">
                      <a:xfrm>
                        <a:off x="3779" y="3105"/>
                        <a:ext cx="2" cy="10"/>
                      </a:xfrm>
                      <a:custGeom>
                        <a:avLst/>
                        <a:gdLst>
                          <a:gd name="T0" fmla="*/ 0 w 2"/>
                          <a:gd name="T1" fmla="*/ 2147483647 h 8"/>
                          <a:gd name="T2" fmla="*/ 0 w 2"/>
                          <a:gd name="T3" fmla="*/ 2147483647 h 8"/>
                          <a:gd name="T4" fmla="*/ 2147483647 w 2"/>
                          <a:gd name="T5" fmla="*/ 2147483647 h 8"/>
                          <a:gd name="T6" fmla="*/ 2147483647 w 2"/>
                          <a:gd name="T7" fmla="*/ 0 h 8"/>
                          <a:gd name="T8" fmla="*/ 0 w 2"/>
                          <a:gd name="T9" fmla="*/ 2147483647 h 8"/>
                          <a:gd name="T10" fmla="*/ 0 60000 65536"/>
                          <a:gd name="T11" fmla="*/ 0 60000 65536"/>
                          <a:gd name="T12" fmla="*/ 0 60000 65536"/>
                          <a:gd name="T13" fmla="*/ 0 60000 65536"/>
                          <a:gd name="T14" fmla="*/ 0 60000 65536"/>
                          <a:gd name="T15" fmla="*/ 0 w 2"/>
                          <a:gd name="T16" fmla="*/ 0 h 8"/>
                          <a:gd name="T17" fmla="*/ 2 w 2"/>
                          <a:gd name="T18" fmla="*/ 8 h 8"/>
                        </a:gdLst>
                        <a:ahLst/>
                        <a:cxnLst>
                          <a:cxn ang="T10">
                            <a:pos x="T0" y="T1"/>
                          </a:cxn>
                          <a:cxn ang="T11">
                            <a:pos x="T2" y="T3"/>
                          </a:cxn>
                          <a:cxn ang="T12">
                            <a:pos x="T4" y="T5"/>
                          </a:cxn>
                          <a:cxn ang="T13">
                            <a:pos x="T6" y="T7"/>
                          </a:cxn>
                          <a:cxn ang="T14">
                            <a:pos x="T8" y="T9"/>
                          </a:cxn>
                        </a:cxnLst>
                        <a:rect l="T15" t="T16" r="T17" b="T18"/>
                        <a:pathLst>
                          <a:path w="2" h="8">
                            <a:moveTo>
                              <a:pt x="0" y="4"/>
                            </a:moveTo>
                            <a:lnTo>
                              <a:pt x="0" y="8"/>
                            </a:lnTo>
                            <a:lnTo>
                              <a:pt x="2" y="8"/>
                            </a:lnTo>
                            <a:lnTo>
                              <a:pt x="2" y="0"/>
                            </a:lnTo>
                            <a:lnTo>
                              <a:pt x="0" y="4"/>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56" name="Freeform 534"/>
                      <p:cNvSpPr>
                        <a:spLocks/>
                      </p:cNvSpPr>
                      <p:nvPr/>
                    </p:nvSpPr>
                    <p:spPr bwMode="gray">
                      <a:xfrm>
                        <a:off x="3777" y="3170"/>
                        <a:ext cx="40" cy="11"/>
                      </a:xfrm>
                      <a:custGeom>
                        <a:avLst/>
                        <a:gdLst>
                          <a:gd name="T0" fmla="*/ 0 w 32"/>
                          <a:gd name="T1" fmla="*/ 2147483647 h 9"/>
                          <a:gd name="T2" fmla="*/ 2147483647 w 32"/>
                          <a:gd name="T3" fmla="*/ 0 h 9"/>
                          <a:gd name="T4" fmla="*/ 2147483647 w 32"/>
                          <a:gd name="T5" fmla="*/ 2147483647 h 9"/>
                          <a:gd name="T6" fmla="*/ 2147483647 w 32"/>
                          <a:gd name="T7" fmla="*/ 2147483647 h 9"/>
                          <a:gd name="T8" fmla="*/ 2147483647 w 32"/>
                          <a:gd name="T9" fmla="*/ 2147483647 h 9"/>
                          <a:gd name="T10" fmla="*/ 2147483647 w 32"/>
                          <a:gd name="T11" fmla="*/ 2147483647 h 9"/>
                          <a:gd name="T12" fmla="*/ 2147483647 w 32"/>
                          <a:gd name="T13" fmla="*/ 0 h 9"/>
                          <a:gd name="T14" fmla="*/ 2147483647 w 32"/>
                          <a:gd name="T15" fmla="*/ 2147483647 h 9"/>
                          <a:gd name="T16" fmla="*/ 2147483647 w 32"/>
                          <a:gd name="T17" fmla="*/ 2147483647 h 9"/>
                          <a:gd name="T18" fmla="*/ 2147483647 w 32"/>
                          <a:gd name="T19" fmla="*/ 2147483647 h 9"/>
                          <a:gd name="T20" fmla="*/ 2147483647 w 32"/>
                          <a:gd name="T21" fmla="*/ 2147483647 h 9"/>
                          <a:gd name="T22" fmla="*/ 0 w 32"/>
                          <a:gd name="T23" fmla="*/ 2147483647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2"/>
                          <a:gd name="T37" fmla="*/ 0 h 9"/>
                          <a:gd name="T38" fmla="*/ 32 w 32"/>
                          <a:gd name="T39" fmla="*/ 9 h 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2" h="9">
                            <a:moveTo>
                              <a:pt x="0" y="3"/>
                            </a:moveTo>
                            <a:lnTo>
                              <a:pt x="3" y="0"/>
                            </a:lnTo>
                            <a:lnTo>
                              <a:pt x="7" y="3"/>
                            </a:lnTo>
                            <a:lnTo>
                              <a:pt x="13" y="1"/>
                            </a:lnTo>
                            <a:lnTo>
                              <a:pt x="18" y="2"/>
                            </a:lnTo>
                            <a:lnTo>
                              <a:pt x="19" y="1"/>
                            </a:lnTo>
                            <a:lnTo>
                              <a:pt x="30" y="0"/>
                            </a:lnTo>
                            <a:lnTo>
                              <a:pt x="32" y="3"/>
                            </a:lnTo>
                            <a:lnTo>
                              <a:pt x="29" y="6"/>
                            </a:lnTo>
                            <a:lnTo>
                              <a:pt x="11" y="9"/>
                            </a:lnTo>
                            <a:lnTo>
                              <a:pt x="1" y="6"/>
                            </a:lnTo>
                            <a:lnTo>
                              <a:pt x="0" y="3"/>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57" name="Freeform 535"/>
                      <p:cNvSpPr>
                        <a:spLocks/>
                      </p:cNvSpPr>
                      <p:nvPr/>
                    </p:nvSpPr>
                    <p:spPr bwMode="gray">
                      <a:xfrm>
                        <a:off x="3821" y="3171"/>
                        <a:ext cx="28" cy="7"/>
                      </a:xfrm>
                      <a:custGeom>
                        <a:avLst/>
                        <a:gdLst>
                          <a:gd name="T0" fmla="*/ 0 w 23"/>
                          <a:gd name="T1" fmla="*/ 2147483647 h 6"/>
                          <a:gd name="T2" fmla="*/ 2147483647 w 23"/>
                          <a:gd name="T3" fmla="*/ 0 h 6"/>
                          <a:gd name="T4" fmla="*/ 2147483647 w 23"/>
                          <a:gd name="T5" fmla="*/ 0 h 6"/>
                          <a:gd name="T6" fmla="*/ 2147483647 w 23"/>
                          <a:gd name="T7" fmla="*/ 2147483647 h 6"/>
                          <a:gd name="T8" fmla="*/ 2147483647 w 23"/>
                          <a:gd name="T9" fmla="*/ 2147483647 h 6"/>
                          <a:gd name="T10" fmla="*/ 2147483647 w 23"/>
                          <a:gd name="T11" fmla="*/ 2147483647 h 6"/>
                          <a:gd name="T12" fmla="*/ 0 w 23"/>
                          <a:gd name="T13" fmla="*/ 2147483647 h 6"/>
                          <a:gd name="T14" fmla="*/ 0 60000 65536"/>
                          <a:gd name="T15" fmla="*/ 0 60000 65536"/>
                          <a:gd name="T16" fmla="*/ 0 60000 65536"/>
                          <a:gd name="T17" fmla="*/ 0 60000 65536"/>
                          <a:gd name="T18" fmla="*/ 0 60000 65536"/>
                          <a:gd name="T19" fmla="*/ 0 60000 65536"/>
                          <a:gd name="T20" fmla="*/ 0 60000 65536"/>
                          <a:gd name="T21" fmla="*/ 0 w 23"/>
                          <a:gd name="T22" fmla="*/ 0 h 6"/>
                          <a:gd name="T23" fmla="*/ 23 w 23"/>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 h="6">
                            <a:moveTo>
                              <a:pt x="0" y="3"/>
                            </a:moveTo>
                            <a:lnTo>
                              <a:pt x="9" y="0"/>
                            </a:lnTo>
                            <a:lnTo>
                              <a:pt x="22" y="0"/>
                            </a:lnTo>
                            <a:lnTo>
                              <a:pt x="23" y="3"/>
                            </a:lnTo>
                            <a:lnTo>
                              <a:pt x="21" y="5"/>
                            </a:lnTo>
                            <a:lnTo>
                              <a:pt x="2" y="6"/>
                            </a:lnTo>
                            <a:lnTo>
                              <a:pt x="0" y="3"/>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58" name="Freeform 536"/>
                      <p:cNvSpPr>
                        <a:spLocks/>
                      </p:cNvSpPr>
                      <p:nvPr/>
                    </p:nvSpPr>
                    <p:spPr bwMode="gray">
                      <a:xfrm>
                        <a:off x="3813" y="3182"/>
                        <a:ext cx="21" cy="14"/>
                      </a:xfrm>
                      <a:custGeom>
                        <a:avLst/>
                        <a:gdLst>
                          <a:gd name="T0" fmla="*/ 0 w 17"/>
                          <a:gd name="T1" fmla="*/ 2147483647 h 11"/>
                          <a:gd name="T2" fmla="*/ 2147483647 w 17"/>
                          <a:gd name="T3" fmla="*/ 0 h 11"/>
                          <a:gd name="T4" fmla="*/ 2147483647 w 17"/>
                          <a:gd name="T5" fmla="*/ 2147483647 h 11"/>
                          <a:gd name="T6" fmla="*/ 2147483647 w 17"/>
                          <a:gd name="T7" fmla="*/ 2147483647 h 11"/>
                          <a:gd name="T8" fmla="*/ 2147483647 w 17"/>
                          <a:gd name="T9" fmla="*/ 2147483647 h 11"/>
                          <a:gd name="T10" fmla="*/ 2147483647 w 17"/>
                          <a:gd name="T11" fmla="*/ 2147483647 h 11"/>
                          <a:gd name="T12" fmla="*/ 0 w 17"/>
                          <a:gd name="T13" fmla="*/ 2147483647 h 11"/>
                          <a:gd name="T14" fmla="*/ 0 60000 65536"/>
                          <a:gd name="T15" fmla="*/ 0 60000 65536"/>
                          <a:gd name="T16" fmla="*/ 0 60000 65536"/>
                          <a:gd name="T17" fmla="*/ 0 60000 65536"/>
                          <a:gd name="T18" fmla="*/ 0 60000 65536"/>
                          <a:gd name="T19" fmla="*/ 0 60000 65536"/>
                          <a:gd name="T20" fmla="*/ 0 60000 65536"/>
                          <a:gd name="T21" fmla="*/ 0 w 17"/>
                          <a:gd name="T22" fmla="*/ 0 h 11"/>
                          <a:gd name="T23" fmla="*/ 17 w 17"/>
                          <a:gd name="T24" fmla="*/ 11 h 1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 h="11">
                            <a:moveTo>
                              <a:pt x="0" y="2"/>
                            </a:moveTo>
                            <a:lnTo>
                              <a:pt x="1" y="0"/>
                            </a:lnTo>
                            <a:lnTo>
                              <a:pt x="10" y="2"/>
                            </a:lnTo>
                            <a:lnTo>
                              <a:pt x="17" y="9"/>
                            </a:lnTo>
                            <a:lnTo>
                              <a:pt x="14" y="11"/>
                            </a:lnTo>
                            <a:lnTo>
                              <a:pt x="6" y="8"/>
                            </a:lnTo>
                            <a:lnTo>
                              <a:pt x="0" y="2"/>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59" name="Freeform 537"/>
                      <p:cNvSpPr>
                        <a:spLocks/>
                      </p:cNvSpPr>
                      <p:nvPr/>
                    </p:nvSpPr>
                    <p:spPr bwMode="gray">
                      <a:xfrm>
                        <a:off x="3864" y="3171"/>
                        <a:ext cx="41" cy="23"/>
                      </a:xfrm>
                      <a:custGeom>
                        <a:avLst/>
                        <a:gdLst>
                          <a:gd name="T0" fmla="*/ 2147483647 w 33"/>
                          <a:gd name="T1" fmla="*/ 0 h 19"/>
                          <a:gd name="T2" fmla="*/ 2147483647 w 33"/>
                          <a:gd name="T3" fmla="*/ 2147483647 h 19"/>
                          <a:gd name="T4" fmla="*/ 2147483647 w 33"/>
                          <a:gd name="T5" fmla="*/ 2147483647 h 19"/>
                          <a:gd name="T6" fmla="*/ 2147483647 w 33"/>
                          <a:gd name="T7" fmla="*/ 2147483647 h 19"/>
                          <a:gd name="T8" fmla="*/ 2147483647 w 33"/>
                          <a:gd name="T9" fmla="*/ 2147483647 h 19"/>
                          <a:gd name="T10" fmla="*/ 2147483647 w 33"/>
                          <a:gd name="T11" fmla="*/ 2147483647 h 19"/>
                          <a:gd name="T12" fmla="*/ 2147483647 w 33"/>
                          <a:gd name="T13" fmla="*/ 2147483647 h 19"/>
                          <a:gd name="T14" fmla="*/ 0 w 33"/>
                          <a:gd name="T15" fmla="*/ 2147483647 h 19"/>
                          <a:gd name="T16" fmla="*/ 0 w 33"/>
                          <a:gd name="T17" fmla="*/ 2147483647 h 19"/>
                          <a:gd name="T18" fmla="*/ 2147483647 w 33"/>
                          <a:gd name="T19" fmla="*/ 2147483647 h 19"/>
                          <a:gd name="T20" fmla="*/ 2147483647 w 33"/>
                          <a:gd name="T21" fmla="*/ 2147483647 h 19"/>
                          <a:gd name="T22" fmla="*/ 2147483647 w 33"/>
                          <a:gd name="T23" fmla="*/ 2147483647 h 19"/>
                          <a:gd name="T24" fmla="*/ 2147483647 w 33"/>
                          <a:gd name="T25" fmla="*/ 0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3"/>
                          <a:gd name="T40" fmla="*/ 0 h 19"/>
                          <a:gd name="T41" fmla="*/ 33 w 33"/>
                          <a:gd name="T42" fmla="*/ 19 h 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3" h="19">
                            <a:moveTo>
                              <a:pt x="32" y="0"/>
                            </a:moveTo>
                            <a:lnTo>
                              <a:pt x="33" y="3"/>
                            </a:lnTo>
                            <a:lnTo>
                              <a:pt x="31" y="6"/>
                            </a:lnTo>
                            <a:lnTo>
                              <a:pt x="22" y="9"/>
                            </a:lnTo>
                            <a:lnTo>
                              <a:pt x="17" y="10"/>
                            </a:lnTo>
                            <a:lnTo>
                              <a:pt x="13" y="15"/>
                            </a:lnTo>
                            <a:lnTo>
                              <a:pt x="5" y="19"/>
                            </a:lnTo>
                            <a:lnTo>
                              <a:pt x="0" y="19"/>
                            </a:lnTo>
                            <a:lnTo>
                              <a:pt x="0" y="15"/>
                            </a:lnTo>
                            <a:lnTo>
                              <a:pt x="4" y="10"/>
                            </a:lnTo>
                            <a:lnTo>
                              <a:pt x="8" y="9"/>
                            </a:lnTo>
                            <a:lnTo>
                              <a:pt x="15" y="3"/>
                            </a:lnTo>
                            <a:lnTo>
                              <a:pt x="32" y="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60" name="Freeform 538"/>
                      <p:cNvSpPr>
                        <a:spLocks/>
                      </p:cNvSpPr>
                      <p:nvPr/>
                    </p:nvSpPr>
                    <p:spPr bwMode="gray">
                      <a:xfrm>
                        <a:off x="3870" y="3169"/>
                        <a:ext cx="12" cy="6"/>
                      </a:xfrm>
                      <a:custGeom>
                        <a:avLst/>
                        <a:gdLst>
                          <a:gd name="T0" fmla="*/ 0 w 10"/>
                          <a:gd name="T1" fmla="*/ 2147483647 h 5"/>
                          <a:gd name="T2" fmla="*/ 2147483647 w 10"/>
                          <a:gd name="T3" fmla="*/ 2147483647 h 5"/>
                          <a:gd name="T4" fmla="*/ 2147483647 w 10"/>
                          <a:gd name="T5" fmla="*/ 2147483647 h 5"/>
                          <a:gd name="T6" fmla="*/ 2147483647 w 10"/>
                          <a:gd name="T7" fmla="*/ 0 h 5"/>
                          <a:gd name="T8" fmla="*/ 2147483647 w 10"/>
                          <a:gd name="T9" fmla="*/ 2147483647 h 5"/>
                          <a:gd name="T10" fmla="*/ 2147483647 w 10"/>
                          <a:gd name="T11" fmla="*/ 2147483647 h 5"/>
                          <a:gd name="T12" fmla="*/ 0 w 10"/>
                          <a:gd name="T13" fmla="*/ 2147483647 h 5"/>
                          <a:gd name="T14" fmla="*/ 0 60000 65536"/>
                          <a:gd name="T15" fmla="*/ 0 60000 65536"/>
                          <a:gd name="T16" fmla="*/ 0 60000 65536"/>
                          <a:gd name="T17" fmla="*/ 0 60000 65536"/>
                          <a:gd name="T18" fmla="*/ 0 60000 65536"/>
                          <a:gd name="T19" fmla="*/ 0 60000 65536"/>
                          <a:gd name="T20" fmla="*/ 0 60000 65536"/>
                          <a:gd name="T21" fmla="*/ 0 w 10"/>
                          <a:gd name="T22" fmla="*/ 0 h 5"/>
                          <a:gd name="T23" fmla="*/ 10 w 10"/>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 h="5">
                            <a:moveTo>
                              <a:pt x="0" y="5"/>
                            </a:moveTo>
                            <a:lnTo>
                              <a:pt x="1" y="2"/>
                            </a:lnTo>
                            <a:lnTo>
                              <a:pt x="5" y="1"/>
                            </a:lnTo>
                            <a:lnTo>
                              <a:pt x="10" y="0"/>
                            </a:lnTo>
                            <a:lnTo>
                              <a:pt x="10" y="2"/>
                            </a:lnTo>
                            <a:lnTo>
                              <a:pt x="5" y="4"/>
                            </a:lnTo>
                            <a:lnTo>
                              <a:pt x="0" y="5"/>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61" name="Freeform 539"/>
                      <p:cNvSpPr>
                        <a:spLocks/>
                      </p:cNvSpPr>
                      <p:nvPr/>
                    </p:nvSpPr>
                    <p:spPr bwMode="gray">
                      <a:xfrm>
                        <a:off x="3859" y="3169"/>
                        <a:ext cx="9" cy="6"/>
                      </a:xfrm>
                      <a:custGeom>
                        <a:avLst/>
                        <a:gdLst>
                          <a:gd name="T0" fmla="*/ 0 w 6"/>
                          <a:gd name="T1" fmla="*/ 2147483647 h 5"/>
                          <a:gd name="T2" fmla="*/ 2147483647 w 6"/>
                          <a:gd name="T3" fmla="*/ 2147483647 h 5"/>
                          <a:gd name="T4" fmla="*/ 2147483647 w 6"/>
                          <a:gd name="T5" fmla="*/ 0 h 5"/>
                          <a:gd name="T6" fmla="*/ 2147483647 w 6"/>
                          <a:gd name="T7" fmla="*/ 2147483647 h 5"/>
                          <a:gd name="T8" fmla="*/ 2147483647 w 6"/>
                          <a:gd name="T9" fmla="*/ 2147483647 h 5"/>
                          <a:gd name="T10" fmla="*/ 0 w 6"/>
                          <a:gd name="T11" fmla="*/ 2147483647 h 5"/>
                          <a:gd name="T12" fmla="*/ 0 60000 65536"/>
                          <a:gd name="T13" fmla="*/ 0 60000 65536"/>
                          <a:gd name="T14" fmla="*/ 0 60000 65536"/>
                          <a:gd name="T15" fmla="*/ 0 60000 65536"/>
                          <a:gd name="T16" fmla="*/ 0 60000 65536"/>
                          <a:gd name="T17" fmla="*/ 0 60000 65536"/>
                          <a:gd name="T18" fmla="*/ 0 w 6"/>
                          <a:gd name="T19" fmla="*/ 0 h 5"/>
                          <a:gd name="T20" fmla="*/ 6 w 6"/>
                          <a:gd name="T21" fmla="*/ 5 h 5"/>
                        </a:gdLst>
                        <a:ahLst/>
                        <a:cxnLst>
                          <a:cxn ang="T12">
                            <a:pos x="T0" y="T1"/>
                          </a:cxn>
                          <a:cxn ang="T13">
                            <a:pos x="T2" y="T3"/>
                          </a:cxn>
                          <a:cxn ang="T14">
                            <a:pos x="T4" y="T5"/>
                          </a:cxn>
                          <a:cxn ang="T15">
                            <a:pos x="T6" y="T7"/>
                          </a:cxn>
                          <a:cxn ang="T16">
                            <a:pos x="T8" y="T9"/>
                          </a:cxn>
                          <a:cxn ang="T17">
                            <a:pos x="T10" y="T11"/>
                          </a:cxn>
                        </a:cxnLst>
                        <a:rect l="T18" t="T19" r="T20" b="T21"/>
                        <a:pathLst>
                          <a:path w="6" h="5">
                            <a:moveTo>
                              <a:pt x="0" y="3"/>
                            </a:moveTo>
                            <a:lnTo>
                              <a:pt x="2" y="1"/>
                            </a:lnTo>
                            <a:lnTo>
                              <a:pt x="6" y="0"/>
                            </a:lnTo>
                            <a:lnTo>
                              <a:pt x="6" y="1"/>
                            </a:lnTo>
                            <a:lnTo>
                              <a:pt x="1" y="5"/>
                            </a:lnTo>
                            <a:lnTo>
                              <a:pt x="0" y="3"/>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62" name="Freeform 540"/>
                      <p:cNvSpPr>
                        <a:spLocks/>
                      </p:cNvSpPr>
                      <p:nvPr/>
                    </p:nvSpPr>
                    <p:spPr bwMode="gray">
                      <a:xfrm>
                        <a:off x="3851" y="3167"/>
                        <a:ext cx="8" cy="8"/>
                      </a:xfrm>
                      <a:custGeom>
                        <a:avLst/>
                        <a:gdLst>
                          <a:gd name="T0" fmla="*/ 0 w 7"/>
                          <a:gd name="T1" fmla="*/ 2147483647 h 6"/>
                          <a:gd name="T2" fmla="*/ 2147483647 w 7"/>
                          <a:gd name="T3" fmla="*/ 0 h 6"/>
                          <a:gd name="T4" fmla="*/ 2147483647 w 7"/>
                          <a:gd name="T5" fmla="*/ 2147483647 h 6"/>
                          <a:gd name="T6" fmla="*/ 2147483647 w 7"/>
                          <a:gd name="T7" fmla="*/ 2147483647 h 6"/>
                          <a:gd name="T8" fmla="*/ 0 w 7"/>
                          <a:gd name="T9" fmla="*/ 2147483647 h 6"/>
                          <a:gd name="T10" fmla="*/ 0 60000 65536"/>
                          <a:gd name="T11" fmla="*/ 0 60000 65536"/>
                          <a:gd name="T12" fmla="*/ 0 60000 65536"/>
                          <a:gd name="T13" fmla="*/ 0 60000 65536"/>
                          <a:gd name="T14" fmla="*/ 0 60000 65536"/>
                          <a:gd name="T15" fmla="*/ 0 w 7"/>
                          <a:gd name="T16" fmla="*/ 0 h 6"/>
                          <a:gd name="T17" fmla="*/ 7 w 7"/>
                          <a:gd name="T18" fmla="*/ 6 h 6"/>
                        </a:gdLst>
                        <a:ahLst/>
                        <a:cxnLst>
                          <a:cxn ang="T10">
                            <a:pos x="T0" y="T1"/>
                          </a:cxn>
                          <a:cxn ang="T11">
                            <a:pos x="T2" y="T3"/>
                          </a:cxn>
                          <a:cxn ang="T12">
                            <a:pos x="T4" y="T5"/>
                          </a:cxn>
                          <a:cxn ang="T13">
                            <a:pos x="T6" y="T7"/>
                          </a:cxn>
                          <a:cxn ang="T14">
                            <a:pos x="T8" y="T9"/>
                          </a:cxn>
                        </a:cxnLst>
                        <a:rect l="T15" t="T16" r="T17" b="T18"/>
                        <a:pathLst>
                          <a:path w="7" h="6">
                            <a:moveTo>
                              <a:pt x="0" y="5"/>
                            </a:moveTo>
                            <a:lnTo>
                              <a:pt x="4" y="0"/>
                            </a:lnTo>
                            <a:lnTo>
                              <a:pt x="7" y="2"/>
                            </a:lnTo>
                            <a:lnTo>
                              <a:pt x="2" y="6"/>
                            </a:lnTo>
                            <a:lnTo>
                              <a:pt x="0" y="5"/>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63" name="Freeform 541"/>
                      <p:cNvSpPr>
                        <a:spLocks/>
                      </p:cNvSpPr>
                      <p:nvPr/>
                    </p:nvSpPr>
                    <p:spPr bwMode="gray">
                      <a:xfrm>
                        <a:off x="3890" y="3160"/>
                        <a:ext cx="10" cy="7"/>
                      </a:xfrm>
                      <a:custGeom>
                        <a:avLst/>
                        <a:gdLst>
                          <a:gd name="T0" fmla="*/ 0 w 8"/>
                          <a:gd name="T1" fmla="*/ 2147483647 h 6"/>
                          <a:gd name="T2" fmla="*/ 2147483647 w 8"/>
                          <a:gd name="T3" fmla="*/ 0 h 6"/>
                          <a:gd name="T4" fmla="*/ 2147483647 w 8"/>
                          <a:gd name="T5" fmla="*/ 2147483647 h 6"/>
                          <a:gd name="T6" fmla="*/ 2147483647 w 8"/>
                          <a:gd name="T7" fmla="*/ 2147483647 h 6"/>
                          <a:gd name="T8" fmla="*/ 2147483647 w 8"/>
                          <a:gd name="T9" fmla="*/ 2147483647 h 6"/>
                          <a:gd name="T10" fmla="*/ 0 w 8"/>
                          <a:gd name="T11" fmla="*/ 2147483647 h 6"/>
                          <a:gd name="T12" fmla="*/ 0 60000 65536"/>
                          <a:gd name="T13" fmla="*/ 0 60000 65536"/>
                          <a:gd name="T14" fmla="*/ 0 60000 65536"/>
                          <a:gd name="T15" fmla="*/ 0 60000 65536"/>
                          <a:gd name="T16" fmla="*/ 0 60000 65536"/>
                          <a:gd name="T17" fmla="*/ 0 60000 65536"/>
                          <a:gd name="T18" fmla="*/ 0 w 8"/>
                          <a:gd name="T19" fmla="*/ 0 h 6"/>
                          <a:gd name="T20" fmla="*/ 8 w 8"/>
                          <a:gd name="T21" fmla="*/ 6 h 6"/>
                        </a:gdLst>
                        <a:ahLst/>
                        <a:cxnLst>
                          <a:cxn ang="T12">
                            <a:pos x="T0" y="T1"/>
                          </a:cxn>
                          <a:cxn ang="T13">
                            <a:pos x="T2" y="T3"/>
                          </a:cxn>
                          <a:cxn ang="T14">
                            <a:pos x="T4" y="T5"/>
                          </a:cxn>
                          <a:cxn ang="T15">
                            <a:pos x="T6" y="T7"/>
                          </a:cxn>
                          <a:cxn ang="T16">
                            <a:pos x="T8" y="T9"/>
                          </a:cxn>
                          <a:cxn ang="T17">
                            <a:pos x="T10" y="T11"/>
                          </a:cxn>
                        </a:cxnLst>
                        <a:rect l="T18" t="T19" r="T20" b="T21"/>
                        <a:pathLst>
                          <a:path w="8" h="6">
                            <a:moveTo>
                              <a:pt x="0" y="3"/>
                            </a:moveTo>
                            <a:lnTo>
                              <a:pt x="7" y="0"/>
                            </a:lnTo>
                            <a:lnTo>
                              <a:pt x="8" y="2"/>
                            </a:lnTo>
                            <a:lnTo>
                              <a:pt x="7" y="4"/>
                            </a:lnTo>
                            <a:lnTo>
                              <a:pt x="1" y="6"/>
                            </a:lnTo>
                            <a:lnTo>
                              <a:pt x="0" y="3"/>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64" name="Freeform 542"/>
                      <p:cNvSpPr>
                        <a:spLocks/>
                      </p:cNvSpPr>
                      <p:nvPr/>
                    </p:nvSpPr>
                    <p:spPr bwMode="gray">
                      <a:xfrm>
                        <a:off x="3812" y="3047"/>
                        <a:ext cx="70" cy="91"/>
                      </a:xfrm>
                      <a:custGeom>
                        <a:avLst/>
                        <a:gdLst>
                          <a:gd name="T0" fmla="*/ 2147483647 w 57"/>
                          <a:gd name="T1" fmla="*/ 0 h 74"/>
                          <a:gd name="T2" fmla="*/ 2147483647 w 57"/>
                          <a:gd name="T3" fmla="*/ 2147483647 h 74"/>
                          <a:gd name="T4" fmla="*/ 2147483647 w 57"/>
                          <a:gd name="T5" fmla="*/ 2147483647 h 74"/>
                          <a:gd name="T6" fmla="*/ 2147483647 w 57"/>
                          <a:gd name="T7" fmla="*/ 2147483647 h 74"/>
                          <a:gd name="T8" fmla="*/ 2147483647 w 57"/>
                          <a:gd name="T9" fmla="*/ 2147483647 h 74"/>
                          <a:gd name="T10" fmla="*/ 2147483647 w 57"/>
                          <a:gd name="T11" fmla="*/ 2147483647 h 74"/>
                          <a:gd name="T12" fmla="*/ 2147483647 w 57"/>
                          <a:gd name="T13" fmla="*/ 2147483647 h 74"/>
                          <a:gd name="T14" fmla="*/ 2147483647 w 57"/>
                          <a:gd name="T15" fmla="*/ 2147483647 h 74"/>
                          <a:gd name="T16" fmla="*/ 2147483647 w 57"/>
                          <a:gd name="T17" fmla="*/ 2147483647 h 74"/>
                          <a:gd name="T18" fmla="*/ 2147483647 w 57"/>
                          <a:gd name="T19" fmla="*/ 2147483647 h 74"/>
                          <a:gd name="T20" fmla="*/ 2147483647 w 57"/>
                          <a:gd name="T21" fmla="*/ 2147483647 h 74"/>
                          <a:gd name="T22" fmla="*/ 2147483647 w 57"/>
                          <a:gd name="T23" fmla="*/ 2147483647 h 74"/>
                          <a:gd name="T24" fmla="*/ 2147483647 w 57"/>
                          <a:gd name="T25" fmla="*/ 2147483647 h 74"/>
                          <a:gd name="T26" fmla="*/ 2147483647 w 57"/>
                          <a:gd name="T27" fmla="*/ 2147483647 h 74"/>
                          <a:gd name="T28" fmla="*/ 2147483647 w 57"/>
                          <a:gd name="T29" fmla="*/ 2147483647 h 74"/>
                          <a:gd name="T30" fmla="*/ 0 w 57"/>
                          <a:gd name="T31" fmla="*/ 2147483647 h 74"/>
                          <a:gd name="T32" fmla="*/ 2147483647 w 57"/>
                          <a:gd name="T33" fmla="*/ 2147483647 h 74"/>
                          <a:gd name="T34" fmla="*/ 2147483647 w 57"/>
                          <a:gd name="T35" fmla="*/ 2147483647 h 74"/>
                          <a:gd name="T36" fmla="*/ 2147483647 w 57"/>
                          <a:gd name="T37" fmla="*/ 2147483647 h 74"/>
                          <a:gd name="T38" fmla="*/ 2147483647 w 57"/>
                          <a:gd name="T39" fmla="*/ 2147483647 h 74"/>
                          <a:gd name="T40" fmla="*/ 2147483647 w 57"/>
                          <a:gd name="T41" fmla="*/ 2147483647 h 74"/>
                          <a:gd name="T42" fmla="*/ 2147483647 w 57"/>
                          <a:gd name="T43" fmla="*/ 2147483647 h 74"/>
                          <a:gd name="T44" fmla="*/ 2147483647 w 57"/>
                          <a:gd name="T45" fmla="*/ 2147483647 h 74"/>
                          <a:gd name="T46" fmla="*/ 2147483647 w 57"/>
                          <a:gd name="T47" fmla="*/ 2147483647 h 74"/>
                          <a:gd name="T48" fmla="*/ 2147483647 w 57"/>
                          <a:gd name="T49" fmla="*/ 2147483647 h 74"/>
                          <a:gd name="T50" fmla="*/ 2147483647 w 57"/>
                          <a:gd name="T51" fmla="*/ 2147483647 h 74"/>
                          <a:gd name="T52" fmla="*/ 2147483647 w 57"/>
                          <a:gd name="T53" fmla="*/ 2147483647 h 74"/>
                          <a:gd name="T54" fmla="*/ 2147483647 w 57"/>
                          <a:gd name="T55" fmla="*/ 2147483647 h 74"/>
                          <a:gd name="T56" fmla="*/ 2147483647 w 57"/>
                          <a:gd name="T57" fmla="*/ 2147483647 h 74"/>
                          <a:gd name="T58" fmla="*/ 2147483647 w 57"/>
                          <a:gd name="T59" fmla="*/ 2147483647 h 74"/>
                          <a:gd name="T60" fmla="*/ 2147483647 w 57"/>
                          <a:gd name="T61" fmla="*/ 2147483647 h 74"/>
                          <a:gd name="T62" fmla="*/ 2147483647 w 57"/>
                          <a:gd name="T63" fmla="*/ 2147483647 h 74"/>
                          <a:gd name="T64" fmla="*/ 2147483647 w 57"/>
                          <a:gd name="T65" fmla="*/ 2147483647 h 74"/>
                          <a:gd name="T66" fmla="*/ 2147483647 w 57"/>
                          <a:gd name="T67" fmla="*/ 2147483647 h 74"/>
                          <a:gd name="T68" fmla="*/ 2147483647 w 57"/>
                          <a:gd name="T69" fmla="*/ 2147483647 h 74"/>
                          <a:gd name="T70" fmla="*/ 2147483647 w 57"/>
                          <a:gd name="T71" fmla="*/ 2147483647 h 74"/>
                          <a:gd name="T72" fmla="*/ 2147483647 w 57"/>
                          <a:gd name="T73" fmla="*/ 2147483647 h 74"/>
                          <a:gd name="T74" fmla="*/ 2147483647 w 57"/>
                          <a:gd name="T75" fmla="*/ 2147483647 h 74"/>
                          <a:gd name="T76" fmla="*/ 2147483647 w 57"/>
                          <a:gd name="T77" fmla="*/ 2147483647 h 74"/>
                          <a:gd name="T78" fmla="*/ 2147483647 w 57"/>
                          <a:gd name="T79" fmla="*/ 2147483647 h 74"/>
                          <a:gd name="T80" fmla="*/ 2147483647 w 57"/>
                          <a:gd name="T81" fmla="*/ 2147483647 h 74"/>
                          <a:gd name="T82" fmla="*/ 2147483647 w 57"/>
                          <a:gd name="T83" fmla="*/ 2147483647 h 74"/>
                          <a:gd name="T84" fmla="*/ 2147483647 w 57"/>
                          <a:gd name="T85" fmla="*/ 2147483647 h 74"/>
                          <a:gd name="T86" fmla="*/ 2147483647 w 57"/>
                          <a:gd name="T87" fmla="*/ 2147483647 h 74"/>
                          <a:gd name="T88" fmla="*/ 2147483647 w 57"/>
                          <a:gd name="T89" fmla="*/ 2147483647 h 74"/>
                          <a:gd name="T90" fmla="*/ 2147483647 w 57"/>
                          <a:gd name="T91" fmla="*/ 2147483647 h 74"/>
                          <a:gd name="T92" fmla="*/ 2147483647 w 57"/>
                          <a:gd name="T93" fmla="*/ 2147483647 h 74"/>
                          <a:gd name="T94" fmla="*/ 2147483647 w 57"/>
                          <a:gd name="T95" fmla="*/ 2147483647 h 74"/>
                          <a:gd name="T96" fmla="*/ 2147483647 w 57"/>
                          <a:gd name="T97" fmla="*/ 2147483647 h 74"/>
                          <a:gd name="T98" fmla="*/ 2147483647 w 57"/>
                          <a:gd name="T99" fmla="*/ 2147483647 h 74"/>
                          <a:gd name="T100" fmla="*/ 2147483647 w 57"/>
                          <a:gd name="T101" fmla="*/ 2147483647 h 74"/>
                          <a:gd name="T102" fmla="*/ 2147483647 w 57"/>
                          <a:gd name="T103" fmla="*/ 2147483647 h 74"/>
                          <a:gd name="T104" fmla="*/ 2147483647 w 57"/>
                          <a:gd name="T105" fmla="*/ 2147483647 h 74"/>
                          <a:gd name="T106" fmla="*/ 2147483647 w 57"/>
                          <a:gd name="T107" fmla="*/ 2147483647 h 74"/>
                          <a:gd name="T108" fmla="*/ 2147483647 w 57"/>
                          <a:gd name="T109" fmla="*/ 2147483647 h 74"/>
                          <a:gd name="T110" fmla="*/ 2147483647 w 57"/>
                          <a:gd name="T111" fmla="*/ 0 h 74"/>
                          <a:gd name="T112" fmla="*/ 2147483647 w 57"/>
                          <a:gd name="T113" fmla="*/ 0 h 7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57"/>
                          <a:gd name="T172" fmla="*/ 0 h 74"/>
                          <a:gd name="T173" fmla="*/ 57 w 57"/>
                          <a:gd name="T174" fmla="*/ 74 h 74"/>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57" h="74">
                            <a:moveTo>
                              <a:pt x="52" y="0"/>
                            </a:moveTo>
                            <a:lnTo>
                              <a:pt x="50" y="5"/>
                            </a:lnTo>
                            <a:lnTo>
                              <a:pt x="43" y="7"/>
                            </a:lnTo>
                            <a:lnTo>
                              <a:pt x="32" y="8"/>
                            </a:lnTo>
                            <a:lnTo>
                              <a:pt x="22" y="3"/>
                            </a:lnTo>
                            <a:lnTo>
                              <a:pt x="19" y="3"/>
                            </a:lnTo>
                            <a:lnTo>
                              <a:pt x="16" y="8"/>
                            </a:lnTo>
                            <a:lnTo>
                              <a:pt x="13" y="8"/>
                            </a:lnTo>
                            <a:lnTo>
                              <a:pt x="10" y="9"/>
                            </a:lnTo>
                            <a:lnTo>
                              <a:pt x="8" y="18"/>
                            </a:lnTo>
                            <a:lnTo>
                              <a:pt x="5" y="23"/>
                            </a:lnTo>
                            <a:lnTo>
                              <a:pt x="4" y="28"/>
                            </a:lnTo>
                            <a:lnTo>
                              <a:pt x="5" y="36"/>
                            </a:lnTo>
                            <a:lnTo>
                              <a:pt x="3" y="42"/>
                            </a:lnTo>
                            <a:lnTo>
                              <a:pt x="1" y="42"/>
                            </a:lnTo>
                            <a:lnTo>
                              <a:pt x="0" y="52"/>
                            </a:lnTo>
                            <a:lnTo>
                              <a:pt x="5" y="52"/>
                            </a:lnTo>
                            <a:lnTo>
                              <a:pt x="7" y="56"/>
                            </a:lnTo>
                            <a:lnTo>
                              <a:pt x="8" y="65"/>
                            </a:lnTo>
                            <a:lnTo>
                              <a:pt x="5" y="71"/>
                            </a:lnTo>
                            <a:lnTo>
                              <a:pt x="5" y="74"/>
                            </a:lnTo>
                            <a:lnTo>
                              <a:pt x="9" y="74"/>
                            </a:lnTo>
                            <a:lnTo>
                              <a:pt x="12" y="66"/>
                            </a:lnTo>
                            <a:lnTo>
                              <a:pt x="13" y="49"/>
                            </a:lnTo>
                            <a:lnTo>
                              <a:pt x="11" y="46"/>
                            </a:lnTo>
                            <a:lnTo>
                              <a:pt x="12" y="44"/>
                            </a:lnTo>
                            <a:lnTo>
                              <a:pt x="15" y="45"/>
                            </a:lnTo>
                            <a:lnTo>
                              <a:pt x="16" y="41"/>
                            </a:lnTo>
                            <a:lnTo>
                              <a:pt x="20" y="44"/>
                            </a:lnTo>
                            <a:lnTo>
                              <a:pt x="20" y="54"/>
                            </a:lnTo>
                            <a:lnTo>
                              <a:pt x="25" y="60"/>
                            </a:lnTo>
                            <a:lnTo>
                              <a:pt x="24" y="67"/>
                            </a:lnTo>
                            <a:lnTo>
                              <a:pt x="28" y="68"/>
                            </a:lnTo>
                            <a:lnTo>
                              <a:pt x="30" y="60"/>
                            </a:lnTo>
                            <a:lnTo>
                              <a:pt x="33" y="60"/>
                            </a:lnTo>
                            <a:lnTo>
                              <a:pt x="33" y="57"/>
                            </a:lnTo>
                            <a:lnTo>
                              <a:pt x="30" y="51"/>
                            </a:lnTo>
                            <a:lnTo>
                              <a:pt x="30" y="41"/>
                            </a:lnTo>
                            <a:lnTo>
                              <a:pt x="23" y="38"/>
                            </a:lnTo>
                            <a:lnTo>
                              <a:pt x="22" y="35"/>
                            </a:lnTo>
                            <a:lnTo>
                              <a:pt x="23" y="34"/>
                            </a:lnTo>
                            <a:lnTo>
                              <a:pt x="29" y="35"/>
                            </a:lnTo>
                            <a:lnTo>
                              <a:pt x="35" y="27"/>
                            </a:lnTo>
                            <a:lnTo>
                              <a:pt x="41" y="27"/>
                            </a:lnTo>
                            <a:lnTo>
                              <a:pt x="43" y="25"/>
                            </a:lnTo>
                            <a:lnTo>
                              <a:pt x="39" y="22"/>
                            </a:lnTo>
                            <a:lnTo>
                              <a:pt x="30" y="23"/>
                            </a:lnTo>
                            <a:lnTo>
                              <a:pt x="22" y="26"/>
                            </a:lnTo>
                            <a:lnTo>
                              <a:pt x="19" y="31"/>
                            </a:lnTo>
                            <a:lnTo>
                              <a:pt x="10" y="23"/>
                            </a:lnTo>
                            <a:lnTo>
                              <a:pt x="11" y="17"/>
                            </a:lnTo>
                            <a:lnTo>
                              <a:pt x="15" y="13"/>
                            </a:lnTo>
                            <a:lnTo>
                              <a:pt x="39" y="13"/>
                            </a:lnTo>
                            <a:lnTo>
                              <a:pt x="44" y="15"/>
                            </a:lnTo>
                            <a:lnTo>
                              <a:pt x="53" y="11"/>
                            </a:lnTo>
                            <a:lnTo>
                              <a:pt x="57" y="0"/>
                            </a:lnTo>
                            <a:lnTo>
                              <a:pt x="52" y="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65" name="Freeform 543"/>
                      <p:cNvSpPr>
                        <a:spLocks/>
                      </p:cNvSpPr>
                      <p:nvPr/>
                    </p:nvSpPr>
                    <p:spPr bwMode="gray">
                      <a:xfrm>
                        <a:off x="3822" y="2834"/>
                        <a:ext cx="33" cy="64"/>
                      </a:xfrm>
                      <a:custGeom>
                        <a:avLst/>
                        <a:gdLst>
                          <a:gd name="T0" fmla="*/ 2147483647 w 26"/>
                          <a:gd name="T1" fmla="*/ 2147483647 h 52"/>
                          <a:gd name="T2" fmla="*/ 2147483647 w 26"/>
                          <a:gd name="T3" fmla="*/ 2147483647 h 52"/>
                          <a:gd name="T4" fmla="*/ 2147483647 w 26"/>
                          <a:gd name="T5" fmla="*/ 0 h 52"/>
                          <a:gd name="T6" fmla="*/ 2147483647 w 26"/>
                          <a:gd name="T7" fmla="*/ 2147483647 h 52"/>
                          <a:gd name="T8" fmla="*/ 2147483647 w 26"/>
                          <a:gd name="T9" fmla="*/ 2147483647 h 52"/>
                          <a:gd name="T10" fmla="*/ 2147483647 w 26"/>
                          <a:gd name="T11" fmla="*/ 2147483647 h 52"/>
                          <a:gd name="T12" fmla="*/ 2147483647 w 26"/>
                          <a:gd name="T13" fmla="*/ 2147483647 h 52"/>
                          <a:gd name="T14" fmla="*/ 2147483647 w 26"/>
                          <a:gd name="T15" fmla="*/ 2147483647 h 52"/>
                          <a:gd name="T16" fmla="*/ 2147483647 w 26"/>
                          <a:gd name="T17" fmla="*/ 2147483647 h 52"/>
                          <a:gd name="T18" fmla="*/ 2147483647 w 26"/>
                          <a:gd name="T19" fmla="*/ 2147483647 h 52"/>
                          <a:gd name="T20" fmla="*/ 2147483647 w 26"/>
                          <a:gd name="T21" fmla="*/ 2147483647 h 52"/>
                          <a:gd name="T22" fmla="*/ 2147483647 w 26"/>
                          <a:gd name="T23" fmla="*/ 2147483647 h 52"/>
                          <a:gd name="T24" fmla="*/ 2147483647 w 26"/>
                          <a:gd name="T25" fmla="*/ 2147483647 h 52"/>
                          <a:gd name="T26" fmla="*/ 2147483647 w 26"/>
                          <a:gd name="T27" fmla="*/ 2147483647 h 52"/>
                          <a:gd name="T28" fmla="*/ 2147483647 w 26"/>
                          <a:gd name="T29" fmla="*/ 2147483647 h 52"/>
                          <a:gd name="T30" fmla="*/ 2147483647 w 26"/>
                          <a:gd name="T31" fmla="*/ 2147483647 h 52"/>
                          <a:gd name="T32" fmla="*/ 0 w 26"/>
                          <a:gd name="T33" fmla="*/ 2147483647 h 52"/>
                          <a:gd name="T34" fmla="*/ 2147483647 w 26"/>
                          <a:gd name="T35" fmla="*/ 2147483647 h 52"/>
                          <a:gd name="T36" fmla="*/ 2147483647 w 26"/>
                          <a:gd name="T37" fmla="*/ 2147483647 h 52"/>
                          <a:gd name="T38" fmla="*/ 2147483647 w 26"/>
                          <a:gd name="T39" fmla="*/ 2147483647 h 52"/>
                          <a:gd name="T40" fmla="*/ 2147483647 w 26"/>
                          <a:gd name="T41" fmla="*/ 2147483647 h 52"/>
                          <a:gd name="T42" fmla="*/ 2147483647 w 26"/>
                          <a:gd name="T43" fmla="*/ 2147483647 h 52"/>
                          <a:gd name="T44" fmla="*/ 2147483647 w 26"/>
                          <a:gd name="T45" fmla="*/ 2147483647 h 5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6"/>
                          <a:gd name="T70" fmla="*/ 0 h 52"/>
                          <a:gd name="T71" fmla="*/ 26 w 26"/>
                          <a:gd name="T72" fmla="*/ 52 h 5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6" h="52">
                            <a:moveTo>
                              <a:pt x="12" y="1"/>
                            </a:moveTo>
                            <a:lnTo>
                              <a:pt x="16" y="3"/>
                            </a:lnTo>
                            <a:lnTo>
                              <a:pt x="21" y="0"/>
                            </a:lnTo>
                            <a:lnTo>
                              <a:pt x="24" y="1"/>
                            </a:lnTo>
                            <a:lnTo>
                              <a:pt x="23" y="11"/>
                            </a:lnTo>
                            <a:lnTo>
                              <a:pt x="26" y="15"/>
                            </a:lnTo>
                            <a:lnTo>
                              <a:pt x="25" y="21"/>
                            </a:lnTo>
                            <a:lnTo>
                              <a:pt x="17" y="29"/>
                            </a:lnTo>
                            <a:lnTo>
                              <a:pt x="15" y="33"/>
                            </a:lnTo>
                            <a:lnTo>
                              <a:pt x="18" y="42"/>
                            </a:lnTo>
                            <a:lnTo>
                              <a:pt x="19" y="45"/>
                            </a:lnTo>
                            <a:lnTo>
                              <a:pt x="18" y="50"/>
                            </a:lnTo>
                            <a:lnTo>
                              <a:pt x="16" y="52"/>
                            </a:lnTo>
                            <a:lnTo>
                              <a:pt x="10" y="48"/>
                            </a:lnTo>
                            <a:lnTo>
                              <a:pt x="10" y="40"/>
                            </a:lnTo>
                            <a:lnTo>
                              <a:pt x="4" y="37"/>
                            </a:lnTo>
                            <a:lnTo>
                              <a:pt x="0" y="27"/>
                            </a:lnTo>
                            <a:lnTo>
                              <a:pt x="1" y="23"/>
                            </a:lnTo>
                            <a:lnTo>
                              <a:pt x="4" y="23"/>
                            </a:lnTo>
                            <a:lnTo>
                              <a:pt x="7" y="8"/>
                            </a:lnTo>
                            <a:lnTo>
                              <a:pt x="9" y="5"/>
                            </a:lnTo>
                            <a:lnTo>
                              <a:pt x="9" y="1"/>
                            </a:lnTo>
                            <a:lnTo>
                              <a:pt x="12" y="1"/>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66" name="Freeform 544"/>
                      <p:cNvSpPr>
                        <a:spLocks/>
                      </p:cNvSpPr>
                      <p:nvPr/>
                    </p:nvSpPr>
                    <p:spPr bwMode="gray">
                      <a:xfrm>
                        <a:off x="3828" y="2898"/>
                        <a:ext cx="13" cy="15"/>
                      </a:xfrm>
                      <a:custGeom>
                        <a:avLst/>
                        <a:gdLst>
                          <a:gd name="T0" fmla="*/ 2147483647 w 11"/>
                          <a:gd name="T1" fmla="*/ 0 h 12"/>
                          <a:gd name="T2" fmla="*/ 2147483647 w 11"/>
                          <a:gd name="T3" fmla="*/ 2147483647 h 12"/>
                          <a:gd name="T4" fmla="*/ 2147483647 w 11"/>
                          <a:gd name="T5" fmla="*/ 2147483647 h 12"/>
                          <a:gd name="T6" fmla="*/ 2147483647 w 11"/>
                          <a:gd name="T7" fmla="*/ 2147483647 h 12"/>
                          <a:gd name="T8" fmla="*/ 2147483647 w 11"/>
                          <a:gd name="T9" fmla="*/ 2147483647 h 12"/>
                          <a:gd name="T10" fmla="*/ 2147483647 w 11"/>
                          <a:gd name="T11" fmla="*/ 2147483647 h 12"/>
                          <a:gd name="T12" fmla="*/ 0 w 11"/>
                          <a:gd name="T13" fmla="*/ 2147483647 h 12"/>
                          <a:gd name="T14" fmla="*/ 2147483647 w 11"/>
                          <a:gd name="T15" fmla="*/ 0 h 12"/>
                          <a:gd name="T16" fmla="*/ 2147483647 w 11"/>
                          <a:gd name="T17" fmla="*/ 0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
                          <a:gd name="T28" fmla="*/ 0 h 12"/>
                          <a:gd name="T29" fmla="*/ 11 w 11"/>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 h="12">
                            <a:moveTo>
                              <a:pt x="6" y="0"/>
                            </a:moveTo>
                            <a:lnTo>
                              <a:pt x="10" y="4"/>
                            </a:lnTo>
                            <a:lnTo>
                              <a:pt x="11" y="10"/>
                            </a:lnTo>
                            <a:lnTo>
                              <a:pt x="9" y="12"/>
                            </a:lnTo>
                            <a:lnTo>
                              <a:pt x="6" y="11"/>
                            </a:lnTo>
                            <a:lnTo>
                              <a:pt x="4" y="5"/>
                            </a:lnTo>
                            <a:lnTo>
                              <a:pt x="0" y="1"/>
                            </a:lnTo>
                            <a:lnTo>
                              <a:pt x="1" y="0"/>
                            </a:lnTo>
                            <a:lnTo>
                              <a:pt x="6" y="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67" name="Freeform 545"/>
                      <p:cNvSpPr>
                        <a:spLocks/>
                      </p:cNvSpPr>
                      <p:nvPr/>
                    </p:nvSpPr>
                    <p:spPr bwMode="gray">
                      <a:xfrm>
                        <a:off x="3846" y="2890"/>
                        <a:ext cx="26" cy="19"/>
                      </a:xfrm>
                      <a:custGeom>
                        <a:avLst/>
                        <a:gdLst>
                          <a:gd name="T0" fmla="*/ 0 w 21"/>
                          <a:gd name="T1" fmla="*/ 2147483647 h 16"/>
                          <a:gd name="T2" fmla="*/ 2147483647 w 21"/>
                          <a:gd name="T3" fmla="*/ 0 h 16"/>
                          <a:gd name="T4" fmla="*/ 2147483647 w 21"/>
                          <a:gd name="T5" fmla="*/ 0 h 16"/>
                          <a:gd name="T6" fmla="*/ 2147483647 w 21"/>
                          <a:gd name="T7" fmla="*/ 2147483647 h 16"/>
                          <a:gd name="T8" fmla="*/ 2147483647 w 21"/>
                          <a:gd name="T9" fmla="*/ 2147483647 h 16"/>
                          <a:gd name="T10" fmla="*/ 2147483647 w 21"/>
                          <a:gd name="T11" fmla="*/ 2147483647 h 16"/>
                          <a:gd name="T12" fmla="*/ 2147483647 w 21"/>
                          <a:gd name="T13" fmla="*/ 2147483647 h 16"/>
                          <a:gd name="T14" fmla="*/ 2147483647 w 21"/>
                          <a:gd name="T15" fmla="*/ 2147483647 h 16"/>
                          <a:gd name="T16" fmla="*/ 2147483647 w 21"/>
                          <a:gd name="T17" fmla="*/ 2147483647 h 16"/>
                          <a:gd name="T18" fmla="*/ 2147483647 w 21"/>
                          <a:gd name="T19" fmla="*/ 2147483647 h 16"/>
                          <a:gd name="T20" fmla="*/ 2147483647 w 21"/>
                          <a:gd name="T21" fmla="*/ 2147483647 h 16"/>
                          <a:gd name="T22" fmla="*/ 2147483647 w 21"/>
                          <a:gd name="T23" fmla="*/ 2147483647 h 16"/>
                          <a:gd name="T24" fmla="*/ 0 w 21"/>
                          <a:gd name="T25" fmla="*/ 2147483647 h 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1"/>
                          <a:gd name="T40" fmla="*/ 0 h 16"/>
                          <a:gd name="T41" fmla="*/ 21 w 21"/>
                          <a:gd name="T42" fmla="*/ 16 h 1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1" h="16">
                            <a:moveTo>
                              <a:pt x="0" y="3"/>
                            </a:moveTo>
                            <a:lnTo>
                              <a:pt x="4" y="0"/>
                            </a:lnTo>
                            <a:lnTo>
                              <a:pt x="7" y="0"/>
                            </a:lnTo>
                            <a:lnTo>
                              <a:pt x="10" y="4"/>
                            </a:lnTo>
                            <a:lnTo>
                              <a:pt x="14" y="1"/>
                            </a:lnTo>
                            <a:lnTo>
                              <a:pt x="17" y="6"/>
                            </a:lnTo>
                            <a:lnTo>
                              <a:pt x="18" y="12"/>
                            </a:lnTo>
                            <a:lnTo>
                              <a:pt x="21" y="13"/>
                            </a:lnTo>
                            <a:lnTo>
                              <a:pt x="20" y="16"/>
                            </a:lnTo>
                            <a:lnTo>
                              <a:pt x="12" y="11"/>
                            </a:lnTo>
                            <a:lnTo>
                              <a:pt x="7" y="7"/>
                            </a:lnTo>
                            <a:lnTo>
                              <a:pt x="5" y="9"/>
                            </a:lnTo>
                            <a:lnTo>
                              <a:pt x="0" y="3"/>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68" name="Freeform 546"/>
                      <p:cNvSpPr>
                        <a:spLocks/>
                      </p:cNvSpPr>
                      <p:nvPr/>
                    </p:nvSpPr>
                    <p:spPr bwMode="gray">
                      <a:xfrm>
                        <a:off x="3874" y="2912"/>
                        <a:ext cx="13" cy="16"/>
                      </a:xfrm>
                      <a:custGeom>
                        <a:avLst/>
                        <a:gdLst>
                          <a:gd name="T0" fmla="*/ 0 w 10"/>
                          <a:gd name="T1" fmla="*/ 2147483647 h 13"/>
                          <a:gd name="T2" fmla="*/ 2147483647 w 10"/>
                          <a:gd name="T3" fmla="*/ 0 h 13"/>
                          <a:gd name="T4" fmla="*/ 2147483647 w 10"/>
                          <a:gd name="T5" fmla="*/ 2147483647 h 13"/>
                          <a:gd name="T6" fmla="*/ 2147483647 w 10"/>
                          <a:gd name="T7" fmla="*/ 2147483647 h 13"/>
                          <a:gd name="T8" fmla="*/ 2147483647 w 10"/>
                          <a:gd name="T9" fmla="*/ 2147483647 h 13"/>
                          <a:gd name="T10" fmla="*/ 2147483647 w 10"/>
                          <a:gd name="T11" fmla="*/ 2147483647 h 13"/>
                          <a:gd name="T12" fmla="*/ 2147483647 w 10"/>
                          <a:gd name="T13" fmla="*/ 2147483647 h 13"/>
                          <a:gd name="T14" fmla="*/ 0 w 10"/>
                          <a:gd name="T15" fmla="*/ 2147483647 h 13"/>
                          <a:gd name="T16" fmla="*/ 0 w 10"/>
                          <a:gd name="T17" fmla="*/ 2147483647 h 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
                          <a:gd name="T28" fmla="*/ 0 h 13"/>
                          <a:gd name="T29" fmla="*/ 10 w 10"/>
                          <a:gd name="T30" fmla="*/ 13 h 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 h="13">
                            <a:moveTo>
                              <a:pt x="0" y="1"/>
                            </a:moveTo>
                            <a:lnTo>
                              <a:pt x="3" y="0"/>
                            </a:lnTo>
                            <a:lnTo>
                              <a:pt x="8" y="1"/>
                            </a:lnTo>
                            <a:lnTo>
                              <a:pt x="10" y="6"/>
                            </a:lnTo>
                            <a:lnTo>
                              <a:pt x="10" y="13"/>
                            </a:lnTo>
                            <a:lnTo>
                              <a:pt x="6" y="11"/>
                            </a:lnTo>
                            <a:lnTo>
                              <a:pt x="4" y="6"/>
                            </a:lnTo>
                            <a:lnTo>
                              <a:pt x="0" y="3"/>
                            </a:lnTo>
                            <a:lnTo>
                              <a:pt x="0" y="1"/>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69" name="Freeform 547"/>
                      <p:cNvSpPr>
                        <a:spLocks/>
                      </p:cNvSpPr>
                      <p:nvPr/>
                    </p:nvSpPr>
                    <p:spPr bwMode="gray">
                      <a:xfrm>
                        <a:off x="3870" y="2891"/>
                        <a:ext cx="4" cy="6"/>
                      </a:xfrm>
                      <a:custGeom>
                        <a:avLst/>
                        <a:gdLst>
                          <a:gd name="T0" fmla="*/ 2147483647 w 4"/>
                          <a:gd name="T1" fmla="*/ 2147483647 h 5"/>
                          <a:gd name="T2" fmla="*/ 0 w 4"/>
                          <a:gd name="T3" fmla="*/ 2147483647 h 5"/>
                          <a:gd name="T4" fmla="*/ 2147483647 w 4"/>
                          <a:gd name="T5" fmla="*/ 0 h 5"/>
                          <a:gd name="T6" fmla="*/ 2147483647 w 4"/>
                          <a:gd name="T7" fmla="*/ 2147483647 h 5"/>
                          <a:gd name="T8" fmla="*/ 2147483647 w 4"/>
                          <a:gd name="T9" fmla="*/ 2147483647 h 5"/>
                          <a:gd name="T10" fmla="*/ 2147483647 w 4"/>
                          <a:gd name="T11" fmla="*/ 2147483647 h 5"/>
                          <a:gd name="T12" fmla="*/ 0 60000 65536"/>
                          <a:gd name="T13" fmla="*/ 0 60000 65536"/>
                          <a:gd name="T14" fmla="*/ 0 60000 65536"/>
                          <a:gd name="T15" fmla="*/ 0 60000 65536"/>
                          <a:gd name="T16" fmla="*/ 0 60000 65536"/>
                          <a:gd name="T17" fmla="*/ 0 60000 65536"/>
                          <a:gd name="T18" fmla="*/ 0 w 4"/>
                          <a:gd name="T19" fmla="*/ 0 h 5"/>
                          <a:gd name="T20" fmla="*/ 4 w 4"/>
                          <a:gd name="T21" fmla="*/ 5 h 5"/>
                        </a:gdLst>
                        <a:ahLst/>
                        <a:cxnLst>
                          <a:cxn ang="T12">
                            <a:pos x="T0" y="T1"/>
                          </a:cxn>
                          <a:cxn ang="T13">
                            <a:pos x="T2" y="T3"/>
                          </a:cxn>
                          <a:cxn ang="T14">
                            <a:pos x="T4" y="T5"/>
                          </a:cxn>
                          <a:cxn ang="T15">
                            <a:pos x="T6" y="T7"/>
                          </a:cxn>
                          <a:cxn ang="T16">
                            <a:pos x="T8" y="T9"/>
                          </a:cxn>
                          <a:cxn ang="T17">
                            <a:pos x="T10" y="T11"/>
                          </a:cxn>
                        </a:cxnLst>
                        <a:rect l="T18" t="T19" r="T20" b="T21"/>
                        <a:pathLst>
                          <a:path w="4" h="5">
                            <a:moveTo>
                              <a:pt x="1" y="5"/>
                            </a:moveTo>
                            <a:lnTo>
                              <a:pt x="0" y="3"/>
                            </a:lnTo>
                            <a:lnTo>
                              <a:pt x="1" y="0"/>
                            </a:lnTo>
                            <a:lnTo>
                              <a:pt x="4" y="1"/>
                            </a:lnTo>
                            <a:lnTo>
                              <a:pt x="4" y="4"/>
                            </a:lnTo>
                            <a:lnTo>
                              <a:pt x="1" y="5"/>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70" name="Freeform 548"/>
                      <p:cNvSpPr>
                        <a:spLocks/>
                      </p:cNvSpPr>
                      <p:nvPr/>
                    </p:nvSpPr>
                    <p:spPr bwMode="gray">
                      <a:xfrm>
                        <a:off x="3861" y="2913"/>
                        <a:ext cx="8" cy="6"/>
                      </a:xfrm>
                      <a:custGeom>
                        <a:avLst/>
                        <a:gdLst>
                          <a:gd name="T0" fmla="*/ 0 w 6"/>
                          <a:gd name="T1" fmla="*/ 2147483647 h 5"/>
                          <a:gd name="T2" fmla="*/ 0 w 6"/>
                          <a:gd name="T3" fmla="*/ 0 h 5"/>
                          <a:gd name="T4" fmla="*/ 2147483647 w 6"/>
                          <a:gd name="T5" fmla="*/ 0 h 5"/>
                          <a:gd name="T6" fmla="*/ 2147483647 w 6"/>
                          <a:gd name="T7" fmla="*/ 2147483647 h 5"/>
                          <a:gd name="T8" fmla="*/ 2147483647 w 6"/>
                          <a:gd name="T9" fmla="*/ 2147483647 h 5"/>
                          <a:gd name="T10" fmla="*/ 2147483647 w 6"/>
                          <a:gd name="T11" fmla="*/ 2147483647 h 5"/>
                          <a:gd name="T12" fmla="*/ 0 w 6"/>
                          <a:gd name="T13" fmla="*/ 2147483647 h 5"/>
                          <a:gd name="T14" fmla="*/ 0 60000 65536"/>
                          <a:gd name="T15" fmla="*/ 0 60000 65536"/>
                          <a:gd name="T16" fmla="*/ 0 60000 65536"/>
                          <a:gd name="T17" fmla="*/ 0 60000 65536"/>
                          <a:gd name="T18" fmla="*/ 0 60000 65536"/>
                          <a:gd name="T19" fmla="*/ 0 60000 65536"/>
                          <a:gd name="T20" fmla="*/ 0 60000 65536"/>
                          <a:gd name="T21" fmla="*/ 0 w 6"/>
                          <a:gd name="T22" fmla="*/ 0 h 5"/>
                          <a:gd name="T23" fmla="*/ 6 w 6"/>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5">
                            <a:moveTo>
                              <a:pt x="0" y="5"/>
                            </a:moveTo>
                            <a:lnTo>
                              <a:pt x="0" y="0"/>
                            </a:lnTo>
                            <a:lnTo>
                              <a:pt x="3" y="0"/>
                            </a:lnTo>
                            <a:lnTo>
                              <a:pt x="6" y="3"/>
                            </a:lnTo>
                            <a:lnTo>
                              <a:pt x="6" y="5"/>
                            </a:lnTo>
                            <a:lnTo>
                              <a:pt x="2" y="3"/>
                            </a:lnTo>
                            <a:lnTo>
                              <a:pt x="0" y="5"/>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71" name="Freeform 549"/>
                      <p:cNvSpPr>
                        <a:spLocks/>
                      </p:cNvSpPr>
                      <p:nvPr/>
                    </p:nvSpPr>
                    <p:spPr bwMode="gray">
                      <a:xfrm>
                        <a:off x="3849" y="2924"/>
                        <a:ext cx="10" cy="14"/>
                      </a:xfrm>
                      <a:custGeom>
                        <a:avLst/>
                        <a:gdLst>
                          <a:gd name="T0" fmla="*/ 2147483647 w 8"/>
                          <a:gd name="T1" fmla="*/ 0 h 11"/>
                          <a:gd name="T2" fmla="*/ 0 w 8"/>
                          <a:gd name="T3" fmla="*/ 2147483647 h 11"/>
                          <a:gd name="T4" fmla="*/ 2147483647 w 8"/>
                          <a:gd name="T5" fmla="*/ 2147483647 h 11"/>
                          <a:gd name="T6" fmla="*/ 2147483647 w 8"/>
                          <a:gd name="T7" fmla="*/ 2147483647 h 11"/>
                          <a:gd name="T8" fmla="*/ 2147483647 w 8"/>
                          <a:gd name="T9" fmla="*/ 0 h 11"/>
                          <a:gd name="T10" fmla="*/ 2147483647 w 8"/>
                          <a:gd name="T11" fmla="*/ 0 h 11"/>
                          <a:gd name="T12" fmla="*/ 0 60000 65536"/>
                          <a:gd name="T13" fmla="*/ 0 60000 65536"/>
                          <a:gd name="T14" fmla="*/ 0 60000 65536"/>
                          <a:gd name="T15" fmla="*/ 0 60000 65536"/>
                          <a:gd name="T16" fmla="*/ 0 60000 65536"/>
                          <a:gd name="T17" fmla="*/ 0 60000 65536"/>
                          <a:gd name="T18" fmla="*/ 0 w 8"/>
                          <a:gd name="T19" fmla="*/ 0 h 11"/>
                          <a:gd name="T20" fmla="*/ 8 w 8"/>
                          <a:gd name="T21" fmla="*/ 11 h 11"/>
                        </a:gdLst>
                        <a:ahLst/>
                        <a:cxnLst>
                          <a:cxn ang="T12">
                            <a:pos x="T0" y="T1"/>
                          </a:cxn>
                          <a:cxn ang="T13">
                            <a:pos x="T2" y="T3"/>
                          </a:cxn>
                          <a:cxn ang="T14">
                            <a:pos x="T4" y="T5"/>
                          </a:cxn>
                          <a:cxn ang="T15">
                            <a:pos x="T6" y="T7"/>
                          </a:cxn>
                          <a:cxn ang="T16">
                            <a:pos x="T8" y="T9"/>
                          </a:cxn>
                          <a:cxn ang="T17">
                            <a:pos x="T10" y="T11"/>
                          </a:cxn>
                        </a:cxnLst>
                        <a:rect l="T18" t="T19" r="T20" b="T21"/>
                        <a:pathLst>
                          <a:path w="8" h="11">
                            <a:moveTo>
                              <a:pt x="1" y="0"/>
                            </a:moveTo>
                            <a:lnTo>
                              <a:pt x="0" y="11"/>
                            </a:lnTo>
                            <a:lnTo>
                              <a:pt x="6" y="6"/>
                            </a:lnTo>
                            <a:lnTo>
                              <a:pt x="8" y="1"/>
                            </a:lnTo>
                            <a:lnTo>
                              <a:pt x="5" y="0"/>
                            </a:lnTo>
                            <a:lnTo>
                              <a:pt x="1" y="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72" name="Freeform 550"/>
                      <p:cNvSpPr>
                        <a:spLocks/>
                      </p:cNvSpPr>
                      <p:nvPr/>
                    </p:nvSpPr>
                    <p:spPr bwMode="gray">
                      <a:xfrm>
                        <a:off x="3851" y="2933"/>
                        <a:ext cx="13" cy="20"/>
                      </a:xfrm>
                      <a:custGeom>
                        <a:avLst/>
                        <a:gdLst>
                          <a:gd name="T0" fmla="*/ 2147483647 w 11"/>
                          <a:gd name="T1" fmla="*/ 2147483647 h 16"/>
                          <a:gd name="T2" fmla="*/ 2147483647 w 11"/>
                          <a:gd name="T3" fmla="*/ 2147483647 h 16"/>
                          <a:gd name="T4" fmla="*/ 2147483647 w 11"/>
                          <a:gd name="T5" fmla="*/ 2147483647 h 16"/>
                          <a:gd name="T6" fmla="*/ 2147483647 w 11"/>
                          <a:gd name="T7" fmla="*/ 2147483647 h 16"/>
                          <a:gd name="T8" fmla="*/ 0 w 11"/>
                          <a:gd name="T9" fmla="*/ 2147483647 h 16"/>
                          <a:gd name="T10" fmla="*/ 2147483647 w 11"/>
                          <a:gd name="T11" fmla="*/ 2147483647 h 16"/>
                          <a:gd name="T12" fmla="*/ 2147483647 w 11"/>
                          <a:gd name="T13" fmla="*/ 2147483647 h 16"/>
                          <a:gd name="T14" fmla="*/ 2147483647 w 11"/>
                          <a:gd name="T15" fmla="*/ 2147483647 h 16"/>
                          <a:gd name="T16" fmla="*/ 2147483647 w 11"/>
                          <a:gd name="T17" fmla="*/ 0 h 16"/>
                          <a:gd name="T18" fmla="*/ 2147483647 w 11"/>
                          <a:gd name="T19" fmla="*/ 2147483647 h 1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
                          <a:gd name="T31" fmla="*/ 0 h 16"/>
                          <a:gd name="T32" fmla="*/ 11 w 11"/>
                          <a:gd name="T33" fmla="*/ 16 h 1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 h="16">
                            <a:moveTo>
                              <a:pt x="11" y="1"/>
                            </a:moveTo>
                            <a:lnTo>
                              <a:pt x="11" y="9"/>
                            </a:lnTo>
                            <a:lnTo>
                              <a:pt x="8" y="14"/>
                            </a:lnTo>
                            <a:lnTo>
                              <a:pt x="5" y="16"/>
                            </a:lnTo>
                            <a:lnTo>
                              <a:pt x="0" y="13"/>
                            </a:lnTo>
                            <a:lnTo>
                              <a:pt x="1" y="9"/>
                            </a:lnTo>
                            <a:lnTo>
                              <a:pt x="8" y="7"/>
                            </a:lnTo>
                            <a:lnTo>
                              <a:pt x="5" y="4"/>
                            </a:lnTo>
                            <a:lnTo>
                              <a:pt x="7" y="0"/>
                            </a:lnTo>
                            <a:lnTo>
                              <a:pt x="11" y="1"/>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73" name="Freeform 551"/>
                      <p:cNvSpPr>
                        <a:spLocks/>
                      </p:cNvSpPr>
                      <p:nvPr/>
                    </p:nvSpPr>
                    <p:spPr bwMode="gray">
                      <a:xfrm>
                        <a:off x="3866" y="2930"/>
                        <a:ext cx="5" cy="18"/>
                      </a:xfrm>
                      <a:custGeom>
                        <a:avLst/>
                        <a:gdLst>
                          <a:gd name="T0" fmla="*/ 2147483647 w 4"/>
                          <a:gd name="T1" fmla="*/ 0 h 14"/>
                          <a:gd name="T2" fmla="*/ 0 w 4"/>
                          <a:gd name="T3" fmla="*/ 2147483647 h 14"/>
                          <a:gd name="T4" fmla="*/ 2147483647 w 4"/>
                          <a:gd name="T5" fmla="*/ 2147483647 h 14"/>
                          <a:gd name="T6" fmla="*/ 2147483647 w 4"/>
                          <a:gd name="T7" fmla="*/ 2147483647 h 14"/>
                          <a:gd name="T8" fmla="*/ 2147483647 w 4"/>
                          <a:gd name="T9" fmla="*/ 0 h 14"/>
                          <a:gd name="T10" fmla="*/ 0 60000 65536"/>
                          <a:gd name="T11" fmla="*/ 0 60000 65536"/>
                          <a:gd name="T12" fmla="*/ 0 60000 65536"/>
                          <a:gd name="T13" fmla="*/ 0 60000 65536"/>
                          <a:gd name="T14" fmla="*/ 0 60000 65536"/>
                          <a:gd name="T15" fmla="*/ 0 w 4"/>
                          <a:gd name="T16" fmla="*/ 0 h 14"/>
                          <a:gd name="T17" fmla="*/ 4 w 4"/>
                          <a:gd name="T18" fmla="*/ 14 h 14"/>
                        </a:gdLst>
                        <a:ahLst/>
                        <a:cxnLst>
                          <a:cxn ang="T10">
                            <a:pos x="T0" y="T1"/>
                          </a:cxn>
                          <a:cxn ang="T11">
                            <a:pos x="T2" y="T3"/>
                          </a:cxn>
                          <a:cxn ang="T12">
                            <a:pos x="T4" y="T5"/>
                          </a:cxn>
                          <a:cxn ang="T13">
                            <a:pos x="T6" y="T7"/>
                          </a:cxn>
                          <a:cxn ang="T14">
                            <a:pos x="T8" y="T9"/>
                          </a:cxn>
                        </a:cxnLst>
                        <a:rect l="T15" t="T16" r="T17" b="T18"/>
                        <a:pathLst>
                          <a:path w="4" h="14">
                            <a:moveTo>
                              <a:pt x="2" y="0"/>
                            </a:moveTo>
                            <a:lnTo>
                              <a:pt x="0" y="14"/>
                            </a:lnTo>
                            <a:lnTo>
                              <a:pt x="3" y="13"/>
                            </a:lnTo>
                            <a:lnTo>
                              <a:pt x="4" y="9"/>
                            </a:lnTo>
                            <a:lnTo>
                              <a:pt x="2" y="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74" name="Freeform 552"/>
                      <p:cNvSpPr>
                        <a:spLocks/>
                      </p:cNvSpPr>
                      <p:nvPr/>
                    </p:nvSpPr>
                    <p:spPr bwMode="gray">
                      <a:xfrm>
                        <a:off x="3872" y="2928"/>
                        <a:ext cx="12" cy="12"/>
                      </a:xfrm>
                      <a:custGeom>
                        <a:avLst/>
                        <a:gdLst>
                          <a:gd name="T0" fmla="*/ 0 w 9"/>
                          <a:gd name="T1" fmla="*/ 0 h 10"/>
                          <a:gd name="T2" fmla="*/ 2147483647 w 9"/>
                          <a:gd name="T3" fmla="*/ 0 h 10"/>
                          <a:gd name="T4" fmla="*/ 2147483647 w 9"/>
                          <a:gd name="T5" fmla="*/ 2147483647 h 10"/>
                          <a:gd name="T6" fmla="*/ 2147483647 w 9"/>
                          <a:gd name="T7" fmla="*/ 2147483647 h 10"/>
                          <a:gd name="T8" fmla="*/ 2147483647 w 9"/>
                          <a:gd name="T9" fmla="*/ 2147483647 h 10"/>
                          <a:gd name="T10" fmla="*/ 2147483647 w 9"/>
                          <a:gd name="T11" fmla="*/ 2147483647 h 10"/>
                          <a:gd name="T12" fmla="*/ 0 w 9"/>
                          <a:gd name="T13" fmla="*/ 0 h 10"/>
                          <a:gd name="T14" fmla="*/ 0 60000 65536"/>
                          <a:gd name="T15" fmla="*/ 0 60000 65536"/>
                          <a:gd name="T16" fmla="*/ 0 60000 65536"/>
                          <a:gd name="T17" fmla="*/ 0 60000 65536"/>
                          <a:gd name="T18" fmla="*/ 0 60000 65536"/>
                          <a:gd name="T19" fmla="*/ 0 60000 65536"/>
                          <a:gd name="T20" fmla="*/ 0 60000 65536"/>
                          <a:gd name="T21" fmla="*/ 0 w 9"/>
                          <a:gd name="T22" fmla="*/ 0 h 10"/>
                          <a:gd name="T23" fmla="*/ 9 w 9"/>
                          <a:gd name="T24" fmla="*/ 10 h 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 h="10">
                            <a:moveTo>
                              <a:pt x="0" y="0"/>
                            </a:moveTo>
                            <a:lnTo>
                              <a:pt x="5" y="0"/>
                            </a:lnTo>
                            <a:lnTo>
                              <a:pt x="8" y="5"/>
                            </a:lnTo>
                            <a:lnTo>
                              <a:pt x="9" y="9"/>
                            </a:lnTo>
                            <a:lnTo>
                              <a:pt x="5" y="10"/>
                            </a:lnTo>
                            <a:lnTo>
                              <a:pt x="5" y="5"/>
                            </a:lnTo>
                            <a:lnTo>
                              <a:pt x="0" y="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75" name="Freeform 553"/>
                      <p:cNvSpPr>
                        <a:spLocks/>
                      </p:cNvSpPr>
                      <p:nvPr/>
                    </p:nvSpPr>
                    <p:spPr bwMode="gray">
                      <a:xfrm>
                        <a:off x="3871" y="2941"/>
                        <a:ext cx="8" cy="7"/>
                      </a:xfrm>
                      <a:custGeom>
                        <a:avLst/>
                        <a:gdLst>
                          <a:gd name="T0" fmla="*/ 0 w 7"/>
                          <a:gd name="T1" fmla="*/ 2147483647 h 6"/>
                          <a:gd name="T2" fmla="*/ 2147483647 w 7"/>
                          <a:gd name="T3" fmla="*/ 2147483647 h 6"/>
                          <a:gd name="T4" fmla="*/ 2147483647 w 7"/>
                          <a:gd name="T5" fmla="*/ 0 h 6"/>
                          <a:gd name="T6" fmla="*/ 2147483647 w 7"/>
                          <a:gd name="T7" fmla="*/ 2147483647 h 6"/>
                          <a:gd name="T8" fmla="*/ 2147483647 w 7"/>
                          <a:gd name="T9" fmla="*/ 2147483647 h 6"/>
                          <a:gd name="T10" fmla="*/ 0 w 7"/>
                          <a:gd name="T11" fmla="*/ 2147483647 h 6"/>
                          <a:gd name="T12" fmla="*/ 0 60000 65536"/>
                          <a:gd name="T13" fmla="*/ 0 60000 65536"/>
                          <a:gd name="T14" fmla="*/ 0 60000 65536"/>
                          <a:gd name="T15" fmla="*/ 0 60000 65536"/>
                          <a:gd name="T16" fmla="*/ 0 60000 65536"/>
                          <a:gd name="T17" fmla="*/ 0 60000 65536"/>
                          <a:gd name="T18" fmla="*/ 0 w 7"/>
                          <a:gd name="T19" fmla="*/ 0 h 6"/>
                          <a:gd name="T20" fmla="*/ 7 w 7"/>
                          <a:gd name="T21" fmla="*/ 6 h 6"/>
                        </a:gdLst>
                        <a:ahLst/>
                        <a:cxnLst>
                          <a:cxn ang="T12">
                            <a:pos x="T0" y="T1"/>
                          </a:cxn>
                          <a:cxn ang="T13">
                            <a:pos x="T2" y="T3"/>
                          </a:cxn>
                          <a:cxn ang="T14">
                            <a:pos x="T4" y="T5"/>
                          </a:cxn>
                          <a:cxn ang="T15">
                            <a:pos x="T6" y="T7"/>
                          </a:cxn>
                          <a:cxn ang="T16">
                            <a:pos x="T8" y="T9"/>
                          </a:cxn>
                          <a:cxn ang="T17">
                            <a:pos x="T10" y="T11"/>
                          </a:cxn>
                        </a:cxnLst>
                        <a:rect l="T18" t="T19" r="T20" b="T21"/>
                        <a:pathLst>
                          <a:path w="7" h="6">
                            <a:moveTo>
                              <a:pt x="0" y="5"/>
                            </a:moveTo>
                            <a:lnTo>
                              <a:pt x="3" y="1"/>
                            </a:lnTo>
                            <a:lnTo>
                              <a:pt x="4" y="0"/>
                            </a:lnTo>
                            <a:lnTo>
                              <a:pt x="7" y="1"/>
                            </a:lnTo>
                            <a:lnTo>
                              <a:pt x="4" y="6"/>
                            </a:lnTo>
                            <a:lnTo>
                              <a:pt x="0" y="5"/>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76" name="Freeform 554"/>
                      <p:cNvSpPr>
                        <a:spLocks/>
                      </p:cNvSpPr>
                      <p:nvPr/>
                    </p:nvSpPr>
                    <p:spPr bwMode="gray">
                      <a:xfrm>
                        <a:off x="3848" y="2948"/>
                        <a:ext cx="51" cy="51"/>
                      </a:xfrm>
                      <a:custGeom>
                        <a:avLst/>
                        <a:gdLst>
                          <a:gd name="T0" fmla="*/ 2147483647 w 42"/>
                          <a:gd name="T1" fmla="*/ 2147483647 h 41"/>
                          <a:gd name="T2" fmla="*/ 2147483647 w 42"/>
                          <a:gd name="T3" fmla="*/ 2147483647 h 41"/>
                          <a:gd name="T4" fmla="*/ 2147483647 w 42"/>
                          <a:gd name="T5" fmla="*/ 2147483647 h 41"/>
                          <a:gd name="T6" fmla="*/ 2147483647 w 42"/>
                          <a:gd name="T7" fmla="*/ 2147483647 h 41"/>
                          <a:gd name="T8" fmla="*/ 2147483647 w 42"/>
                          <a:gd name="T9" fmla="*/ 2147483647 h 41"/>
                          <a:gd name="T10" fmla="*/ 2147483647 w 42"/>
                          <a:gd name="T11" fmla="*/ 2147483647 h 41"/>
                          <a:gd name="T12" fmla="*/ 2147483647 w 42"/>
                          <a:gd name="T13" fmla="*/ 2147483647 h 41"/>
                          <a:gd name="T14" fmla="*/ 2147483647 w 42"/>
                          <a:gd name="T15" fmla="*/ 2147483647 h 41"/>
                          <a:gd name="T16" fmla="*/ 2147483647 w 42"/>
                          <a:gd name="T17" fmla="*/ 2147483647 h 41"/>
                          <a:gd name="T18" fmla="*/ 2147483647 w 42"/>
                          <a:gd name="T19" fmla="*/ 2147483647 h 41"/>
                          <a:gd name="T20" fmla="*/ 2147483647 w 42"/>
                          <a:gd name="T21" fmla="*/ 2147483647 h 41"/>
                          <a:gd name="T22" fmla="*/ 2147483647 w 42"/>
                          <a:gd name="T23" fmla="*/ 2147483647 h 41"/>
                          <a:gd name="T24" fmla="*/ 2147483647 w 42"/>
                          <a:gd name="T25" fmla="*/ 2147483647 h 41"/>
                          <a:gd name="T26" fmla="*/ 2147483647 w 42"/>
                          <a:gd name="T27" fmla="*/ 2147483647 h 41"/>
                          <a:gd name="T28" fmla="*/ 2147483647 w 42"/>
                          <a:gd name="T29" fmla="*/ 2147483647 h 41"/>
                          <a:gd name="T30" fmla="*/ 2147483647 w 42"/>
                          <a:gd name="T31" fmla="*/ 2147483647 h 41"/>
                          <a:gd name="T32" fmla="*/ 2147483647 w 42"/>
                          <a:gd name="T33" fmla="*/ 2147483647 h 41"/>
                          <a:gd name="T34" fmla="*/ 2147483647 w 42"/>
                          <a:gd name="T35" fmla="*/ 2147483647 h 41"/>
                          <a:gd name="T36" fmla="*/ 2147483647 w 42"/>
                          <a:gd name="T37" fmla="*/ 2147483647 h 41"/>
                          <a:gd name="T38" fmla="*/ 2147483647 w 42"/>
                          <a:gd name="T39" fmla="*/ 2147483647 h 41"/>
                          <a:gd name="T40" fmla="*/ 2147483647 w 42"/>
                          <a:gd name="T41" fmla="*/ 0 h 41"/>
                          <a:gd name="T42" fmla="*/ 2147483647 w 42"/>
                          <a:gd name="T43" fmla="*/ 2147483647 h 41"/>
                          <a:gd name="T44" fmla="*/ 2147483647 w 42"/>
                          <a:gd name="T45" fmla="*/ 2147483647 h 41"/>
                          <a:gd name="T46" fmla="*/ 2147483647 w 42"/>
                          <a:gd name="T47" fmla="*/ 2147483647 h 41"/>
                          <a:gd name="T48" fmla="*/ 2147483647 w 42"/>
                          <a:gd name="T49" fmla="*/ 2147483647 h 41"/>
                          <a:gd name="T50" fmla="*/ 2147483647 w 42"/>
                          <a:gd name="T51" fmla="*/ 2147483647 h 41"/>
                          <a:gd name="T52" fmla="*/ 2147483647 w 42"/>
                          <a:gd name="T53" fmla="*/ 2147483647 h 41"/>
                          <a:gd name="T54" fmla="*/ 2147483647 w 42"/>
                          <a:gd name="T55" fmla="*/ 2147483647 h 41"/>
                          <a:gd name="T56" fmla="*/ 2147483647 w 42"/>
                          <a:gd name="T57" fmla="*/ 2147483647 h 41"/>
                          <a:gd name="T58" fmla="*/ 2147483647 w 42"/>
                          <a:gd name="T59" fmla="*/ 2147483647 h 41"/>
                          <a:gd name="T60" fmla="*/ 2147483647 w 42"/>
                          <a:gd name="T61" fmla="*/ 2147483647 h 41"/>
                          <a:gd name="T62" fmla="*/ 2147483647 w 42"/>
                          <a:gd name="T63" fmla="*/ 2147483647 h 41"/>
                          <a:gd name="T64" fmla="*/ 2147483647 w 42"/>
                          <a:gd name="T65" fmla="*/ 2147483647 h 41"/>
                          <a:gd name="T66" fmla="*/ 0 w 42"/>
                          <a:gd name="T67" fmla="*/ 2147483647 h 41"/>
                          <a:gd name="T68" fmla="*/ 0 w 42"/>
                          <a:gd name="T69" fmla="*/ 2147483647 h 41"/>
                          <a:gd name="T70" fmla="*/ 2147483647 w 42"/>
                          <a:gd name="T71" fmla="*/ 2147483647 h 41"/>
                          <a:gd name="T72" fmla="*/ 2147483647 w 42"/>
                          <a:gd name="T73" fmla="*/ 2147483647 h 41"/>
                          <a:gd name="T74" fmla="*/ 2147483647 w 42"/>
                          <a:gd name="T75" fmla="*/ 2147483647 h 41"/>
                          <a:gd name="T76" fmla="*/ 2147483647 w 42"/>
                          <a:gd name="T77" fmla="*/ 2147483647 h 41"/>
                          <a:gd name="T78" fmla="*/ 2147483647 w 42"/>
                          <a:gd name="T79" fmla="*/ 2147483647 h 41"/>
                          <a:gd name="T80" fmla="*/ 2147483647 w 42"/>
                          <a:gd name="T81" fmla="*/ 2147483647 h 41"/>
                          <a:gd name="T82" fmla="*/ 2147483647 w 42"/>
                          <a:gd name="T83" fmla="*/ 2147483647 h 4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42"/>
                          <a:gd name="T127" fmla="*/ 0 h 41"/>
                          <a:gd name="T128" fmla="*/ 42 w 42"/>
                          <a:gd name="T129" fmla="*/ 41 h 4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42" h="41">
                            <a:moveTo>
                              <a:pt x="18" y="21"/>
                            </a:moveTo>
                            <a:lnTo>
                              <a:pt x="21" y="24"/>
                            </a:lnTo>
                            <a:lnTo>
                              <a:pt x="19" y="29"/>
                            </a:lnTo>
                            <a:lnTo>
                              <a:pt x="19" y="32"/>
                            </a:lnTo>
                            <a:lnTo>
                              <a:pt x="26" y="39"/>
                            </a:lnTo>
                            <a:lnTo>
                              <a:pt x="28" y="37"/>
                            </a:lnTo>
                            <a:lnTo>
                              <a:pt x="30" y="36"/>
                            </a:lnTo>
                            <a:lnTo>
                              <a:pt x="30" y="39"/>
                            </a:lnTo>
                            <a:lnTo>
                              <a:pt x="32" y="41"/>
                            </a:lnTo>
                            <a:lnTo>
                              <a:pt x="33" y="40"/>
                            </a:lnTo>
                            <a:lnTo>
                              <a:pt x="33" y="33"/>
                            </a:lnTo>
                            <a:lnTo>
                              <a:pt x="31" y="31"/>
                            </a:lnTo>
                            <a:lnTo>
                              <a:pt x="32" y="27"/>
                            </a:lnTo>
                            <a:lnTo>
                              <a:pt x="34" y="26"/>
                            </a:lnTo>
                            <a:lnTo>
                              <a:pt x="38" y="30"/>
                            </a:lnTo>
                            <a:lnTo>
                              <a:pt x="41" y="26"/>
                            </a:lnTo>
                            <a:lnTo>
                              <a:pt x="42" y="20"/>
                            </a:lnTo>
                            <a:lnTo>
                              <a:pt x="39" y="16"/>
                            </a:lnTo>
                            <a:lnTo>
                              <a:pt x="39" y="11"/>
                            </a:lnTo>
                            <a:lnTo>
                              <a:pt x="38" y="4"/>
                            </a:lnTo>
                            <a:lnTo>
                              <a:pt x="31" y="0"/>
                            </a:lnTo>
                            <a:lnTo>
                              <a:pt x="33" y="4"/>
                            </a:lnTo>
                            <a:lnTo>
                              <a:pt x="31" y="8"/>
                            </a:lnTo>
                            <a:lnTo>
                              <a:pt x="30" y="7"/>
                            </a:lnTo>
                            <a:lnTo>
                              <a:pt x="27" y="7"/>
                            </a:lnTo>
                            <a:lnTo>
                              <a:pt x="26" y="11"/>
                            </a:lnTo>
                            <a:lnTo>
                              <a:pt x="23" y="11"/>
                            </a:lnTo>
                            <a:lnTo>
                              <a:pt x="22" y="16"/>
                            </a:lnTo>
                            <a:lnTo>
                              <a:pt x="19" y="17"/>
                            </a:lnTo>
                            <a:lnTo>
                              <a:pt x="18" y="12"/>
                            </a:lnTo>
                            <a:lnTo>
                              <a:pt x="13" y="9"/>
                            </a:lnTo>
                            <a:lnTo>
                              <a:pt x="6" y="17"/>
                            </a:lnTo>
                            <a:lnTo>
                              <a:pt x="3" y="18"/>
                            </a:lnTo>
                            <a:lnTo>
                              <a:pt x="0" y="23"/>
                            </a:lnTo>
                            <a:lnTo>
                              <a:pt x="0" y="26"/>
                            </a:lnTo>
                            <a:lnTo>
                              <a:pt x="2" y="25"/>
                            </a:lnTo>
                            <a:lnTo>
                              <a:pt x="4" y="24"/>
                            </a:lnTo>
                            <a:lnTo>
                              <a:pt x="4" y="22"/>
                            </a:lnTo>
                            <a:lnTo>
                              <a:pt x="7" y="19"/>
                            </a:lnTo>
                            <a:lnTo>
                              <a:pt x="10" y="23"/>
                            </a:lnTo>
                            <a:lnTo>
                              <a:pt x="12" y="21"/>
                            </a:lnTo>
                            <a:lnTo>
                              <a:pt x="18" y="21"/>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77" name="Freeform 555"/>
                      <p:cNvSpPr>
                        <a:spLocks/>
                      </p:cNvSpPr>
                      <p:nvPr/>
                    </p:nvSpPr>
                    <p:spPr bwMode="gray">
                      <a:xfrm>
                        <a:off x="3886" y="2937"/>
                        <a:ext cx="4" cy="6"/>
                      </a:xfrm>
                      <a:custGeom>
                        <a:avLst/>
                        <a:gdLst>
                          <a:gd name="T0" fmla="*/ 2147483647 w 4"/>
                          <a:gd name="T1" fmla="*/ 2147483647 h 5"/>
                          <a:gd name="T2" fmla="*/ 2147483647 w 4"/>
                          <a:gd name="T3" fmla="*/ 2147483647 h 5"/>
                          <a:gd name="T4" fmla="*/ 0 w 4"/>
                          <a:gd name="T5" fmla="*/ 2147483647 h 5"/>
                          <a:gd name="T6" fmla="*/ 2147483647 w 4"/>
                          <a:gd name="T7" fmla="*/ 2147483647 h 5"/>
                          <a:gd name="T8" fmla="*/ 2147483647 w 4"/>
                          <a:gd name="T9" fmla="*/ 0 h 5"/>
                          <a:gd name="T10" fmla="*/ 2147483647 w 4"/>
                          <a:gd name="T11" fmla="*/ 2147483647 h 5"/>
                          <a:gd name="T12" fmla="*/ 0 60000 65536"/>
                          <a:gd name="T13" fmla="*/ 0 60000 65536"/>
                          <a:gd name="T14" fmla="*/ 0 60000 65536"/>
                          <a:gd name="T15" fmla="*/ 0 60000 65536"/>
                          <a:gd name="T16" fmla="*/ 0 60000 65536"/>
                          <a:gd name="T17" fmla="*/ 0 60000 65536"/>
                          <a:gd name="T18" fmla="*/ 0 w 4"/>
                          <a:gd name="T19" fmla="*/ 0 h 5"/>
                          <a:gd name="T20" fmla="*/ 4 w 4"/>
                          <a:gd name="T21" fmla="*/ 5 h 5"/>
                        </a:gdLst>
                        <a:ahLst/>
                        <a:cxnLst>
                          <a:cxn ang="T12">
                            <a:pos x="T0" y="T1"/>
                          </a:cxn>
                          <a:cxn ang="T13">
                            <a:pos x="T2" y="T3"/>
                          </a:cxn>
                          <a:cxn ang="T14">
                            <a:pos x="T4" y="T5"/>
                          </a:cxn>
                          <a:cxn ang="T15">
                            <a:pos x="T6" y="T7"/>
                          </a:cxn>
                          <a:cxn ang="T16">
                            <a:pos x="T8" y="T9"/>
                          </a:cxn>
                          <a:cxn ang="T17">
                            <a:pos x="T10" y="T11"/>
                          </a:cxn>
                        </a:cxnLst>
                        <a:rect l="T18" t="T19" r="T20" b="T21"/>
                        <a:pathLst>
                          <a:path w="4" h="5">
                            <a:moveTo>
                              <a:pt x="4" y="4"/>
                            </a:moveTo>
                            <a:lnTo>
                              <a:pt x="2" y="5"/>
                            </a:lnTo>
                            <a:lnTo>
                              <a:pt x="0" y="4"/>
                            </a:lnTo>
                            <a:lnTo>
                              <a:pt x="1" y="1"/>
                            </a:lnTo>
                            <a:lnTo>
                              <a:pt x="4" y="0"/>
                            </a:lnTo>
                            <a:lnTo>
                              <a:pt x="4" y="4"/>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78" name="Freeform 556"/>
                      <p:cNvSpPr>
                        <a:spLocks/>
                      </p:cNvSpPr>
                      <p:nvPr/>
                    </p:nvSpPr>
                    <p:spPr bwMode="gray">
                      <a:xfrm>
                        <a:off x="3911" y="3049"/>
                        <a:ext cx="15" cy="23"/>
                      </a:xfrm>
                      <a:custGeom>
                        <a:avLst/>
                        <a:gdLst>
                          <a:gd name="T0" fmla="*/ 0 w 12"/>
                          <a:gd name="T1" fmla="*/ 2147483647 h 19"/>
                          <a:gd name="T2" fmla="*/ 2147483647 w 12"/>
                          <a:gd name="T3" fmla="*/ 2147483647 h 19"/>
                          <a:gd name="T4" fmla="*/ 2147483647 w 12"/>
                          <a:gd name="T5" fmla="*/ 2147483647 h 19"/>
                          <a:gd name="T6" fmla="*/ 2147483647 w 12"/>
                          <a:gd name="T7" fmla="*/ 2147483647 h 19"/>
                          <a:gd name="T8" fmla="*/ 2147483647 w 12"/>
                          <a:gd name="T9" fmla="*/ 2147483647 h 19"/>
                          <a:gd name="T10" fmla="*/ 2147483647 w 12"/>
                          <a:gd name="T11" fmla="*/ 2147483647 h 19"/>
                          <a:gd name="T12" fmla="*/ 2147483647 w 12"/>
                          <a:gd name="T13" fmla="*/ 2147483647 h 19"/>
                          <a:gd name="T14" fmla="*/ 2147483647 w 12"/>
                          <a:gd name="T15" fmla="*/ 2147483647 h 19"/>
                          <a:gd name="T16" fmla="*/ 2147483647 w 12"/>
                          <a:gd name="T17" fmla="*/ 2147483647 h 19"/>
                          <a:gd name="T18" fmla="*/ 2147483647 w 12"/>
                          <a:gd name="T19" fmla="*/ 2147483647 h 19"/>
                          <a:gd name="T20" fmla="*/ 2147483647 w 12"/>
                          <a:gd name="T21" fmla="*/ 2147483647 h 19"/>
                          <a:gd name="T22" fmla="*/ 2147483647 w 12"/>
                          <a:gd name="T23" fmla="*/ 0 h 19"/>
                          <a:gd name="T24" fmla="*/ 2147483647 w 12"/>
                          <a:gd name="T25" fmla="*/ 0 h 19"/>
                          <a:gd name="T26" fmla="*/ 0 w 12"/>
                          <a:gd name="T27" fmla="*/ 2147483647 h 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
                          <a:gd name="T43" fmla="*/ 0 h 19"/>
                          <a:gd name="T44" fmla="*/ 12 w 12"/>
                          <a:gd name="T45" fmla="*/ 19 h 1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 h="19">
                            <a:moveTo>
                              <a:pt x="0" y="8"/>
                            </a:moveTo>
                            <a:lnTo>
                              <a:pt x="1" y="14"/>
                            </a:lnTo>
                            <a:lnTo>
                              <a:pt x="4" y="19"/>
                            </a:lnTo>
                            <a:lnTo>
                              <a:pt x="6" y="19"/>
                            </a:lnTo>
                            <a:lnTo>
                              <a:pt x="4" y="14"/>
                            </a:lnTo>
                            <a:lnTo>
                              <a:pt x="3" y="10"/>
                            </a:lnTo>
                            <a:lnTo>
                              <a:pt x="11" y="10"/>
                            </a:lnTo>
                            <a:lnTo>
                              <a:pt x="9" y="6"/>
                            </a:lnTo>
                            <a:lnTo>
                              <a:pt x="6" y="6"/>
                            </a:lnTo>
                            <a:lnTo>
                              <a:pt x="7" y="4"/>
                            </a:lnTo>
                            <a:lnTo>
                              <a:pt x="11" y="3"/>
                            </a:lnTo>
                            <a:lnTo>
                              <a:pt x="12" y="0"/>
                            </a:lnTo>
                            <a:lnTo>
                              <a:pt x="8" y="0"/>
                            </a:lnTo>
                            <a:lnTo>
                              <a:pt x="0" y="8"/>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79" name="Freeform 557"/>
                      <p:cNvSpPr>
                        <a:spLocks/>
                      </p:cNvSpPr>
                      <p:nvPr/>
                    </p:nvSpPr>
                    <p:spPr bwMode="gray">
                      <a:xfrm>
                        <a:off x="3910" y="3044"/>
                        <a:ext cx="4" cy="11"/>
                      </a:xfrm>
                      <a:custGeom>
                        <a:avLst/>
                        <a:gdLst>
                          <a:gd name="T0" fmla="*/ 2147483647 w 3"/>
                          <a:gd name="T1" fmla="*/ 2147483647 h 8"/>
                          <a:gd name="T2" fmla="*/ 2147483647 w 3"/>
                          <a:gd name="T3" fmla="*/ 2147483647 h 8"/>
                          <a:gd name="T4" fmla="*/ 2147483647 w 3"/>
                          <a:gd name="T5" fmla="*/ 0 h 8"/>
                          <a:gd name="T6" fmla="*/ 0 w 3"/>
                          <a:gd name="T7" fmla="*/ 0 h 8"/>
                          <a:gd name="T8" fmla="*/ 2147483647 w 3"/>
                          <a:gd name="T9" fmla="*/ 2147483647 h 8"/>
                          <a:gd name="T10" fmla="*/ 0 60000 65536"/>
                          <a:gd name="T11" fmla="*/ 0 60000 65536"/>
                          <a:gd name="T12" fmla="*/ 0 60000 65536"/>
                          <a:gd name="T13" fmla="*/ 0 60000 65536"/>
                          <a:gd name="T14" fmla="*/ 0 60000 65536"/>
                          <a:gd name="T15" fmla="*/ 0 w 3"/>
                          <a:gd name="T16" fmla="*/ 0 h 8"/>
                          <a:gd name="T17" fmla="*/ 3 w 3"/>
                          <a:gd name="T18" fmla="*/ 8 h 8"/>
                        </a:gdLst>
                        <a:ahLst/>
                        <a:cxnLst>
                          <a:cxn ang="T10">
                            <a:pos x="T0" y="T1"/>
                          </a:cxn>
                          <a:cxn ang="T11">
                            <a:pos x="T2" y="T3"/>
                          </a:cxn>
                          <a:cxn ang="T12">
                            <a:pos x="T4" y="T5"/>
                          </a:cxn>
                          <a:cxn ang="T13">
                            <a:pos x="T6" y="T7"/>
                          </a:cxn>
                          <a:cxn ang="T14">
                            <a:pos x="T8" y="T9"/>
                          </a:cxn>
                        </a:cxnLst>
                        <a:rect l="T15" t="T16" r="T17" b="T18"/>
                        <a:pathLst>
                          <a:path w="3" h="8">
                            <a:moveTo>
                              <a:pt x="1" y="8"/>
                            </a:moveTo>
                            <a:lnTo>
                              <a:pt x="3" y="5"/>
                            </a:lnTo>
                            <a:lnTo>
                              <a:pt x="2" y="0"/>
                            </a:lnTo>
                            <a:lnTo>
                              <a:pt x="0" y="0"/>
                            </a:lnTo>
                            <a:lnTo>
                              <a:pt x="1" y="8"/>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80" name="Freeform 558"/>
                      <p:cNvSpPr>
                        <a:spLocks/>
                      </p:cNvSpPr>
                      <p:nvPr/>
                    </p:nvSpPr>
                    <p:spPr bwMode="gray">
                      <a:xfrm>
                        <a:off x="3919" y="3036"/>
                        <a:ext cx="4" cy="6"/>
                      </a:xfrm>
                      <a:custGeom>
                        <a:avLst/>
                        <a:gdLst>
                          <a:gd name="T0" fmla="*/ 0 w 4"/>
                          <a:gd name="T1" fmla="*/ 2147483647 h 5"/>
                          <a:gd name="T2" fmla="*/ 2147483647 w 4"/>
                          <a:gd name="T3" fmla="*/ 0 h 5"/>
                          <a:gd name="T4" fmla="*/ 2147483647 w 4"/>
                          <a:gd name="T5" fmla="*/ 2147483647 h 5"/>
                          <a:gd name="T6" fmla="*/ 2147483647 w 4"/>
                          <a:gd name="T7" fmla="*/ 2147483647 h 5"/>
                          <a:gd name="T8" fmla="*/ 0 w 4"/>
                          <a:gd name="T9" fmla="*/ 2147483647 h 5"/>
                          <a:gd name="T10" fmla="*/ 0 60000 65536"/>
                          <a:gd name="T11" fmla="*/ 0 60000 65536"/>
                          <a:gd name="T12" fmla="*/ 0 60000 65536"/>
                          <a:gd name="T13" fmla="*/ 0 60000 65536"/>
                          <a:gd name="T14" fmla="*/ 0 60000 65536"/>
                          <a:gd name="T15" fmla="*/ 0 w 4"/>
                          <a:gd name="T16" fmla="*/ 0 h 5"/>
                          <a:gd name="T17" fmla="*/ 4 w 4"/>
                          <a:gd name="T18" fmla="*/ 5 h 5"/>
                        </a:gdLst>
                        <a:ahLst/>
                        <a:cxnLst>
                          <a:cxn ang="T10">
                            <a:pos x="T0" y="T1"/>
                          </a:cxn>
                          <a:cxn ang="T11">
                            <a:pos x="T2" y="T3"/>
                          </a:cxn>
                          <a:cxn ang="T12">
                            <a:pos x="T4" y="T5"/>
                          </a:cxn>
                          <a:cxn ang="T13">
                            <a:pos x="T6" y="T7"/>
                          </a:cxn>
                          <a:cxn ang="T14">
                            <a:pos x="T8" y="T9"/>
                          </a:cxn>
                        </a:cxnLst>
                        <a:rect l="T15" t="T16" r="T17" b="T18"/>
                        <a:pathLst>
                          <a:path w="4" h="5">
                            <a:moveTo>
                              <a:pt x="0" y="3"/>
                            </a:moveTo>
                            <a:lnTo>
                              <a:pt x="2" y="0"/>
                            </a:lnTo>
                            <a:lnTo>
                              <a:pt x="4" y="3"/>
                            </a:lnTo>
                            <a:lnTo>
                              <a:pt x="2" y="5"/>
                            </a:lnTo>
                            <a:lnTo>
                              <a:pt x="0" y="3"/>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81" name="Freeform 559"/>
                      <p:cNvSpPr>
                        <a:spLocks/>
                      </p:cNvSpPr>
                      <p:nvPr/>
                    </p:nvSpPr>
                    <p:spPr bwMode="gray">
                      <a:xfrm>
                        <a:off x="3899" y="3008"/>
                        <a:ext cx="5" cy="9"/>
                      </a:xfrm>
                      <a:custGeom>
                        <a:avLst/>
                        <a:gdLst>
                          <a:gd name="T0" fmla="*/ 0 w 4"/>
                          <a:gd name="T1" fmla="*/ 2147483647 h 6"/>
                          <a:gd name="T2" fmla="*/ 2147483647 w 4"/>
                          <a:gd name="T3" fmla="*/ 0 h 6"/>
                          <a:gd name="T4" fmla="*/ 2147483647 w 4"/>
                          <a:gd name="T5" fmla="*/ 2147483647 h 6"/>
                          <a:gd name="T6" fmla="*/ 2147483647 w 4"/>
                          <a:gd name="T7" fmla="*/ 2147483647 h 6"/>
                          <a:gd name="T8" fmla="*/ 2147483647 w 4"/>
                          <a:gd name="T9" fmla="*/ 2147483647 h 6"/>
                          <a:gd name="T10" fmla="*/ 0 w 4"/>
                          <a:gd name="T11" fmla="*/ 2147483647 h 6"/>
                          <a:gd name="T12" fmla="*/ 0 60000 65536"/>
                          <a:gd name="T13" fmla="*/ 0 60000 65536"/>
                          <a:gd name="T14" fmla="*/ 0 60000 65536"/>
                          <a:gd name="T15" fmla="*/ 0 60000 65536"/>
                          <a:gd name="T16" fmla="*/ 0 60000 65536"/>
                          <a:gd name="T17" fmla="*/ 0 60000 65536"/>
                          <a:gd name="T18" fmla="*/ 0 w 4"/>
                          <a:gd name="T19" fmla="*/ 0 h 6"/>
                          <a:gd name="T20" fmla="*/ 4 w 4"/>
                          <a:gd name="T21" fmla="*/ 6 h 6"/>
                        </a:gdLst>
                        <a:ahLst/>
                        <a:cxnLst>
                          <a:cxn ang="T12">
                            <a:pos x="T0" y="T1"/>
                          </a:cxn>
                          <a:cxn ang="T13">
                            <a:pos x="T2" y="T3"/>
                          </a:cxn>
                          <a:cxn ang="T14">
                            <a:pos x="T4" y="T5"/>
                          </a:cxn>
                          <a:cxn ang="T15">
                            <a:pos x="T6" y="T7"/>
                          </a:cxn>
                          <a:cxn ang="T16">
                            <a:pos x="T8" y="T9"/>
                          </a:cxn>
                          <a:cxn ang="T17">
                            <a:pos x="T10" y="T11"/>
                          </a:cxn>
                        </a:cxnLst>
                        <a:rect l="T18" t="T19" r="T20" b="T21"/>
                        <a:pathLst>
                          <a:path w="4" h="6">
                            <a:moveTo>
                              <a:pt x="0" y="5"/>
                            </a:moveTo>
                            <a:lnTo>
                              <a:pt x="3" y="0"/>
                            </a:lnTo>
                            <a:lnTo>
                              <a:pt x="4" y="2"/>
                            </a:lnTo>
                            <a:lnTo>
                              <a:pt x="3" y="5"/>
                            </a:lnTo>
                            <a:lnTo>
                              <a:pt x="2" y="6"/>
                            </a:lnTo>
                            <a:lnTo>
                              <a:pt x="0" y="5"/>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82" name="Freeform 560"/>
                      <p:cNvSpPr>
                        <a:spLocks/>
                      </p:cNvSpPr>
                      <p:nvPr/>
                    </p:nvSpPr>
                    <p:spPr bwMode="gray">
                      <a:xfrm>
                        <a:off x="3908" y="3069"/>
                        <a:ext cx="6" cy="8"/>
                      </a:xfrm>
                      <a:custGeom>
                        <a:avLst/>
                        <a:gdLst>
                          <a:gd name="T0" fmla="*/ 2147483647 w 5"/>
                          <a:gd name="T1" fmla="*/ 0 h 6"/>
                          <a:gd name="T2" fmla="*/ 2147483647 w 5"/>
                          <a:gd name="T3" fmla="*/ 2147483647 h 6"/>
                          <a:gd name="T4" fmla="*/ 2147483647 w 5"/>
                          <a:gd name="T5" fmla="*/ 2147483647 h 6"/>
                          <a:gd name="T6" fmla="*/ 2147483647 w 5"/>
                          <a:gd name="T7" fmla="*/ 2147483647 h 6"/>
                          <a:gd name="T8" fmla="*/ 2147483647 w 5"/>
                          <a:gd name="T9" fmla="*/ 2147483647 h 6"/>
                          <a:gd name="T10" fmla="*/ 0 w 5"/>
                          <a:gd name="T11" fmla="*/ 2147483647 h 6"/>
                          <a:gd name="T12" fmla="*/ 2147483647 w 5"/>
                          <a:gd name="T13" fmla="*/ 0 h 6"/>
                          <a:gd name="T14" fmla="*/ 0 60000 65536"/>
                          <a:gd name="T15" fmla="*/ 0 60000 65536"/>
                          <a:gd name="T16" fmla="*/ 0 60000 65536"/>
                          <a:gd name="T17" fmla="*/ 0 60000 65536"/>
                          <a:gd name="T18" fmla="*/ 0 60000 65536"/>
                          <a:gd name="T19" fmla="*/ 0 60000 65536"/>
                          <a:gd name="T20" fmla="*/ 0 60000 65536"/>
                          <a:gd name="T21" fmla="*/ 0 w 5"/>
                          <a:gd name="T22" fmla="*/ 0 h 6"/>
                          <a:gd name="T23" fmla="*/ 5 w 5"/>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 h="6">
                            <a:moveTo>
                              <a:pt x="2" y="0"/>
                            </a:moveTo>
                            <a:lnTo>
                              <a:pt x="4" y="3"/>
                            </a:lnTo>
                            <a:lnTo>
                              <a:pt x="5" y="4"/>
                            </a:lnTo>
                            <a:lnTo>
                              <a:pt x="4" y="6"/>
                            </a:lnTo>
                            <a:lnTo>
                              <a:pt x="1" y="4"/>
                            </a:lnTo>
                            <a:lnTo>
                              <a:pt x="0" y="2"/>
                            </a:lnTo>
                            <a:lnTo>
                              <a:pt x="2" y="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83" name="Freeform 561"/>
                      <p:cNvSpPr>
                        <a:spLocks/>
                      </p:cNvSpPr>
                      <p:nvPr/>
                    </p:nvSpPr>
                    <p:spPr bwMode="gray">
                      <a:xfrm>
                        <a:off x="3895" y="3102"/>
                        <a:ext cx="13" cy="9"/>
                      </a:xfrm>
                      <a:custGeom>
                        <a:avLst/>
                        <a:gdLst>
                          <a:gd name="T0" fmla="*/ 0 w 10"/>
                          <a:gd name="T1" fmla="*/ 2147483647 h 7"/>
                          <a:gd name="T2" fmla="*/ 2147483647 w 10"/>
                          <a:gd name="T3" fmla="*/ 0 h 7"/>
                          <a:gd name="T4" fmla="*/ 2147483647 w 10"/>
                          <a:gd name="T5" fmla="*/ 0 h 7"/>
                          <a:gd name="T6" fmla="*/ 2147483647 w 10"/>
                          <a:gd name="T7" fmla="*/ 2147483647 h 7"/>
                          <a:gd name="T8" fmla="*/ 2147483647 w 10"/>
                          <a:gd name="T9" fmla="*/ 2147483647 h 7"/>
                          <a:gd name="T10" fmla="*/ 2147483647 w 10"/>
                          <a:gd name="T11" fmla="*/ 2147483647 h 7"/>
                          <a:gd name="T12" fmla="*/ 0 w 10"/>
                          <a:gd name="T13" fmla="*/ 2147483647 h 7"/>
                          <a:gd name="T14" fmla="*/ 0 60000 65536"/>
                          <a:gd name="T15" fmla="*/ 0 60000 65536"/>
                          <a:gd name="T16" fmla="*/ 0 60000 65536"/>
                          <a:gd name="T17" fmla="*/ 0 60000 65536"/>
                          <a:gd name="T18" fmla="*/ 0 60000 65536"/>
                          <a:gd name="T19" fmla="*/ 0 60000 65536"/>
                          <a:gd name="T20" fmla="*/ 0 60000 65536"/>
                          <a:gd name="T21" fmla="*/ 0 w 10"/>
                          <a:gd name="T22" fmla="*/ 0 h 7"/>
                          <a:gd name="T23" fmla="*/ 10 w 10"/>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 h="7">
                            <a:moveTo>
                              <a:pt x="0" y="3"/>
                            </a:moveTo>
                            <a:lnTo>
                              <a:pt x="2" y="0"/>
                            </a:lnTo>
                            <a:lnTo>
                              <a:pt x="7" y="0"/>
                            </a:lnTo>
                            <a:lnTo>
                              <a:pt x="10" y="3"/>
                            </a:lnTo>
                            <a:lnTo>
                              <a:pt x="8" y="7"/>
                            </a:lnTo>
                            <a:lnTo>
                              <a:pt x="3" y="7"/>
                            </a:lnTo>
                            <a:lnTo>
                              <a:pt x="0" y="3"/>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84" name="Freeform 562"/>
                      <p:cNvSpPr>
                        <a:spLocks/>
                      </p:cNvSpPr>
                      <p:nvPr/>
                    </p:nvSpPr>
                    <p:spPr bwMode="gray">
                      <a:xfrm>
                        <a:off x="3915" y="3102"/>
                        <a:ext cx="36" cy="14"/>
                      </a:xfrm>
                      <a:custGeom>
                        <a:avLst/>
                        <a:gdLst>
                          <a:gd name="T0" fmla="*/ 0 w 29"/>
                          <a:gd name="T1" fmla="*/ 2147483647 h 12"/>
                          <a:gd name="T2" fmla="*/ 2147483647 w 29"/>
                          <a:gd name="T3" fmla="*/ 0 h 12"/>
                          <a:gd name="T4" fmla="*/ 2147483647 w 29"/>
                          <a:gd name="T5" fmla="*/ 0 h 12"/>
                          <a:gd name="T6" fmla="*/ 2147483647 w 29"/>
                          <a:gd name="T7" fmla="*/ 2147483647 h 12"/>
                          <a:gd name="T8" fmla="*/ 2147483647 w 29"/>
                          <a:gd name="T9" fmla="*/ 2147483647 h 12"/>
                          <a:gd name="T10" fmla="*/ 2147483647 w 29"/>
                          <a:gd name="T11" fmla="*/ 2147483647 h 12"/>
                          <a:gd name="T12" fmla="*/ 2147483647 w 29"/>
                          <a:gd name="T13" fmla="*/ 2147483647 h 12"/>
                          <a:gd name="T14" fmla="*/ 2147483647 w 29"/>
                          <a:gd name="T15" fmla="*/ 2147483647 h 12"/>
                          <a:gd name="T16" fmla="*/ 2147483647 w 29"/>
                          <a:gd name="T17" fmla="*/ 2147483647 h 12"/>
                          <a:gd name="T18" fmla="*/ 2147483647 w 29"/>
                          <a:gd name="T19" fmla="*/ 2147483647 h 12"/>
                          <a:gd name="T20" fmla="*/ 2147483647 w 29"/>
                          <a:gd name="T21" fmla="*/ 2147483647 h 12"/>
                          <a:gd name="T22" fmla="*/ 2147483647 w 29"/>
                          <a:gd name="T23" fmla="*/ 2147483647 h 12"/>
                          <a:gd name="T24" fmla="*/ 0 w 29"/>
                          <a:gd name="T25" fmla="*/ 2147483647 h 1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9"/>
                          <a:gd name="T40" fmla="*/ 0 h 12"/>
                          <a:gd name="T41" fmla="*/ 29 w 29"/>
                          <a:gd name="T42" fmla="*/ 12 h 1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9" h="12">
                            <a:moveTo>
                              <a:pt x="0" y="3"/>
                            </a:moveTo>
                            <a:lnTo>
                              <a:pt x="8" y="0"/>
                            </a:lnTo>
                            <a:lnTo>
                              <a:pt x="18" y="0"/>
                            </a:lnTo>
                            <a:lnTo>
                              <a:pt x="22" y="3"/>
                            </a:lnTo>
                            <a:lnTo>
                              <a:pt x="26" y="3"/>
                            </a:lnTo>
                            <a:lnTo>
                              <a:pt x="29" y="5"/>
                            </a:lnTo>
                            <a:lnTo>
                              <a:pt x="29" y="11"/>
                            </a:lnTo>
                            <a:lnTo>
                              <a:pt x="27" y="12"/>
                            </a:lnTo>
                            <a:lnTo>
                              <a:pt x="19" y="5"/>
                            </a:lnTo>
                            <a:lnTo>
                              <a:pt x="12" y="4"/>
                            </a:lnTo>
                            <a:lnTo>
                              <a:pt x="6" y="5"/>
                            </a:lnTo>
                            <a:lnTo>
                              <a:pt x="2" y="8"/>
                            </a:lnTo>
                            <a:lnTo>
                              <a:pt x="0" y="3"/>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85" name="Freeform 563"/>
                      <p:cNvSpPr>
                        <a:spLocks/>
                      </p:cNvSpPr>
                      <p:nvPr/>
                    </p:nvSpPr>
                    <p:spPr bwMode="gray">
                      <a:xfrm>
                        <a:off x="3873" y="3085"/>
                        <a:ext cx="19" cy="6"/>
                      </a:xfrm>
                      <a:custGeom>
                        <a:avLst/>
                        <a:gdLst>
                          <a:gd name="T0" fmla="*/ 2147483647 w 15"/>
                          <a:gd name="T1" fmla="*/ 2147483647 h 5"/>
                          <a:gd name="T2" fmla="*/ 0 w 15"/>
                          <a:gd name="T3" fmla="*/ 2147483647 h 5"/>
                          <a:gd name="T4" fmla="*/ 0 w 15"/>
                          <a:gd name="T5" fmla="*/ 2147483647 h 5"/>
                          <a:gd name="T6" fmla="*/ 2147483647 w 15"/>
                          <a:gd name="T7" fmla="*/ 0 h 5"/>
                          <a:gd name="T8" fmla="*/ 2147483647 w 15"/>
                          <a:gd name="T9" fmla="*/ 2147483647 h 5"/>
                          <a:gd name="T10" fmla="*/ 2147483647 w 15"/>
                          <a:gd name="T11" fmla="*/ 2147483647 h 5"/>
                          <a:gd name="T12" fmla="*/ 2147483647 w 15"/>
                          <a:gd name="T13" fmla="*/ 2147483647 h 5"/>
                          <a:gd name="T14" fmla="*/ 2147483647 w 15"/>
                          <a:gd name="T15" fmla="*/ 2147483647 h 5"/>
                          <a:gd name="T16" fmla="*/ 2147483647 w 15"/>
                          <a:gd name="T17" fmla="*/ 2147483647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
                          <a:gd name="T28" fmla="*/ 0 h 5"/>
                          <a:gd name="T29" fmla="*/ 15 w 15"/>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 h="5">
                            <a:moveTo>
                              <a:pt x="3" y="5"/>
                            </a:moveTo>
                            <a:lnTo>
                              <a:pt x="0" y="3"/>
                            </a:lnTo>
                            <a:lnTo>
                              <a:pt x="0" y="1"/>
                            </a:lnTo>
                            <a:lnTo>
                              <a:pt x="4" y="0"/>
                            </a:lnTo>
                            <a:lnTo>
                              <a:pt x="6" y="2"/>
                            </a:lnTo>
                            <a:lnTo>
                              <a:pt x="9" y="3"/>
                            </a:lnTo>
                            <a:lnTo>
                              <a:pt x="15" y="3"/>
                            </a:lnTo>
                            <a:lnTo>
                              <a:pt x="15" y="5"/>
                            </a:lnTo>
                            <a:lnTo>
                              <a:pt x="3" y="5"/>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86" name="Freeform 564"/>
                      <p:cNvSpPr>
                        <a:spLocks/>
                      </p:cNvSpPr>
                      <p:nvPr/>
                    </p:nvSpPr>
                    <p:spPr bwMode="gray">
                      <a:xfrm>
                        <a:off x="3853" y="3122"/>
                        <a:ext cx="8" cy="16"/>
                      </a:xfrm>
                      <a:custGeom>
                        <a:avLst/>
                        <a:gdLst>
                          <a:gd name="T0" fmla="*/ 2147483647 w 7"/>
                          <a:gd name="T1" fmla="*/ 2147483647 h 13"/>
                          <a:gd name="T2" fmla="*/ 2147483647 w 7"/>
                          <a:gd name="T3" fmla="*/ 0 h 13"/>
                          <a:gd name="T4" fmla="*/ 2147483647 w 7"/>
                          <a:gd name="T5" fmla="*/ 2147483647 h 13"/>
                          <a:gd name="T6" fmla="*/ 2147483647 w 7"/>
                          <a:gd name="T7" fmla="*/ 2147483647 h 13"/>
                          <a:gd name="T8" fmla="*/ 2147483647 w 7"/>
                          <a:gd name="T9" fmla="*/ 2147483647 h 13"/>
                          <a:gd name="T10" fmla="*/ 0 w 7"/>
                          <a:gd name="T11" fmla="*/ 2147483647 h 13"/>
                          <a:gd name="T12" fmla="*/ 2147483647 w 7"/>
                          <a:gd name="T13" fmla="*/ 2147483647 h 13"/>
                          <a:gd name="T14" fmla="*/ 2147483647 w 7"/>
                          <a:gd name="T15" fmla="*/ 2147483647 h 13"/>
                          <a:gd name="T16" fmla="*/ 2147483647 w 7"/>
                          <a:gd name="T17" fmla="*/ 2147483647 h 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13"/>
                          <a:gd name="T29" fmla="*/ 7 w 7"/>
                          <a:gd name="T30" fmla="*/ 13 h 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13">
                            <a:moveTo>
                              <a:pt x="7" y="2"/>
                            </a:moveTo>
                            <a:lnTo>
                              <a:pt x="5" y="0"/>
                            </a:lnTo>
                            <a:lnTo>
                              <a:pt x="3" y="2"/>
                            </a:lnTo>
                            <a:lnTo>
                              <a:pt x="4" y="5"/>
                            </a:lnTo>
                            <a:lnTo>
                              <a:pt x="2" y="10"/>
                            </a:lnTo>
                            <a:lnTo>
                              <a:pt x="0" y="12"/>
                            </a:lnTo>
                            <a:lnTo>
                              <a:pt x="2" y="13"/>
                            </a:lnTo>
                            <a:lnTo>
                              <a:pt x="5" y="9"/>
                            </a:lnTo>
                            <a:lnTo>
                              <a:pt x="7" y="2"/>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87" name="Freeform 565"/>
                      <p:cNvSpPr>
                        <a:spLocks/>
                      </p:cNvSpPr>
                      <p:nvPr/>
                    </p:nvSpPr>
                    <p:spPr bwMode="gray">
                      <a:xfrm>
                        <a:off x="3849" y="3127"/>
                        <a:ext cx="6" cy="5"/>
                      </a:xfrm>
                      <a:custGeom>
                        <a:avLst/>
                        <a:gdLst>
                          <a:gd name="T0" fmla="*/ 2147483647 w 5"/>
                          <a:gd name="T1" fmla="*/ 2147483647 h 4"/>
                          <a:gd name="T2" fmla="*/ 2147483647 w 5"/>
                          <a:gd name="T3" fmla="*/ 2147483647 h 4"/>
                          <a:gd name="T4" fmla="*/ 2147483647 w 5"/>
                          <a:gd name="T5" fmla="*/ 2147483647 h 4"/>
                          <a:gd name="T6" fmla="*/ 0 w 5"/>
                          <a:gd name="T7" fmla="*/ 2147483647 h 4"/>
                          <a:gd name="T8" fmla="*/ 2147483647 w 5"/>
                          <a:gd name="T9" fmla="*/ 0 h 4"/>
                          <a:gd name="T10" fmla="*/ 2147483647 w 5"/>
                          <a:gd name="T11" fmla="*/ 0 h 4"/>
                          <a:gd name="T12" fmla="*/ 2147483647 w 5"/>
                          <a:gd name="T13" fmla="*/ 2147483647 h 4"/>
                          <a:gd name="T14" fmla="*/ 0 60000 65536"/>
                          <a:gd name="T15" fmla="*/ 0 60000 65536"/>
                          <a:gd name="T16" fmla="*/ 0 60000 65536"/>
                          <a:gd name="T17" fmla="*/ 0 60000 65536"/>
                          <a:gd name="T18" fmla="*/ 0 60000 65536"/>
                          <a:gd name="T19" fmla="*/ 0 60000 65536"/>
                          <a:gd name="T20" fmla="*/ 0 60000 65536"/>
                          <a:gd name="T21" fmla="*/ 0 w 5"/>
                          <a:gd name="T22" fmla="*/ 0 h 4"/>
                          <a:gd name="T23" fmla="*/ 5 w 5"/>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 h="4">
                            <a:moveTo>
                              <a:pt x="5" y="2"/>
                            </a:moveTo>
                            <a:lnTo>
                              <a:pt x="3" y="3"/>
                            </a:lnTo>
                            <a:lnTo>
                              <a:pt x="3" y="4"/>
                            </a:lnTo>
                            <a:lnTo>
                              <a:pt x="0" y="4"/>
                            </a:lnTo>
                            <a:lnTo>
                              <a:pt x="2" y="0"/>
                            </a:lnTo>
                            <a:lnTo>
                              <a:pt x="4" y="0"/>
                            </a:lnTo>
                            <a:lnTo>
                              <a:pt x="5" y="2"/>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88" name="Freeform 566"/>
                      <p:cNvSpPr>
                        <a:spLocks/>
                      </p:cNvSpPr>
                      <p:nvPr/>
                    </p:nvSpPr>
                    <p:spPr bwMode="gray">
                      <a:xfrm>
                        <a:off x="3966" y="3136"/>
                        <a:ext cx="7" cy="6"/>
                      </a:xfrm>
                      <a:custGeom>
                        <a:avLst/>
                        <a:gdLst>
                          <a:gd name="T0" fmla="*/ 2147483647 w 7"/>
                          <a:gd name="T1" fmla="*/ 2147483647 h 5"/>
                          <a:gd name="T2" fmla="*/ 0 w 7"/>
                          <a:gd name="T3" fmla="*/ 2147483647 h 5"/>
                          <a:gd name="T4" fmla="*/ 2147483647 w 7"/>
                          <a:gd name="T5" fmla="*/ 0 h 5"/>
                          <a:gd name="T6" fmla="*/ 2147483647 w 7"/>
                          <a:gd name="T7" fmla="*/ 2147483647 h 5"/>
                          <a:gd name="T8" fmla="*/ 2147483647 w 7"/>
                          <a:gd name="T9" fmla="*/ 2147483647 h 5"/>
                          <a:gd name="T10" fmla="*/ 2147483647 w 7"/>
                          <a:gd name="T11" fmla="*/ 2147483647 h 5"/>
                          <a:gd name="T12" fmla="*/ 0 60000 65536"/>
                          <a:gd name="T13" fmla="*/ 0 60000 65536"/>
                          <a:gd name="T14" fmla="*/ 0 60000 65536"/>
                          <a:gd name="T15" fmla="*/ 0 60000 65536"/>
                          <a:gd name="T16" fmla="*/ 0 60000 65536"/>
                          <a:gd name="T17" fmla="*/ 0 60000 65536"/>
                          <a:gd name="T18" fmla="*/ 0 w 7"/>
                          <a:gd name="T19" fmla="*/ 0 h 5"/>
                          <a:gd name="T20" fmla="*/ 7 w 7"/>
                          <a:gd name="T21" fmla="*/ 5 h 5"/>
                        </a:gdLst>
                        <a:ahLst/>
                        <a:cxnLst>
                          <a:cxn ang="T12">
                            <a:pos x="T0" y="T1"/>
                          </a:cxn>
                          <a:cxn ang="T13">
                            <a:pos x="T2" y="T3"/>
                          </a:cxn>
                          <a:cxn ang="T14">
                            <a:pos x="T4" y="T5"/>
                          </a:cxn>
                          <a:cxn ang="T15">
                            <a:pos x="T6" y="T7"/>
                          </a:cxn>
                          <a:cxn ang="T16">
                            <a:pos x="T8" y="T9"/>
                          </a:cxn>
                          <a:cxn ang="T17">
                            <a:pos x="T10" y="T11"/>
                          </a:cxn>
                        </a:cxnLst>
                        <a:rect l="T18" t="T19" r="T20" b="T21"/>
                        <a:pathLst>
                          <a:path w="7" h="5">
                            <a:moveTo>
                              <a:pt x="2" y="5"/>
                            </a:moveTo>
                            <a:lnTo>
                              <a:pt x="0" y="1"/>
                            </a:lnTo>
                            <a:lnTo>
                              <a:pt x="2" y="0"/>
                            </a:lnTo>
                            <a:lnTo>
                              <a:pt x="6" y="1"/>
                            </a:lnTo>
                            <a:lnTo>
                              <a:pt x="7" y="3"/>
                            </a:lnTo>
                            <a:lnTo>
                              <a:pt x="2" y="5"/>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89" name="Freeform 567"/>
                      <p:cNvSpPr>
                        <a:spLocks/>
                      </p:cNvSpPr>
                      <p:nvPr/>
                    </p:nvSpPr>
                    <p:spPr bwMode="gray">
                      <a:xfrm>
                        <a:off x="3951" y="3156"/>
                        <a:ext cx="6" cy="11"/>
                      </a:xfrm>
                      <a:custGeom>
                        <a:avLst/>
                        <a:gdLst>
                          <a:gd name="T0" fmla="*/ 0 w 5"/>
                          <a:gd name="T1" fmla="*/ 2147483647 h 9"/>
                          <a:gd name="T2" fmla="*/ 0 w 5"/>
                          <a:gd name="T3" fmla="*/ 2147483647 h 9"/>
                          <a:gd name="T4" fmla="*/ 2147483647 w 5"/>
                          <a:gd name="T5" fmla="*/ 0 h 9"/>
                          <a:gd name="T6" fmla="*/ 2147483647 w 5"/>
                          <a:gd name="T7" fmla="*/ 2147483647 h 9"/>
                          <a:gd name="T8" fmla="*/ 2147483647 w 5"/>
                          <a:gd name="T9" fmla="*/ 2147483647 h 9"/>
                          <a:gd name="T10" fmla="*/ 0 w 5"/>
                          <a:gd name="T11" fmla="*/ 2147483647 h 9"/>
                          <a:gd name="T12" fmla="*/ 0 60000 65536"/>
                          <a:gd name="T13" fmla="*/ 0 60000 65536"/>
                          <a:gd name="T14" fmla="*/ 0 60000 65536"/>
                          <a:gd name="T15" fmla="*/ 0 60000 65536"/>
                          <a:gd name="T16" fmla="*/ 0 60000 65536"/>
                          <a:gd name="T17" fmla="*/ 0 60000 65536"/>
                          <a:gd name="T18" fmla="*/ 0 w 5"/>
                          <a:gd name="T19" fmla="*/ 0 h 9"/>
                          <a:gd name="T20" fmla="*/ 5 w 5"/>
                          <a:gd name="T21" fmla="*/ 9 h 9"/>
                        </a:gdLst>
                        <a:ahLst/>
                        <a:cxnLst>
                          <a:cxn ang="T12">
                            <a:pos x="T0" y="T1"/>
                          </a:cxn>
                          <a:cxn ang="T13">
                            <a:pos x="T2" y="T3"/>
                          </a:cxn>
                          <a:cxn ang="T14">
                            <a:pos x="T4" y="T5"/>
                          </a:cxn>
                          <a:cxn ang="T15">
                            <a:pos x="T6" y="T7"/>
                          </a:cxn>
                          <a:cxn ang="T16">
                            <a:pos x="T8" y="T9"/>
                          </a:cxn>
                          <a:cxn ang="T17">
                            <a:pos x="T10" y="T11"/>
                          </a:cxn>
                        </a:cxnLst>
                        <a:rect l="T18" t="T19" r="T20" b="T21"/>
                        <a:pathLst>
                          <a:path w="5" h="9">
                            <a:moveTo>
                              <a:pt x="0" y="9"/>
                            </a:moveTo>
                            <a:lnTo>
                              <a:pt x="0" y="6"/>
                            </a:lnTo>
                            <a:lnTo>
                              <a:pt x="4" y="0"/>
                            </a:lnTo>
                            <a:lnTo>
                              <a:pt x="5" y="3"/>
                            </a:lnTo>
                            <a:lnTo>
                              <a:pt x="4" y="7"/>
                            </a:lnTo>
                            <a:lnTo>
                              <a:pt x="0" y="9"/>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90" name="Freeform 568"/>
                      <p:cNvSpPr>
                        <a:spLocks/>
                      </p:cNvSpPr>
                      <p:nvPr/>
                    </p:nvSpPr>
                    <p:spPr bwMode="gray">
                      <a:xfrm>
                        <a:off x="3934" y="3164"/>
                        <a:ext cx="4" cy="5"/>
                      </a:xfrm>
                      <a:custGeom>
                        <a:avLst/>
                        <a:gdLst>
                          <a:gd name="T0" fmla="*/ 0 w 4"/>
                          <a:gd name="T1" fmla="*/ 2147483647 h 4"/>
                          <a:gd name="T2" fmla="*/ 0 w 4"/>
                          <a:gd name="T3" fmla="*/ 0 h 4"/>
                          <a:gd name="T4" fmla="*/ 2147483647 w 4"/>
                          <a:gd name="T5" fmla="*/ 0 h 4"/>
                          <a:gd name="T6" fmla="*/ 2147483647 w 4"/>
                          <a:gd name="T7" fmla="*/ 2147483647 h 4"/>
                          <a:gd name="T8" fmla="*/ 2147483647 w 4"/>
                          <a:gd name="T9" fmla="*/ 2147483647 h 4"/>
                          <a:gd name="T10" fmla="*/ 0 w 4"/>
                          <a:gd name="T11" fmla="*/ 2147483647 h 4"/>
                          <a:gd name="T12" fmla="*/ 0 60000 65536"/>
                          <a:gd name="T13" fmla="*/ 0 60000 65536"/>
                          <a:gd name="T14" fmla="*/ 0 60000 65536"/>
                          <a:gd name="T15" fmla="*/ 0 60000 65536"/>
                          <a:gd name="T16" fmla="*/ 0 60000 65536"/>
                          <a:gd name="T17" fmla="*/ 0 60000 65536"/>
                          <a:gd name="T18" fmla="*/ 0 w 4"/>
                          <a:gd name="T19" fmla="*/ 0 h 4"/>
                          <a:gd name="T20" fmla="*/ 4 w 4"/>
                          <a:gd name="T21" fmla="*/ 4 h 4"/>
                        </a:gdLst>
                        <a:ahLst/>
                        <a:cxnLst>
                          <a:cxn ang="T12">
                            <a:pos x="T0" y="T1"/>
                          </a:cxn>
                          <a:cxn ang="T13">
                            <a:pos x="T2" y="T3"/>
                          </a:cxn>
                          <a:cxn ang="T14">
                            <a:pos x="T4" y="T5"/>
                          </a:cxn>
                          <a:cxn ang="T15">
                            <a:pos x="T6" y="T7"/>
                          </a:cxn>
                          <a:cxn ang="T16">
                            <a:pos x="T8" y="T9"/>
                          </a:cxn>
                          <a:cxn ang="T17">
                            <a:pos x="T10" y="T11"/>
                          </a:cxn>
                        </a:cxnLst>
                        <a:rect l="T18" t="T19" r="T20" b="T21"/>
                        <a:pathLst>
                          <a:path w="4" h="4">
                            <a:moveTo>
                              <a:pt x="0" y="2"/>
                            </a:moveTo>
                            <a:lnTo>
                              <a:pt x="0" y="0"/>
                            </a:lnTo>
                            <a:lnTo>
                              <a:pt x="4" y="0"/>
                            </a:lnTo>
                            <a:lnTo>
                              <a:pt x="4" y="4"/>
                            </a:lnTo>
                            <a:lnTo>
                              <a:pt x="2" y="4"/>
                            </a:lnTo>
                            <a:lnTo>
                              <a:pt x="0" y="2"/>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91" name="Freeform 569"/>
                      <p:cNvSpPr>
                        <a:spLocks/>
                      </p:cNvSpPr>
                      <p:nvPr/>
                    </p:nvSpPr>
                    <p:spPr bwMode="gray">
                      <a:xfrm>
                        <a:off x="3985" y="3144"/>
                        <a:ext cx="3" cy="7"/>
                      </a:xfrm>
                      <a:custGeom>
                        <a:avLst/>
                        <a:gdLst>
                          <a:gd name="T0" fmla="*/ 0 w 3"/>
                          <a:gd name="T1" fmla="*/ 2147483647 h 5"/>
                          <a:gd name="T2" fmla="*/ 0 w 3"/>
                          <a:gd name="T3" fmla="*/ 2147483647 h 5"/>
                          <a:gd name="T4" fmla="*/ 2147483647 w 3"/>
                          <a:gd name="T5" fmla="*/ 0 h 5"/>
                          <a:gd name="T6" fmla="*/ 2147483647 w 3"/>
                          <a:gd name="T7" fmla="*/ 2147483647 h 5"/>
                          <a:gd name="T8" fmla="*/ 0 w 3"/>
                          <a:gd name="T9" fmla="*/ 2147483647 h 5"/>
                          <a:gd name="T10" fmla="*/ 0 60000 65536"/>
                          <a:gd name="T11" fmla="*/ 0 60000 65536"/>
                          <a:gd name="T12" fmla="*/ 0 60000 65536"/>
                          <a:gd name="T13" fmla="*/ 0 60000 65536"/>
                          <a:gd name="T14" fmla="*/ 0 60000 65536"/>
                          <a:gd name="T15" fmla="*/ 0 w 3"/>
                          <a:gd name="T16" fmla="*/ 0 h 5"/>
                          <a:gd name="T17" fmla="*/ 3 w 3"/>
                          <a:gd name="T18" fmla="*/ 5 h 5"/>
                        </a:gdLst>
                        <a:ahLst/>
                        <a:cxnLst>
                          <a:cxn ang="T10">
                            <a:pos x="T0" y="T1"/>
                          </a:cxn>
                          <a:cxn ang="T11">
                            <a:pos x="T2" y="T3"/>
                          </a:cxn>
                          <a:cxn ang="T12">
                            <a:pos x="T4" y="T5"/>
                          </a:cxn>
                          <a:cxn ang="T13">
                            <a:pos x="T6" y="T7"/>
                          </a:cxn>
                          <a:cxn ang="T14">
                            <a:pos x="T8" y="T9"/>
                          </a:cxn>
                        </a:cxnLst>
                        <a:rect l="T15" t="T16" r="T17" b="T18"/>
                        <a:pathLst>
                          <a:path w="3" h="5">
                            <a:moveTo>
                              <a:pt x="0" y="5"/>
                            </a:moveTo>
                            <a:lnTo>
                              <a:pt x="0" y="1"/>
                            </a:lnTo>
                            <a:lnTo>
                              <a:pt x="2" y="0"/>
                            </a:lnTo>
                            <a:lnTo>
                              <a:pt x="3" y="3"/>
                            </a:lnTo>
                            <a:lnTo>
                              <a:pt x="0" y="5"/>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92" name="Freeform 570"/>
                      <p:cNvSpPr>
                        <a:spLocks/>
                      </p:cNvSpPr>
                      <p:nvPr/>
                    </p:nvSpPr>
                    <p:spPr bwMode="gray">
                      <a:xfrm>
                        <a:off x="3988" y="3136"/>
                        <a:ext cx="5" cy="6"/>
                      </a:xfrm>
                      <a:custGeom>
                        <a:avLst/>
                        <a:gdLst>
                          <a:gd name="T0" fmla="*/ 0 w 4"/>
                          <a:gd name="T1" fmla="*/ 2147483647 h 6"/>
                          <a:gd name="T2" fmla="*/ 2147483647 w 4"/>
                          <a:gd name="T3" fmla="*/ 0 h 6"/>
                          <a:gd name="T4" fmla="*/ 2147483647 w 4"/>
                          <a:gd name="T5" fmla="*/ 0 h 6"/>
                          <a:gd name="T6" fmla="*/ 2147483647 w 4"/>
                          <a:gd name="T7" fmla="*/ 2147483647 h 6"/>
                          <a:gd name="T8" fmla="*/ 0 w 4"/>
                          <a:gd name="T9" fmla="*/ 2147483647 h 6"/>
                          <a:gd name="T10" fmla="*/ 0 60000 65536"/>
                          <a:gd name="T11" fmla="*/ 0 60000 65536"/>
                          <a:gd name="T12" fmla="*/ 0 60000 65536"/>
                          <a:gd name="T13" fmla="*/ 0 60000 65536"/>
                          <a:gd name="T14" fmla="*/ 0 60000 65536"/>
                          <a:gd name="T15" fmla="*/ 0 w 4"/>
                          <a:gd name="T16" fmla="*/ 0 h 6"/>
                          <a:gd name="T17" fmla="*/ 4 w 4"/>
                          <a:gd name="T18" fmla="*/ 6 h 6"/>
                        </a:gdLst>
                        <a:ahLst/>
                        <a:cxnLst>
                          <a:cxn ang="T10">
                            <a:pos x="T0" y="T1"/>
                          </a:cxn>
                          <a:cxn ang="T11">
                            <a:pos x="T2" y="T3"/>
                          </a:cxn>
                          <a:cxn ang="T12">
                            <a:pos x="T4" y="T5"/>
                          </a:cxn>
                          <a:cxn ang="T13">
                            <a:pos x="T6" y="T7"/>
                          </a:cxn>
                          <a:cxn ang="T14">
                            <a:pos x="T8" y="T9"/>
                          </a:cxn>
                        </a:cxnLst>
                        <a:rect l="T15" t="T16" r="T17" b="T18"/>
                        <a:pathLst>
                          <a:path w="4" h="6">
                            <a:moveTo>
                              <a:pt x="0" y="3"/>
                            </a:moveTo>
                            <a:lnTo>
                              <a:pt x="1" y="0"/>
                            </a:lnTo>
                            <a:lnTo>
                              <a:pt x="4" y="0"/>
                            </a:lnTo>
                            <a:lnTo>
                              <a:pt x="4" y="6"/>
                            </a:lnTo>
                            <a:lnTo>
                              <a:pt x="0" y="3"/>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93" name="Freeform 571"/>
                      <p:cNvSpPr>
                        <a:spLocks/>
                      </p:cNvSpPr>
                      <p:nvPr/>
                    </p:nvSpPr>
                    <p:spPr bwMode="gray">
                      <a:xfrm>
                        <a:off x="4026" y="3156"/>
                        <a:ext cx="13" cy="15"/>
                      </a:xfrm>
                      <a:custGeom>
                        <a:avLst/>
                        <a:gdLst>
                          <a:gd name="T0" fmla="*/ 2147483647 w 11"/>
                          <a:gd name="T1" fmla="*/ 0 h 12"/>
                          <a:gd name="T2" fmla="*/ 2147483647 w 11"/>
                          <a:gd name="T3" fmla="*/ 2147483647 h 12"/>
                          <a:gd name="T4" fmla="*/ 2147483647 w 11"/>
                          <a:gd name="T5" fmla="*/ 2147483647 h 12"/>
                          <a:gd name="T6" fmla="*/ 0 w 11"/>
                          <a:gd name="T7" fmla="*/ 2147483647 h 12"/>
                          <a:gd name="T8" fmla="*/ 0 w 11"/>
                          <a:gd name="T9" fmla="*/ 2147483647 h 12"/>
                          <a:gd name="T10" fmla="*/ 2147483647 w 11"/>
                          <a:gd name="T11" fmla="*/ 2147483647 h 12"/>
                          <a:gd name="T12" fmla="*/ 2147483647 w 11"/>
                          <a:gd name="T13" fmla="*/ 0 h 12"/>
                          <a:gd name="T14" fmla="*/ 0 60000 65536"/>
                          <a:gd name="T15" fmla="*/ 0 60000 65536"/>
                          <a:gd name="T16" fmla="*/ 0 60000 65536"/>
                          <a:gd name="T17" fmla="*/ 0 60000 65536"/>
                          <a:gd name="T18" fmla="*/ 0 60000 65536"/>
                          <a:gd name="T19" fmla="*/ 0 60000 65536"/>
                          <a:gd name="T20" fmla="*/ 0 60000 65536"/>
                          <a:gd name="T21" fmla="*/ 0 w 11"/>
                          <a:gd name="T22" fmla="*/ 0 h 12"/>
                          <a:gd name="T23" fmla="*/ 11 w 11"/>
                          <a:gd name="T24" fmla="*/ 12 h 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 h="12">
                            <a:moveTo>
                              <a:pt x="9" y="0"/>
                            </a:moveTo>
                            <a:lnTo>
                              <a:pt x="10" y="4"/>
                            </a:lnTo>
                            <a:lnTo>
                              <a:pt x="11" y="11"/>
                            </a:lnTo>
                            <a:lnTo>
                              <a:pt x="0" y="12"/>
                            </a:lnTo>
                            <a:lnTo>
                              <a:pt x="0" y="9"/>
                            </a:lnTo>
                            <a:lnTo>
                              <a:pt x="4" y="1"/>
                            </a:lnTo>
                            <a:lnTo>
                              <a:pt x="9" y="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94" name="Freeform 572"/>
                      <p:cNvSpPr>
                        <a:spLocks/>
                      </p:cNvSpPr>
                      <p:nvPr/>
                    </p:nvSpPr>
                    <p:spPr bwMode="gray">
                      <a:xfrm>
                        <a:off x="3909" y="3082"/>
                        <a:ext cx="8" cy="5"/>
                      </a:xfrm>
                      <a:custGeom>
                        <a:avLst/>
                        <a:gdLst>
                          <a:gd name="T0" fmla="*/ 2147483647 w 6"/>
                          <a:gd name="T1" fmla="*/ 2147483647 h 3"/>
                          <a:gd name="T2" fmla="*/ 2147483647 w 6"/>
                          <a:gd name="T3" fmla="*/ 2147483647 h 3"/>
                          <a:gd name="T4" fmla="*/ 2147483647 w 6"/>
                          <a:gd name="T5" fmla="*/ 2147483647 h 3"/>
                          <a:gd name="T6" fmla="*/ 2147483647 w 6"/>
                          <a:gd name="T7" fmla="*/ 0 h 3"/>
                          <a:gd name="T8" fmla="*/ 0 w 6"/>
                          <a:gd name="T9" fmla="*/ 2147483647 h 3"/>
                          <a:gd name="T10" fmla="*/ 2147483647 w 6"/>
                          <a:gd name="T11" fmla="*/ 2147483647 h 3"/>
                          <a:gd name="T12" fmla="*/ 0 60000 65536"/>
                          <a:gd name="T13" fmla="*/ 0 60000 65536"/>
                          <a:gd name="T14" fmla="*/ 0 60000 65536"/>
                          <a:gd name="T15" fmla="*/ 0 60000 65536"/>
                          <a:gd name="T16" fmla="*/ 0 60000 65536"/>
                          <a:gd name="T17" fmla="*/ 0 60000 65536"/>
                          <a:gd name="T18" fmla="*/ 0 w 6"/>
                          <a:gd name="T19" fmla="*/ 0 h 3"/>
                          <a:gd name="T20" fmla="*/ 6 w 6"/>
                          <a:gd name="T21" fmla="*/ 3 h 3"/>
                        </a:gdLst>
                        <a:ahLst/>
                        <a:cxnLst>
                          <a:cxn ang="T12">
                            <a:pos x="T0" y="T1"/>
                          </a:cxn>
                          <a:cxn ang="T13">
                            <a:pos x="T2" y="T3"/>
                          </a:cxn>
                          <a:cxn ang="T14">
                            <a:pos x="T4" y="T5"/>
                          </a:cxn>
                          <a:cxn ang="T15">
                            <a:pos x="T6" y="T7"/>
                          </a:cxn>
                          <a:cxn ang="T16">
                            <a:pos x="T8" y="T9"/>
                          </a:cxn>
                          <a:cxn ang="T17">
                            <a:pos x="T10" y="T11"/>
                          </a:cxn>
                        </a:cxnLst>
                        <a:rect l="T18" t="T19" r="T20" b="T21"/>
                        <a:pathLst>
                          <a:path w="6" h="3">
                            <a:moveTo>
                              <a:pt x="2" y="3"/>
                            </a:moveTo>
                            <a:lnTo>
                              <a:pt x="5" y="3"/>
                            </a:lnTo>
                            <a:lnTo>
                              <a:pt x="6" y="1"/>
                            </a:lnTo>
                            <a:lnTo>
                              <a:pt x="2" y="0"/>
                            </a:lnTo>
                            <a:lnTo>
                              <a:pt x="0" y="2"/>
                            </a:lnTo>
                            <a:lnTo>
                              <a:pt x="2" y="3"/>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95" name="Freeform 573"/>
                      <p:cNvSpPr>
                        <a:spLocks/>
                      </p:cNvSpPr>
                      <p:nvPr/>
                    </p:nvSpPr>
                    <p:spPr bwMode="gray">
                      <a:xfrm>
                        <a:off x="3938" y="3084"/>
                        <a:ext cx="6" cy="6"/>
                      </a:xfrm>
                      <a:custGeom>
                        <a:avLst/>
                        <a:gdLst>
                          <a:gd name="T0" fmla="*/ 0 w 6"/>
                          <a:gd name="T1" fmla="*/ 2147483647 h 5"/>
                          <a:gd name="T2" fmla="*/ 0 w 6"/>
                          <a:gd name="T3" fmla="*/ 2147483647 h 5"/>
                          <a:gd name="T4" fmla="*/ 2147483647 w 6"/>
                          <a:gd name="T5" fmla="*/ 0 h 5"/>
                          <a:gd name="T6" fmla="*/ 2147483647 w 6"/>
                          <a:gd name="T7" fmla="*/ 0 h 5"/>
                          <a:gd name="T8" fmla="*/ 2147483647 w 6"/>
                          <a:gd name="T9" fmla="*/ 2147483647 h 5"/>
                          <a:gd name="T10" fmla="*/ 2147483647 w 6"/>
                          <a:gd name="T11" fmla="*/ 2147483647 h 5"/>
                          <a:gd name="T12" fmla="*/ 0 w 6"/>
                          <a:gd name="T13" fmla="*/ 2147483647 h 5"/>
                          <a:gd name="T14" fmla="*/ 0 60000 65536"/>
                          <a:gd name="T15" fmla="*/ 0 60000 65536"/>
                          <a:gd name="T16" fmla="*/ 0 60000 65536"/>
                          <a:gd name="T17" fmla="*/ 0 60000 65536"/>
                          <a:gd name="T18" fmla="*/ 0 60000 65536"/>
                          <a:gd name="T19" fmla="*/ 0 60000 65536"/>
                          <a:gd name="T20" fmla="*/ 0 60000 65536"/>
                          <a:gd name="T21" fmla="*/ 0 w 6"/>
                          <a:gd name="T22" fmla="*/ 0 h 5"/>
                          <a:gd name="T23" fmla="*/ 6 w 6"/>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5">
                            <a:moveTo>
                              <a:pt x="0" y="5"/>
                            </a:moveTo>
                            <a:lnTo>
                              <a:pt x="0" y="3"/>
                            </a:lnTo>
                            <a:lnTo>
                              <a:pt x="1" y="0"/>
                            </a:lnTo>
                            <a:lnTo>
                              <a:pt x="6" y="0"/>
                            </a:lnTo>
                            <a:lnTo>
                              <a:pt x="6" y="3"/>
                            </a:lnTo>
                            <a:lnTo>
                              <a:pt x="4" y="5"/>
                            </a:lnTo>
                            <a:lnTo>
                              <a:pt x="0" y="5"/>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96" name="Freeform 574"/>
                      <p:cNvSpPr>
                        <a:spLocks/>
                      </p:cNvSpPr>
                      <p:nvPr/>
                    </p:nvSpPr>
                    <p:spPr bwMode="gray">
                      <a:xfrm>
                        <a:off x="3998" y="3072"/>
                        <a:ext cx="15" cy="10"/>
                      </a:xfrm>
                      <a:custGeom>
                        <a:avLst/>
                        <a:gdLst>
                          <a:gd name="T0" fmla="*/ 0 w 12"/>
                          <a:gd name="T1" fmla="*/ 0 h 8"/>
                          <a:gd name="T2" fmla="*/ 2147483647 w 12"/>
                          <a:gd name="T3" fmla="*/ 2147483647 h 8"/>
                          <a:gd name="T4" fmla="*/ 2147483647 w 12"/>
                          <a:gd name="T5" fmla="*/ 2147483647 h 8"/>
                          <a:gd name="T6" fmla="*/ 2147483647 w 12"/>
                          <a:gd name="T7" fmla="*/ 2147483647 h 8"/>
                          <a:gd name="T8" fmla="*/ 0 w 12"/>
                          <a:gd name="T9" fmla="*/ 0 h 8"/>
                          <a:gd name="T10" fmla="*/ 0 60000 65536"/>
                          <a:gd name="T11" fmla="*/ 0 60000 65536"/>
                          <a:gd name="T12" fmla="*/ 0 60000 65536"/>
                          <a:gd name="T13" fmla="*/ 0 60000 65536"/>
                          <a:gd name="T14" fmla="*/ 0 60000 65536"/>
                          <a:gd name="T15" fmla="*/ 0 w 12"/>
                          <a:gd name="T16" fmla="*/ 0 h 8"/>
                          <a:gd name="T17" fmla="*/ 12 w 12"/>
                          <a:gd name="T18" fmla="*/ 8 h 8"/>
                        </a:gdLst>
                        <a:ahLst/>
                        <a:cxnLst>
                          <a:cxn ang="T10">
                            <a:pos x="T0" y="T1"/>
                          </a:cxn>
                          <a:cxn ang="T11">
                            <a:pos x="T2" y="T3"/>
                          </a:cxn>
                          <a:cxn ang="T12">
                            <a:pos x="T4" y="T5"/>
                          </a:cxn>
                          <a:cxn ang="T13">
                            <a:pos x="T6" y="T7"/>
                          </a:cxn>
                          <a:cxn ang="T14">
                            <a:pos x="T8" y="T9"/>
                          </a:cxn>
                        </a:cxnLst>
                        <a:rect l="T15" t="T16" r="T17" b="T18"/>
                        <a:pathLst>
                          <a:path w="12" h="8">
                            <a:moveTo>
                              <a:pt x="0" y="0"/>
                            </a:moveTo>
                            <a:lnTo>
                              <a:pt x="8" y="8"/>
                            </a:lnTo>
                            <a:lnTo>
                              <a:pt x="12" y="6"/>
                            </a:lnTo>
                            <a:lnTo>
                              <a:pt x="6" y="1"/>
                            </a:lnTo>
                            <a:lnTo>
                              <a:pt x="0" y="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97" name="Freeform 576"/>
                      <p:cNvSpPr>
                        <a:spLocks/>
                      </p:cNvSpPr>
                      <p:nvPr/>
                    </p:nvSpPr>
                    <p:spPr bwMode="gray">
                      <a:xfrm>
                        <a:off x="3760" y="3007"/>
                        <a:ext cx="13" cy="11"/>
                      </a:xfrm>
                      <a:custGeom>
                        <a:avLst/>
                        <a:gdLst>
                          <a:gd name="T0" fmla="*/ 2147483647 w 10"/>
                          <a:gd name="T1" fmla="*/ 2147483647 h 8"/>
                          <a:gd name="T2" fmla="*/ 2147483647 w 10"/>
                          <a:gd name="T3" fmla="*/ 0 h 8"/>
                          <a:gd name="T4" fmla="*/ 2147483647 w 10"/>
                          <a:gd name="T5" fmla="*/ 2147483647 h 8"/>
                          <a:gd name="T6" fmla="*/ 0 w 10"/>
                          <a:gd name="T7" fmla="*/ 2147483647 h 8"/>
                          <a:gd name="T8" fmla="*/ 2147483647 w 10"/>
                          <a:gd name="T9" fmla="*/ 2147483647 h 8"/>
                          <a:gd name="T10" fmla="*/ 2147483647 w 10"/>
                          <a:gd name="T11" fmla="*/ 2147483647 h 8"/>
                          <a:gd name="T12" fmla="*/ 2147483647 w 10"/>
                          <a:gd name="T13" fmla="*/ 2147483647 h 8"/>
                          <a:gd name="T14" fmla="*/ 2147483647 w 10"/>
                          <a:gd name="T15" fmla="*/ 2147483647 h 8"/>
                          <a:gd name="T16" fmla="*/ 2147483647 w 10"/>
                          <a:gd name="T17" fmla="*/ 2147483647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
                          <a:gd name="T28" fmla="*/ 0 h 8"/>
                          <a:gd name="T29" fmla="*/ 10 w 10"/>
                          <a:gd name="T30" fmla="*/ 8 h 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 h="8">
                            <a:moveTo>
                              <a:pt x="10" y="1"/>
                            </a:moveTo>
                            <a:lnTo>
                              <a:pt x="4" y="0"/>
                            </a:lnTo>
                            <a:lnTo>
                              <a:pt x="1" y="2"/>
                            </a:lnTo>
                            <a:lnTo>
                              <a:pt x="0" y="8"/>
                            </a:lnTo>
                            <a:lnTo>
                              <a:pt x="3" y="8"/>
                            </a:lnTo>
                            <a:lnTo>
                              <a:pt x="4" y="5"/>
                            </a:lnTo>
                            <a:lnTo>
                              <a:pt x="8" y="8"/>
                            </a:lnTo>
                            <a:lnTo>
                              <a:pt x="9" y="5"/>
                            </a:lnTo>
                            <a:lnTo>
                              <a:pt x="10" y="1"/>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98" name="Freeform 577"/>
                      <p:cNvSpPr>
                        <a:spLocks/>
                      </p:cNvSpPr>
                      <p:nvPr/>
                    </p:nvSpPr>
                    <p:spPr bwMode="gray">
                      <a:xfrm>
                        <a:off x="3953" y="3072"/>
                        <a:ext cx="115" cy="110"/>
                      </a:xfrm>
                      <a:custGeom>
                        <a:avLst/>
                        <a:gdLst>
                          <a:gd name="T0" fmla="*/ 2147483647 w 94"/>
                          <a:gd name="T1" fmla="*/ 2147483647 h 89"/>
                          <a:gd name="T2" fmla="*/ 2147483647 w 94"/>
                          <a:gd name="T3" fmla="*/ 2147483647 h 89"/>
                          <a:gd name="T4" fmla="*/ 2147483647 w 94"/>
                          <a:gd name="T5" fmla="*/ 2147483647 h 89"/>
                          <a:gd name="T6" fmla="*/ 2147483647 w 94"/>
                          <a:gd name="T7" fmla="*/ 2147483647 h 89"/>
                          <a:gd name="T8" fmla="*/ 2147483647 w 94"/>
                          <a:gd name="T9" fmla="*/ 2147483647 h 89"/>
                          <a:gd name="T10" fmla="*/ 2147483647 w 94"/>
                          <a:gd name="T11" fmla="*/ 2147483647 h 89"/>
                          <a:gd name="T12" fmla="*/ 2147483647 w 94"/>
                          <a:gd name="T13" fmla="*/ 2147483647 h 89"/>
                          <a:gd name="T14" fmla="*/ 2147483647 w 94"/>
                          <a:gd name="T15" fmla="*/ 2147483647 h 89"/>
                          <a:gd name="T16" fmla="*/ 2147483647 w 94"/>
                          <a:gd name="T17" fmla="*/ 2147483647 h 89"/>
                          <a:gd name="T18" fmla="*/ 2147483647 w 94"/>
                          <a:gd name="T19" fmla="*/ 2147483647 h 89"/>
                          <a:gd name="T20" fmla="*/ 2147483647 w 94"/>
                          <a:gd name="T21" fmla="*/ 2147483647 h 89"/>
                          <a:gd name="T22" fmla="*/ 2147483647 w 94"/>
                          <a:gd name="T23" fmla="*/ 2147483647 h 89"/>
                          <a:gd name="T24" fmla="*/ 2147483647 w 94"/>
                          <a:gd name="T25" fmla="*/ 2147483647 h 89"/>
                          <a:gd name="T26" fmla="*/ 2147483647 w 94"/>
                          <a:gd name="T27" fmla="*/ 2147483647 h 89"/>
                          <a:gd name="T28" fmla="*/ 2147483647 w 94"/>
                          <a:gd name="T29" fmla="*/ 2147483647 h 89"/>
                          <a:gd name="T30" fmla="*/ 2147483647 w 94"/>
                          <a:gd name="T31" fmla="*/ 2147483647 h 89"/>
                          <a:gd name="T32" fmla="*/ 2147483647 w 94"/>
                          <a:gd name="T33" fmla="*/ 2147483647 h 89"/>
                          <a:gd name="T34" fmla="*/ 2147483647 w 94"/>
                          <a:gd name="T35" fmla="*/ 2147483647 h 89"/>
                          <a:gd name="T36" fmla="*/ 2147483647 w 94"/>
                          <a:gd name="T37" fmla="*/ 2147483647 h 89"/>
                          <a:gd name="T38" fmla="*/ 2147483647 w 94"/>
                          <a:gd name="T39" fmla="*/ 0 h 89"/>
                          <a:gd name="T40" fmla="*/ 2147483647 w 94"/>
                          <a:gd name="T41" fmla="*/ 0 h 89"/>
                          <a:gd name="T42" fmla="*/ 2147483647 w 94"/>
                          <a:gd name="T43" fmla="*/ 2147483647 h 89"/>
                          <a:gd name="T44" fmla="*/ 2147483647 w 94"/>
                          <a:gd name="T45" fmla="*/ 2147483647 h 89"/>
                          <a:gd name="T46" fmla="*/ 0 w 94"/>
                          <a:gd name="T47" fmla="*/ 2147483647 h 89"/>
                          <a:gd name="T48" fmla="*/ 2147483647 w 94"/>
                          <a:gd name="T49" fmla="*/ 2147483647 h 89"/>
                          <a:gd name="T50" fmla="*/ 2147483647 w 94"/>
                          <a:gd name="T51" fmla="*/ 2147483647 h 89"/>
                          <a:gd name="T52" fmla="*/ 2147483647 w 94"/>
                          <a:gd name="T53" fmla="*/ 2147483647 h 89"/>
                          <a:gd name="T54" fmla="*/ 2147483647 w 94"/>
                          <a:gd name="T55" fmla="*/ 2147483647 h 89"/>
                          <a:gd name="T56" fmla="*/ 2147483647 w 94"/>
                          <a:gd name="T57" fmla="*/ 2147483647 h 89"/>
                          <a:gd name="T58" fmla="*/ 2147483647 w 94"/>
                          <a:gd name="T59" fmla="*/ 2147483647 h 89"/>
                          <a:gd name="T60" fmla="*/ 2147483647 w 94"/>
                          <a:gd name="T61" fmla="*/ 2147483647 h 89"/>
                          <a:gd name="T62" fmla="*/ 2147483647 w 94"/>
                          <a:gd name="T63" fmla="*/ 2147483647 h 89"/>
                          <a:gd name="T64" fmla="*/ 2147483647 w 94"/>
                          <a:gd name="T65" fmla="*/ 2147483647 h 89"/>
                          <a:gd name="T66" fmla="*/ 2147483647 w 94"/>
                          <a:gd name="T67" fmla="*/ 2147483647 h 89"/>
                          <a:gd name="T68" fmla="*/ 2147483647 w 94"/>
                          <a:gd name="T69" fmla="*/ 2147483647 h 89"/>
                          <a:gd name="T70" fmla="*/ 2147483647 w 94"/>
                          <a:gd name="T71" fmla="*/ 2147483647 h 89"/>
                          <a:gd name="T72" fmla="*/ 2147483647 w 94"/>
                          <a:gd name="T73" fmla="*/ 2147483647 h 89"/>
                          <a:gd name="T74" fmla="*/ 2147483647 w 94"/>
                          <a:gd name="T75" fmla="*/ 2147483647 h 89"/>
                          <a:gd name="T76" fmla="*/ 2147483647 w 94"/>
                          <a:gd name="T77" fmla="*/ 2147483647 h 89"/>
                          <a:gd name="T78" fmla="*/ 2147483647 w 94"/>
                          <a:gd name="T79" fmla="*/ 2147483647 h 89"/>
                          <a:gd name="T80" fmla="*/ 2147483647 w 94"/>
                          <a:gd name="T81" fmla="*/ 2147483647 h 89"/>
                          <a:gd name="T82" fmla="*/ 2147483647 w 94"/>
                          <a:gd name="T83" fmla="*/ 2147483647 h 89"/>
                          <a:gd name="T84" fmla="*/ 2147483647 w 94"/>
                          <a:gd name="T85" fmla="*/ 2147483647 h 89"/>
                          <a:gd name="T86" fmla="*/ 2147483647 w 94"/>
                          <a:gd name="T87" fmla="*/ 2147483647 h 89"/>
                          <a:gd name="T88" fmla="*/ 2147483647 w 94"/>
                          <a:gd name="T89" fmla="*/ 2147483647 h 89"/>
                          <a:gd name="T90" fmla="*/ 2147483647 w 94"/>
                          <a:gd name="T91" fmla="*/ 2147483647 h 89"/>
                          <a:gd name="T92" fmla="*/ 2147483647 w 94"/>
                          <a:gd name="T93" fmla="*/ 2147483647 h 89"/>
                          <a:gd name="T94" fmla="*/ 2147483647 w 94"/>
                          <a:gd name="T95" fmla="*/ 2147483647 h 89"/>
                          <a:gd name="T96" fmla="*/ 2147483647 w 94"/>
                          <a:gd name="T97" fmla="*/ 2147483647 h 8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94"/>
                          <a:gd name="T148" fmla="*/ 0 h 89"/>
                          <a:gd name="T149" fmla="*/ 94 w 94"/>
                          <a:gd name="T150" fmla="*/ 89 h 8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94" h="89">
                            <a:moveTo>
                              <a:pt x="94" y="89"/>
                            </a:moveTo>
                            <a:lnTo>
                              <a:pt x="92" y="68"/>
                            </a:lnTo>
                            <a:lnTo>
                              <a:pt x="90" y="64"/>
                            </a:lnTo>
                            <a:lnTo>
                              <a:pt x="88" y="60"/>
                            </a:lnTo>
                            <a:lnTo>
                              <a:pt x="92" y="56"/>
                            </a:lnTo>
                            <a:lnTo>
                              <a:pt x="91" y="21"/>
                            </a:lnTo>
                            <a:lnTo>
                              <a:pt x="90" y="20"/>
                            </a:lnTo>
                            <a:lnTo>
                              <a:pt x="82" y="20"/>
                            </a:lnTo>
                            <a:lnTo>
                              <a:pt x="73" y="13"/>
                            </a:lnTo>
                            <a:lnTo>
                              <a:pt x="57" y="10"/>
                            </a:lnTo>
                            <a:lnTo>
                              <a:pt x="52" y="13"/>
                            </a:lnTo>
                            <a:lnTo>
                              <a:pt x="51" y="16"/>
                            </a:lnTo>
                            <a:lnTo>
                              <a:pt x="38" y="30"/>
                            </a:lnTo>
                            <a:lnTo>
                              <a:pt x="34" y="26"/>
                            </a:lnTo>
                            <a:lnTo>
                              <a:pt x="32" y="20"/>
                            </a:lnTo>
                            <a:lnTo>
                              <a:pt x="28" y="17"/>
                            </a:lnTo>
                            <a:lnTo>
                              <a:pt x="28" y="9"/>
                            </a:lnTo>
                            <a:lnTo>
                              <a:pt x="26" y="4"/>
                            </a:lnTo>
                            <a:lnTo>
                              <a:pt x="18" y="4"/>
                            </a:lnTo>
                            <a:lnTo>
                              <a:pt x="13" y="0"/>
                            </a:lnTo>
                            <a:lnTo>
                              <a:pt x="10" y="0"/>
                            </a:lnTo>
                            <a:lnTo>
                              <a:pt x="6" y="3"/>
                            </a:lnTo>
                            <a:lnTo>
                              <a:pt x="3" y="3"/>
                            </a:lnTo>
                            <a:lnTo>
                              <a:pt x="0" y="9"/>
                            </a:lnTo>
                            <a:lnTo>
                              <a:pt x="6" y="11"/>
                            </a:lnTo>
                            <a:lnTo>
                              <a:pt x="10" y="17"/>
                            </a:lnTo>
                            <a:lnTo>
                              <a:pt x="13" y="18"/>
                            </a:lnTo>
                            <a:lnTo>
                              <a:pt x="21" y="18"/>
                            </a:lnTo>
                            <a:lnTo>
                              <a:pt x="24" y="20"/>
                            </a:lnTo>
                            <a:lnTo>
                              <a:pt x="21" y="24"/>
                            </a:lnTo>
                            <a:lnTo>
                              <a:pt x="8" y="22"/>
                            </a:lnTo>
                            <a:lnTo>
                              <a:pt x="8" y="24"/>
                            </a:lnTo>
                            <a:lnTo>
                              <a:pt x="12" y="28"/>
                            </a:lnTo>
                            <a:lnTo>
                              <a:pt x="14" y="37"/>
                            </a:lnTo>
                            <a:lnTo>
                              <a:pt x="20" y="39"/>
                            </a:lnTo>
                            <a:lnTo>
                              <a:pt x="21" y="36"/>
                            </a:lnTo>
                            <a:lnTo>
                              <a:pt x="25" y="35"/>
                            </a:lnTo>
                            <a:lnTo>
                              <a:pt x="33" y="39"/>
                            </a:lnTo>
                            <a:lnTo>
                              <a:pt x="42" y="43"/>
                            </a:lnTo>
                            <a:lnTo>
                              <a:pt x="49" y="44"/>
                            </a:lnTo>
                            <a:lnTo>
                              <a:pt x="56" y="47"/>
                            </a:lnTo>
                            <a:lnTo>
                              <a:pt x="65" y="55"/>
                            </a:lnTo>
                            <a:lnTo>
                              <a:pt x="67" y="63"/>
                            </a:lnTo>
                            <a:lnTo>
                              <a:pt x="70" y="67"/>
                            </a:lnTo>
                            <a:lnTo>
                              <a:pt x="72" y="71"/>
                            </a:lnTo>
                            <a:lnTo>
                              <a:pt x="73" y="79"/>
                            </a:lnTo>
                            <a:lnTo>
                              <a:pt x="81" y="79"/>
                            </a:lnTo>
                            <a:lnTo>
                              <a:pt x="86" y="84"/>
                            </a:lnTo>
                            <a:lnTo>
                              <a:pt x="94" y="89"/>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599" name="Freeform 590"/>
                      <p:cNvSpPr>
                        <a:spLocks/>
                      </p:cNvSpPr>
                      <p:nvPr/>
                    </p:nvSpPr>
                    <p:spPr bwMode="gray">
                      <a:xfrm>
                        <a:off x="3741" y="3154"/>
                        <a:ext cx="18" cy="3"/>
                      </a:xfrm>
                      <a:custGeom>
                        <a:avLst/>
                        <a:gdLst>
                          <a:gd name="T0" fmla="*/ 0 w 14"/>
                          <a:gd name="T1" fmla="*/ 2147483647 h 3"/>
                          <a:gd name="T2" fmla="*/ 2147483647 w 14"/>
                          <a:gd name="T3" fmla="*/ 2147483647 h 3"/>
                          <a:gd name="T4" fmla="*/ 2147483647 w 14"/>
                          <a:gd name="T5" fmla="*/ 0 h 3"/>
                          <a:gd name="T6" fmla="*/ 0 w 14"/>
                          <a:gd name="T7" fmla="*/ 2147483647 h 3"/>
                          <a:gd name="T8" fmla="*/ 0 w 14"/>
                          <a:gd name="T9" fmla="*/ 2147483647 h 3"/>
                          <a:gd name="T10" fmla="*/ 0 60000 65536"/>
                          <a:gd name="T11" fmla="*/ 0 60000 65536"/>
                          <a:gd name="T12" fmla="*/ 0 60000 65536"/>
                          <a:gd name="T13" fmla="*/ 0 60000 65536"/>
                          <a:gd name="T14" fmla="*/ 0 60000 65536"/>
                          <a:gd name="T15" fmla="*/ 0 w 14"/>
                          <a:gd name="T16" fmla="*/ 0 h 3"/>
                          <a:gd name="T17" fmla="*/ 14 w 14"/>
                          <a:gd name="T18" fmla="*/ 3 h 3"/>
                        </a:gdLst>
                        <a:ahLst/>
                        <a:cxnLst>
                          <a:cxn ang="T10">
                            <a:pos x="T0" y="T1"/>
                          </a:cxn>
                          <a:cxn ang="T11">
                            <a:pos x="T2" y="T3"/>
                          </a:cxn>
                          <a:cxn ang="T12">
                            <a:pos x="T4" y="T5"/>
                          </a:cxn>
                          <a:cxn ang="T13">
                            <a:pos x="T6" y="T7"/>
                          </a:cxn>
                          <a:cxn ang="T14">
                            <a:pos x="T8" y="T9"/>
                          </a:cxn>
                        </a:cxnLst>
                        <a:rect l="T15" t="T16" r="T17" b="T18"/>
                        <a:pathLst>
                          <a:path w="14" h="3">
                            <a:moveTo>
                              <a:pt x="0" y="3"/>
                            </a:moveTo>
                            <a:lnTo>
                              <a:pt x="13" y="2"/>
                            </a:lnTo>
                            <a:lnTo>
                              <a:pt x="14" y="0"/>
                            </a:lnTo>
                            <a:lnTo>
                              <a:pt x="0" y="1"/>
                            </a:lnTo>
                            <a:lnTo>
                              <a:pt x="0" y="3"/>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00" name="Freeform 591"/>
                      <p:cNvSpPr>
                        <a:spLocks/>
                      </p:cNvSpPr>
                      <p:nvPr/>
                    </p:nvSpPr>
                    <p:spPr bwMode="gray">
                      <a:xfrm>
                        <a:off x="3761" y="3167"/>
                        <a:ext cx="12" cy="9"/>
                      </a:xfrm>
                      <a:custGeom>
                        <a:avLst/>
                        <a:gdLst>
                          <a:gd name="T0" fmla="*/ 2147483647 w 9"/>
                          <a:gd name="T1" fmla="*/ 2147483647 h 7"/>
                          <a:gd name="T2" fmla="*/ 2147483647 w 9"/>
                          <a:gd name="T3" fmla="*/ 2147483647 h 7"/>
                          <a:gd name="T4" fmla="*/ 0 w 9"/>
                          <a:gd name="T5" fmla="*/ 0 h 7"/>
                          <a:gd name="T6" fmla="*/ 2147483647 w 9"/>
                          <a:gd name="T7" fmla="*/ 2147483647 h 7"/>
                          <a:gd name="T8" fmla="*/ 2147483647 w 9"/>
                          <a:gd name="T9" fmla="*/ 2147483647 h 7"/>
                          <a:gd name="T10" fmla="*/ 2147483647 w 9"/>
                          <a:gd name="T11" fmla="*/ 2147483647 h 7"/>
                          <a:gd name="T12" fmla="*/ 0 60000 65536"/>
                          <a:gd name="T13" fmla="*/ 0 60000 65536"/>
                          <a:gd name="T14" fmla="*/ 0 60000 65536"/>
                          <a:gd name="T15" fmla="*/ 0 60000 65536"/>
                          <a:gd name="T16" fmla="*/ 0 60000 65536"/>
                          <a:gd name="T17" fmla="*/ 0 60000 65536"/>
                          <a:gd name="T18" fmla="*/ 0 w 9"/>
                          <a:gd name="T19" fmla="*/ 0 h 7"/>
                          <a:gd name="T20" fmla="*/ 9 w 9"/>
                          <a:gd name="T21" fmla="*/ 7 h 7"/>
                        </a:gdLst>
                        <a:ahLst/>
                        <a:cxnLst>
                          <a:cxn ang="T12">
                            <a:pos x="T0" y="T1"/>
                          </a:cxn>
                          <a:cxn ang="T13">
                            <a:pos x="T2" y="T3"/>
                          </a:cxn>
                          <a:cxn ang="T14">
                            <a:pos x="T4" y="T5"/>
                          </a:cxn>
                          <a:cxn ang="T15">
                            <a:pos x="T6" y="T7"/>
                          </a:cxn>
                          <a:cxn ang="T16">
                            <a:pos x="T8" y="T9"/>
                          </a:cxn>
                          <a:cxn ang="T17">
                            <a:pos x="T10" y="T11"/>
                          </a:cxn>
                        </a:cxnLst>
                        <a:rect l="T18" t="T19" r="T20" b="T21"/>
                        <a:pathLst>
                          <a:path w="9" h="7">
                            <a:moveTo>
                              <a:pt x="9" y="6"/>
                            </a:moveTo>
                            <a:lnTo>
                              <a:pt x="8" y="1"/>
                            </a:lnTo>
                            <a:lnTo>
                              <a:pt x="0" y="0"/>
                            </a:lnTo>
                            <a:lnTo>
                              <a:pt x="1" y="5"/>
                            </a:lnTo>
                            <a:lnTo>
                              <a:pt x="5" y="7"/>
                            </a:lnTo>
                            <a:lnTo>
                              <a:pt x="9" y="6"/>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01" name="Freeform 592"/>
                      <p:cNvSpPr>
                        <a:spLocks/>
                      </p:cNvSpPr>
                      <p:nvPr/>
                    </p:nvSpPr>
                    <p:spPr bwMode="gray">
                      <a:xfrm>
                        <a:off x="3779" y="3105"/>
                        <a:ext cx="2" cy="10"/>
                      </a:xfrm>
                      <a:custGeom>
                        <a:avLst/>
                        <a:gdLst>
                          <a:gd name="T0" fmla="*/ 2147483647 w 2"/>
                          <a:gd name="T1" fmla="*/ 0 h 8"/>
                          <a:gd name="T2" fmla="*/ 0 w 2"/>
                          <a:gd name="T3" fmla="*/ 2147483647 h 8"/>
                          <a:gd name="T4" fmla="*/ 0 w 2"/>
                          <a:gd name="T5" fmla="*/ 2147483647 h 8"/>
                          <a:gd name="T6" fmla="*/ 2147483647 w 2"/>
                          <a:gd name="T7" fmla="*/ 2147483647 h 8"/>
                          <a:gd name="T8" fmla="*/ 2147483647 w 2"/>
                          <a:gd name="T9" fmla="*/ 0 h 8"/>
                          <a:gd name="T10" fmla="*/ 0 60000 65536"/>
                          <a:gd name="T11" fmla="*/ 0 60000 65536"/>
                          <a:gd name="T12" fmla="*/ 0 60000 65536"/>
                          <a:gd name="T13" fmla="*/ 0 60000 65536"/>
                          <a:gd name="T14" fmla="*/ 0 60000 65536"/>
                          <a:gd name="T15" fmla="*/ 0 w 2"/>
                          <a:gd name="T16" fmla="*/ 0 h 8"/>
                          <a:gd name="T17" fmla="*/ 2 w 2"/>
                          <a:gd name="T18" fmla="*/ 8 h 8"/>
                        </a:gdLst>
                        <a:ahLst/>
                        <a:cxnLst>
                          <a:cxn ang="T10">
                            <a:pos x="T0" y="T1"/>
                          </a:cxn>
                          <a:cxn ang="T11">
                            <a:pos x="T2" y="T3"/>
                          </a:cxn>
                          <a:cxn ang="T12">
                            <a:pos x="T4" y="T5"/>
                          </a:cxn>
                          <a:cxn ang="T13">
                            <a:pos x="T6" y="T7"/>
                          </a:cxn>
                          <a:cxn ang="T14">
                            <a:pos x="T8" y="T9"/>
                          </a:cxn>
                        </a:cxnLst>
                        <a:rect l="T15" t="T16" r="T17" b="T18"/>
                        <a:pathLst>
                          <a:path w="2" h="8">
                            <a:moveTo>
                              <a:pt x="2" y="0"/>
                            </a:moveTo>
                            <a:lnTo>
                              <a:pt x="0" y="4"/>
                            </a:lnTo>
                            <a:lnTo>
                              <a:pt x="0" y="8"/>
                            </a:lnTo>
                            <a:lnTo>
                              <a:pt x="2" y="8"/>
                            </a:lnTo>
                            <a:lnTo>
                              <a:pt x="2" y="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02" name="Freeform 593"/>
                      <p:cNvSpPr>
                        <a:spLocks/>
                      </p:cNvSpPr>
                      <p:nvPr/>
                    </p:nvSpPr>
                    <p:spPr bwMode="gray">
                      <a:xfrm>
                        <a:off x="3870" y="3169"/>
                        <a:ext cx="12" cy="6"/>
                      </a:xfrm>
                      <a:custGeom>
                        <a:avLst/>
                        <a:gdLst>
                          <a:gd name="T0" fmla="*/ 0 w 10"/>
                          <a:gd name="T1" fmla="*/ 2147483647 h 5"/>
                          <a:gd name="T2" fmla="*/ 2147483647 w 10"/>
                          <a:gd name="T3" fmla="*/ 2147483647 h 5"/>
                          <a:gd name="T4" fmla="*/ 2147483647 w 10"/>
                          <a:gd name="T5" fmla="*/ 2147483647 h 5"/>
                          <a:gd name="T6" fmla="*/ 2147483647 w 10"/>
                          <a:gd name="T7" fmla="*/ 0 h 5"/>
                          <a:gd name="T8" fmla="*/ 2147483647 w 10"/>
                          <a:gd name="T9" fmla="*/ 2147483647 h 5"/>
                          <a:gd name="T10" fmla="*/ 2147483647 w 10"/>
                          <a:gd name="T11" fmla="*/ 2147483647 h 5"/>
                          <a:gd name="T12" fmla="*/ 0 w 10"/>
                          <a:gd name="T13" fmla="*/ 2147483647 h 5"/>
                          <a:gd name="T14" fmla="*/ 0 60000 65536"/>
                          <a:gd name="T15" fmla="*/ 0 60000 65536"/>
                          <a:gd name="T16" fmla="*/ 0 60000 65536"/>
                          <a:gd name="T17" fmla="*/ 0 60000 65536"/>
                          <a:gd name="T18" fmla="*/ 0 60000 65536"/>
                          <a:gd name="T19" fmla="*/ 0 60000 65536"/>
                          <a:gd name="T20" fmla="*/ 0 60000 65536"/>
                          <a:gd name="T21" fmla="*/ 0 w 10"/>
                          <a:gd name="T22" fmla="*/ 0 h 5"/>
                          <a:gd name="T23" fmla="*/ 10 w 10"/>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 h="5">
                            <a:moveTo>
                              <a:pt x="0" y="5"/>
                            </a:moveTo>
                            <a:lnTo>
                              <a:pt x="5" y="4"/>
                            </a:lnTo>
                            <a:lnTo>
                              <a:pt x="10" y="2"/>
                            </a:lnTo>
                            <a:lnTo>
                              <a:pt x="10" y="0"/>
                            </a:lnTo>
                            <a:lnTo>
                              <a:pt x="5" y="1"/>
                            </a:lnTo>
                            <a:lnTo>
                              <a:pt x="1" y="2"/>
                            </a:lnTo>
                            <a:lnTo>
                              <a:pt x="0" y="5"/>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03" name="Freeform 594"/>
                      <p:cNvSpPr>
                        <a:spLocks/>
                      </p:cNvSpPr>
                      <p:nvPr/>
                    </p:nvSpPr>
                    <p:spPr bwMode="gray">
                      <a:xfrm>
                        <a:off x="3859" y="3169"/>
                        <a:ext cx="9" cy="6"/>
                      </a:xfrm>
                      <a:custGeom>
                        <a:avLst/>
                        <a:gdLst>
                          <a:gd name="T0" fmla="*/ 0 w 6"/>
                          <a:gd name="T1" fmla="*/ 2147483647 h 5"/>
                          <a:gd name="T2" fmla="*/ 2147483647 w 6"/>
                          <a:gd name="T3" fmla="*/ 2147483647 h 5"/>
                          <a:gd name="T4" fmla="*/ 2147483647 w 6"/>
                          <a:gd name="T5" fmla="*/ 2147483647 h 5"/>
                          <a:gd name="T6" fmla="*/ 2147483647 w 6"/>
                          <a:gd name="T7" fmla="*/ 0 h 5"/>
                          <a:gd name="T8" fmla="*/ 2147483647 w 6"/>
                          <a:gd name="T9" fmla="*/ 2147483647 h 5"/>
                          <a:gd name="T10" fmla="*/ 0 w 6"/>
                          <a:gd name="T11" fmla="*/ 2147483647 h 5"/>
                          <a:gd name="T12" fmla="*/ 0 60000 65536"/>
                          <a:gd name="T13" fmla="*/ 0 60000 65536"/>
                          <a:gd name="T14" fmla="*/ 0 60000 65536"/>
                          <a:gd name="T15" fmla="*/ 0 60000 65536"/>
                          <a:gd name="T16" fmla="*/ 0 60000 65536"/>
                          <a:gd name="T17" fmla="*/ 0 60000 65536"/>
                          <a:gd name="T18" fmla="*/ 0 w 6"/>
                          <a:gd name="T19" fmla="*/ 0 h 5"/>
                          <a:gd name="T20" fmla="*/ 6 w 6"/>
                          <a:gd name="T21" fmla="*/ 5 h 5"/>
                        </a:gdLst>
                        <a:ahLst/>
                        <a:cxnLst>
                          <a:cxn ang="T12">
                            <a:pos x="T0" y="T1"/>
                          </a:cxn>
                          <a:cxn ang="T13">
                            <a:pos x="T2" y="T3"/>
                          </a:cxn>
                          <a:cxn ang="T14">
                            <a:pos x="T4" y="T5"/>
                          </a:cxn>
                          <a:cxn ang="T15">
                            <a:pos x="T6" y="T7"/>
                          </a:cxn>
                          <a:cxn ang="T16">
                            <a:pos x="T8" y="T9"/>
                          </a:cxn>
                          <a:cxn ang="T17">
                            <a:pos x="T10" y="T11"/>
                          </a:cxn>
                        </a:cxnLst>
                        <a:rect l="T18" t="T19" r="T20" b="T21"/>
                        <a:pathLst>
                          <a:path w="6" h="5">
                            <a:moveTo>
                              <a:pt x="0" y="3"/>
                            </a:moveTo>
                            <a:lnTo>
                              <a:pt x="1" y="5"/>
                            </a:lnTo>
                            <a:lnTo>
                              <a:pt x="6" y="1"/>
                            </a:lnTo>
                            <a:lnTo>
                              <a:pt x="6" y="0"/>
                            </a:lnTo>
                            <a:lnTo>
                              <a:pt x="2" y="1"/>
                            </a:lnTo>
                            <a:lnTo>
                              <a:pt x="0" y="3"/>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04" name="Freeform 595"/>
                      <p:cNvSpPr>
                        <a:spLocks/>
                      </p:cNvSpPr>
                      <p:nvPr/>
                    </p:nvSpPr>
                    <p:spPr bwMode="gray">
                      <a:xfrm>
                        <a:off x="3851" y="3167"/>
                        <a:ext cx="8" cy="8"/>
                      </a:xfrm>
                      <a:custGeom>
                        <a:avLst/>
                        <a:gdLst>
                          <a:gd name="T0" fmla="*/ 0 w 7"/>
                          <a:gd name="T1" fmla="*/ 2147483647 h 6"/>
                          <a:gd name="T2" fmla="*/ 2147483647 w 7"/>
                          <a:gd name="T3" fmla="*/ 2147483647 h 6"/>
                          <a:gd name="T4" fmla="*/ 2147483647 w 7"/>
                          <a:gd name="T5" fmla="*/ 2147483647 h 6"/>
                          <a:gd name="T6" fmla="*/ 2147483647 w 7"/>
                          <a:gd name="T7" fmla="*/ 0 h 6"/>
                          <a:gd name="T8" fmla="*/ 0 w 7"/>
                          <a:gd name="T9" fmla="*/ 2147483647 h 6"/>
                          <a:gd name="T10" fmla="*/ 0 60000 65536"/>
                          <a:gd name="T11" fmla="*/ 0 60000 65536"/>
                          <a:gd name="T12" fmla="*/ 0 60000 65536"/>
                          <a:gd name="T13" fmla="*/ 0 60000 65536"/>
                          <a:gd name="T14" fmla="*/ 0 60000 65536"/>
                          <a:gd name="T15" fmla="*/ 0 w 7"/>
                          <a:gd name="T16" fmla="*/ 0 h 6"/>
                          <a:gd name="T17" fmla="*/ 7 w 7"/>
                          <a:gd name="T18" fmla="*/ 6 h 6"/>
                        </a:gdLst>
                        <a:ahLst/>
                        <a:cxnLst>
                          <a:cxn ang="T10">
                            <a:pos x="T0" y="T1"/>
                          </a:cxn>
                          <a:cxn ang="T11">
                            <a:pos x="T2" y="T3"/>
                          </a:cxn>
                          <a:cxn ang="T12">
                            <a:pos x="T4" y="T5"/>
                          </a:cxn>
                          <a:cxn ang="T13">
                            <a:pos x="T6" y="T7"/>
                          </a:cxn>
                          <a:cxn ang="T14">
                            <a:pos x="T8" y="T9"/>
                          </a:cxn>
                        </a:cxnLst>
                        <a:rect l="T15" t="T16" r="T17" b="T18"/>
                        <a:pathLst>
                          <a:path w="7" h="6">
                            <a:moveTo>
                              <a:pt x="0" y="5"/>
                            </a:moveTo>
                            <a:lnTo>
                              <a:pt x="2" y="6"/>
                            </a:lnTo>
                            <a:lnTo>
                              <a:pt x="7" y="2"/>
                            </a:lnTo>
                            <a:lnTo>
                              <a:pt x="4" y="0"/>
                            </a:lnTo>
                            <a:lnTo>
                              <a:pt x="0" y="5"/>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05" name="Freeform 596"/>
                      <p:cNvSpPr>
                        <a:spLocks/>
                      </p:cNvSpPr>
                      <p:nvPr/>
                    </p:nvSpPr>
                    <p:spPr bwMode="gray">
                      <a:xfrm>
                        <a:off x="3890" y="3160"/>
                        <a:ext cx="10" cy="7"/>
                      </a:xfrm>
                      <a:custGeom>
                        <a:avLst/>
                        <a:gdLst>
                          <a:gd name="T0" fmla="*/ 2147483647 w 8"/>
                          <a:gd name="T1" fmla="*/ 2147483647 h 6"/>
                          <a:gd name="T2" fmla="*/ 2147483647 w 8"/>
                          <a:gd name="T3" fmla="*/ 2147483647 h 6"/>
                          <a:gd name="T4" fmla="*/ 2147483647 w 8"/>
                          <a:gd name="T5" fmla="*/ 2147483647 h 6"/>
                          <a:gd name="T6" fmla="*/ 2147483647 w 8"/>
                          <a:gd name="T7" fmla="*/ 0 h 6"/>
                          <a:gd name="T8" fmla="*/ 0 w 8"/>
                          <a:gd name="T9" fmla="*/ 2147483647 h 6"/>
                          <a:gd name="T10" fmla="*/ 2147483647 w 8"/>
                          <a:gd name="T11" fmla="*/ 2147483647 h 6"/>
                          <a:gd name="T12" fmla="*/ 0 60000 65536"/>
                          <a:gd name="T13" fmla="*/ 0 60000 65536"/>
                          <a:gd name="T14" fmla="*/ 0 60000 65536"/>
                          <a:gd name="T15" fmla="*/ 0 60000 65536"/>
                          <a:gd name="T16" fmla="*/ 0 60000 65536"/>
                          <a:gd name="T17" fmla="*/ 0 60000 65536"/>
                          <a:gd name="T18" fmla="*/ 0 w 8"/>
                          <a:gd name="T19" fmla="*/ 0 h 6"/>
                          <a:gd name="T20" fmla="*/ 8 w 8"/>
                          <a:gd name="T21" fmla="*/ 6 h 6"/>
                        </a:gdLst>
                        <a:ahLst/>
                        <a:cxnLst>
                          <a:cxn ang="T12">
                            <a:pos x="T0" y="T1"/>
                          </a:cxn>
                          <a:cxn ang="T13">
                            <a:pos x="T2" y="T3"/>
                          </a:cxn>
                          <a:cxn ang="T14">
                            <a:pos x="T4" y="T5"/>
                          </a:cxn>
                          <a:cxn ang="T15">
                            <a:pos x="T6" y="T7"/>
                          </a:cxn>
                          <a:cxn ang="T16">
                            <a:pos x="T8" y="T9"/>
                          </a:cxn>
                          <a:cxn ang="T17">
                            <a:pos x="T10" y="T11"/>
                          </a:cxn>
                        </a:cxnLst>
                        <a:rect l="T18" t="T19" r="T20" b="T21"/>
                        <a:pathLst>
                          <a:path w="8" h="6">
                            <a:moveTo>
                              <a:pt x="1" y="6"/>
                            </a:moveTo>
                            <a:lnTo>
                              <a:pt x="7" y="4"/>
                            </a:lnTo>
                            <a:lnTo>
                              <a:pt x="8" y="2"/>
                            </a:lnTo>
                            <a:lnTo>
                              <a:pt x="7" y="0"/>
                            </a:lnTo>
                            <a:lnTo>
                              <a:pt x="0" y="3"/>
                            </a:lnTo>
                            <a:lnTo>
                              <a:pt x="1" y="6"/>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06" name="Freeform 597"/>
                      <p:cNvSpPr>
                        <a:spLocks noEditPoints="1"/>
                      </p:cNvSpPr>
                      <p:nvPr/>
                    </p:nvSpPr>
                    <p:spPr bwMode="gray">
                      <a:xfrm>
                        <a:off x="3812" y="2834"/>
                        <a:ext cx="75" cy="304"/>
                      </a:xfrm>
                      <a:custGeom>
                        <a:avLst/>
                        <a:gdLst>
                          <a:gd name="T0" fmla="*/ 0 w 61"/>
                          <a:gd name="T1" fmla="*/ 2147483647 h 247"/>
                          <a:gd name="T2" fmla="*/ 2147483647 w 61"/>
                          <a:gd name="T3" fmla="*/ 2147483647 h 247"/>
                          <a:gd name="T4" fmla="*/ 2147483647 w 61"/>
                          <a:gd name="T5" fmla="*/ 2147483647 h 247"/>
                          <a:gd name="T6" fmla="*/ 2147483647 w 61"/>
                          <a:gd name="T7" fmla="*/ 2147483647 h 247"/>
                          <a:gd name="T8" fmla="*/ 2147483647 w 61"/>
                          <a:gd name="T9" fmla="*/ 2147483647 h 247"/>
                          <a:gd name="T10" fmla="*/ 2147483647 w 61"/>
                          <a:gd name="T11" fmla="*/ 2147483647 h 247"/>
                          <a:gd name="T12" fmla="*/ 2147483647 w 61"/>
                          <a:gd name="T13" fmla="*/ 2147483647 h 247"/>
                          <a:gd name="T14" fmla="*/ 2147483647 w 61"/>
                          <a:gd name="T15" fmla="*/ 2147483647 h 247"/>
                          <a:gd name="T16" fmla="*/ 2147483647 w 61"/>
                          <a:gd name="T17" fmla="*/ 2147483647 h 247"/>
                          <a:gd name="T18" fmla="*/ 2147483647 w 61"/>
                          <a:gd name="T19" fmla="*/ 2147483647 h 247"/>
                          <a:gd name="T20" fmla="*/ 2147483647 w 61"/>
                          <a:gd name="T21" fmla="*/ 2147483647 h 247"/>
                          <a:gd name="T22" fmla="*/ 2147483647 w 61"/>
                          <a:gd name="T23" fmla="*/ 2147483647 h 247"/>
                          <a:gd name="T24" fmla="*/ 2147483647 w 61"/>
                          <a:gd name="T25" fmla="*/ 2147483647 h 247"/>
                          <a:gd name="T26" fmla="*/ 2147483647 w 61"/>
                          <a:gd name="T27" fmla="*/ 2147483647 h 247"/>
                          <a:gd name="T28" fmla="*/ 2147483647 w 61"/>
                          <a:gd name="T29" fmla="*/ 2147483647 h 247"/>
                          <a:gd name="T30" fmla="*/ 2147483647 w 61"/>
                          <a:gd name="T31" fmla="*/ 2147483647 h 247"/>
                          <a:gd name="T32" fmla="*/ 2147483647 w 61"/>
                          <a:gd name="T33" fmla="*/ 2147483647 h 247"/>
                          <a:gd name="T34" fmla="*/ 2147483647 w 61"/>
                          <a:gd name="T35" fmla="*/ 2147483647 h 247"/>
                          <a:gd name="T36" fmla="*/ 2147483647 w 61"/>
                          <a:gd name="T37" fmla="*/ 2147483647 h 247"/>
                          <a:gd name="T38" fmla="*/ 2147483647 w 61"/>
                          <a:gd name="T39" fmla="*/ 2147483647 h 247"/>
                          <a:gd name="T40" fmla="*/ 2147483647 w 61"/>
                          <a:gd name="T41" fmla="*/ 2147483647 h 247"/>
                          <a:gd name="T42" fmla="*/ 2147483647 w 61"/>
                          <a:gd name="T43" fmla="*/ 2147483647 h 247"/>
                          <a:gd name="T44" fmla="*/ 2147483647 w 61"/>
                          <a:gd name="T45" fmla="*/ 2147483647 h 247"/>
                          <a:gd name="T46" fmla="*/ 2147483647 w 61"/>
                          <a:gd name="T47" fmla="*/ 2147483647 h 247"/>
                          <a:gd name="T48" fmla="*/ 2147483647 w 61"/>
                          <a:gd name="T49" fmla="*/ 2147483647 h 247"/>
                          <a:gd name="T50" fmla="*/ 2147483647 w 61"/>
                          <a:gd name="T51" fmla="*/ 2147483647 h 247"/>
                          <a:gd name="T52" fmla="*/ 2147483647 w 61"/>
                          <a:gd name="T53" fmla="*/ 2147483647 h 247"/>
                          <a:gd name="T54" fmla="*/ 2147483647 w 61"/>
                          <a:gd name="T55" fmla="*/ 2147483647 h 247"/>
                          <a:gd name="T56" fmla="*/ 2147483647 w 61"/>
                          <a:gd name="T57" fmla="*/ 2147483647 h 247"/>
                          <a:gd name="T58" fmla="*/ 2147483647 w 61"/>
                          <a:gd name="T59" fmla="*/ 2147483647 h 247"/>
                          <a:gd name="T60" fmla="*/ 2147483647 w 61"/>
                          <a:gd name="T61" fmla="*/ 2147483647 h 247"/>
                          <a:gd name="T62" fmla="*/ 2147483647 w 61"/>
                          <a:gd name="T63" fmla="*/ 2147483647 h 247"/>
                          <a:gd name="T64" fmla="*/ 2147483647 w 61"/>
                          <a:gd name="T65" fmla="*/ 2147483647 h 247"/>
                          <a:gd name="T66" fmla="*/ 2147483647 w 61"/>
                          <a:gd name="T67" fmla="*/ 2147483647 h 247"/>
                          <a:gd name="T68" fmla="*/ 2147483647 w 61"/>
                          <a:gd name="T69" fmla="*/ 2147483647 h 247"/>
                          <a:gd name="T70" fmla="*/ 2147483647 w 61"/>
                          <a:gd name="T71" fmla="*/ 2147483647 h 247"/>
                          <a:gd name="T72" fmla="*/ 2147483647 w 61"/>
                          <a:gd name="T73" fmla="*/ 2147483647 h 247"/>
                          <a:gd name="T74" fmla="*/ 2147483647 w 61"/>
                          <a:gd name="T75" fmla="*/ 2147483647 h 247"/>
                          <a:gd name="T76" fmla="*/ 2147483647 w 61"/>
                          <a:gd name="T77" fmla="*/ 2147483647 h 247"/>
                          <a:gd name="T78" fmla="*/ 2147483647 w 61"/>
                          <a:gd name="T79" fmla="*/ 2147483647 h 247"/>
                          <a:gd name="T80" fmla="*/ 2147483647 w 61"/>
                          <a:gd name="T81" fmla="*/ 2147483647 h 247"/>
                          <a:gd name="T82" fmla="*/ 2147483647 w 61"/>
                          <a:gd name="T83" fmla="*/ 2147483647 h 247"/>
                          <a:gd name="T84" fmla="*/ 2147483647 w 61"/>
                          <a:gd name="T85" fmla="*/ 2147483647 h 247"/>
                          <a:gd name="T86" fmla="*/ 2147483647 w 61"/>
                          <a:gd name="T87" fmla="*/ 2147483647 h 247"/>
                          <a:gd name="T88" fmla="*/ 2147483647 w 61"/>
                          <a:gd name="T89" fmla="*/ 2147483647 h 247"/>
                          <a:gd name="T90" fmla="*/ 2147483647 w 61"/>
                          <a:gd name="T91" fmla="*/ 2147483647 h 247"/>
                          <a:gd name="T92" fmla="*/ 2147483647 w 61"/>
                          <a:gd name="T93" fmla="*/ 2147483647 h 247"/>
                          <a:gd name="T94" fmla="*/ 2147483647 w 61"/>
                          <a:gd name="T95" fmla="*/ 2147483647 h 247"/>
                          <a:gd name="T96" fmla="*/ 2147483647 w 61"/>
                          <a:gd name="T97" fmla="*/ 2147483647 h 247"/>
                          <a:gd name="T98" fmla="*/ 2147483647 w 61"/>
                          <a:gd name="T99" fmla="*/ 2147483647 h 247"/>
                          <a:gd name="T100" fmla="*/ 2147483647 w 61"/>
                          <a:gd name="T101" fmla="*/ 2147483647 h 247"/>
                          <a:gd name="T102" fmla="*/ 2147483647 w 61"/>
                          <a:gd name="T103" fmla="*/ 2147483647 h 247"/>
                          <a:gd name="T104" fmla="*/ 2147483647 w 61"/>
                          <a:gd name="T105" fmla="*/ 2147483647 h 247"/>
                          <a:gd name="T106" fmla="*/ 2147483647 w 61"/>
                          <a:gd name="T107" fmla="*/ 2147483647 h 247"/>
                          <a:gd name="T108" fmla="*/ 2147483647 w 61"/>
                          <a:gd name="T109" fmla="*/ 2147483647 h 24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61"/>
                          <a:gd name="T166" fmla="*/ 0 h 247"/>
                          <a:gd name="T167" fmla="*/ 61 w 61"/>
                          <a:gd name="T168" fmla="*/ 247 h 24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61" h="247">
                            <a:moveTo>
                              <a:pt x="1" y="215"/>
                            </a:moveTo>
                            <a:lnTo>
                              <a:pt x="0" y="225"/>
                            </a:lnTo>
                            <a:lnTo>
                              <a:pt x="5" y="225"/>
                            </a:lnTo>
                            <a:lnTo>
                              <a:pt x="7" y="229"/>
                            </a:lnTo>
                            <a:lnTo>
                              <a:pt x="8" y="238"/>
                            </a:lnTo>
                            <a:lnTo>
                              <a:pt x="5" y="244"/>
                            </a:lnTo>
                            <a:lnTo>
                              <a:pt x="5" y="247"/>
                            </a:lnTo>
                            <a:lnTo>
                              <a:pt x="9" y="247"/>
                            </a:lnTo>
                            <a:lnTo>
                              <a:pt x="12" y="239"/>
                            </a:lnTo>
                            <a:lnTo>
                              <a:pt x="13" y="222"/>
                            </a:lnTo>
                            <a:lnTo>
                              <a:pt x="11" y="219"/>
                            </a:lnTo>
                            <a:lnTo>
                              <a:pt x="12" y="217"/>
                            </a:lnTo>
                            <a:lnTo>
                              <a:pt x="15" y="218"/>
                            </a:lnTo>
                            <a:lnTo>
                              <a:pt x="16" y="214"/>
                            </a:lnTo>
                            <a:lnTo>
                              <a:pt x="20" y="217"/>
                            </a:lnTo>
                            <a:lnTo>
                              <a:pt x="20" y="227"/>
                            </a:lnTo>
                            <a:lnTo>
                              <a:pt x="25" y="233"/>
                            </a:lnTo>
                            <a:lnTo>
                              <a:pt x="24" y="240"/>
                            </a:lnTo>
                            <a:lnTo>
                              <a:pt x="28" y="241"/>
                            </a:lnTo>
                            <a:lnTo>
                              <a:pt x="30" y="233"/>
                            </a:lnTo>
                            <a:lnTo>
                              <a:pt x="33" y="233"/>
                            </a:lnTo>
                            <a:lnTo>
                              <a:pt x="33" y="230"/>
                            </a:lnTo>
                            <a:lnTo>
                              <a:pt x="30" y="224"/>
                            </a:lnTo>
                            <a:lnTo>
                              <a:pt x="30" y="214"/>
                            </a:lnTo>
                            <a:lnTo>
                              <a:pt x="23" y="211"/>
                            </a:lnTo>
                            <a:lnTo>
                              <a:pt x="22" y="208"/>
                            </a:lnTo>
                            <a:lnTo>
                              <a:pt x="23" y="207"/>
                            </a:lnTo>
                            <a:lnTo>
                              <a:pt x="29" y="208"/>
                            </a:lnTo>
                            <a:lnTo>
                              <a:pt x="35" y="200"/>
                            </a:lnTo>
                            <a:lnTo>
                              <a:pt x="41" y="200"/>
                            </a:lnTo>
                            <a:lnTo>
                              <a:pt x="43" y="198"/>
                            </a:lnTo>
                            <a:lnTo>
                              <a:pt x="39" y="195"/>
                            </a:lnTo>
                            <a:lnTo>
                              <a:pt x="30" y="196"/>
                            </a:lnTo>
                            <a:lnTo>
                              <a:pt x="22" y="199"/>
                            </a:lnTo>
                            <a:lnTo>
                              <a:pt x="19" y="204"/>
                            </a:lnTo>
                            <a:lnTo>
                              <a:pt x="10" y="196"/>
                            </a:lnTo>
                            <a:lnTo>
                              <a:pt x="11" y="190"/>
                            </a:lnTo>
                            <a:lnTo>
                              <a:pt x="15" y="186"/>
                            </a:lnTo>
                            <a:lnTo>
                              <a:pt x="39" y="186"/>
                            </a:lnTo>
                            <a:lnTo>
                              <a:pt x="44" y="188"/>
                            </a:lnTo>
                            <a:lnTo>
                              <a:pt x="53" y="184"/>
                            </a:lnTo>
                            <a:lnTo>
                              <a:pt x="57" y="173"/>
                            </a:lnTo>
                            <a:lnTo>
                              <a:pt x="52" y="173"/>
                            </a:lnTo>
                            <a:lnTo>
                              <a:pt x="50" y="178"/>
                            </a:lnTo>
                            <a:lnTo>
                              <a:pt x="43" y="180"/>
                            </a:lnTo>
                            <a:lnTo>
                              <a:pt x="32" y="181"/>
                            </a:lnTo>
                            <a:lnTo>
                              <a:pt x="22" y="176"/>
                            </a:lnTo>
                            <a:lnTo>
                              <a:pt x="19" y="176"/>
                            </a:lnTo>
                            <a:lnTo>
                              <a:pt x="16" y="181"/>
                            </a:lnTo>
                            <a:lnTo>
                              <a:pt x="13" y="181"/>
                            </a:lnTo>
                            <a:lnTo>
                              <a:pt x="10" y="182"/>
                            </a:lnTo>
                            <a:lnTo>
                              <a:pt x="8" y="191"/>
                            </a:lnTo>
                            <a:lnTo>
                              <a:pt x="5" y="196"/>
                            </a:lnTo>
                            <a:lnTo>
                              <a:pt x="4" y="201"/>
                            </a:lnTo>
                            <a:lnTo>
                              <a:pt x="5" y="209"/>
                            </a:lnTo>
                            <a:lnTo>
                              <a:pt x="3" y="215"/>
                            </a:lnTo>
                            <a:lnTo>
                              <a:pt x="1" y="215"/>
                            </a:lnTo>
                            <a:close/>
                            <a:moveTo>
                              <a:pt x="9" y="23"/>
                            </a:moveTo>
                            <a:lnTo>
                              <a:pt x="8" y="27"/>
                            </a:lnTo>
                            <a:lnTo>
                              <a:pt x="12" y="37"/>
                            </a:lnTo>
                            <a:lnTo>
                              <a:pt x="18" y="40"/>
                            </a:lnTo>
                            <a:lnTo>
                              <a:pt x="18" y="48"/>
                            </a:lnTo>
                            <a:lnTo>
                              <a:pt x="24" y="52"/>
                            </a:lnTo>
                            <a:lnTo>
                              <a:pt x="26" y="50"/>
                            </a:lnTo>
                            <a:lnTo>
                              <a:pt x="27" y="45"/>
                            </a:lnTo>
                            <a:lnTo>
                              <a:pt x="26" y="42"/>
                            </a:lnTo>
                            <a:lnTo>
                              <a:pt x="23" y="33"/>
                            </a:lnTo>
                            <a:lnTo>
                              <a:pt x="25" y="29"/>
                            </a:lnTo>
                            <a:lnTo>
                              <a:pt x="33" y="21"/>
                            </a:lnTo>
                            <a:lnTo>
                              <a:pt x="34" y="15"/>
                            </a:lnTo>
                            <a:lnTo>
                              <a:pt x="31" y="11"/>
                            </a:lnTo>
                            <a:lnTo>
                              <a:pt x="32" y="1"/>
                            </a:lnTo>
                            <a:lnTo>
                              <a:pt x="29" y="0"/>
                            </a:lnTo>
                            <a:lnTo>
                              <a:pt x="24" y="3"/>
                            </a:lnTo>
                            <a:lnTo>
                              <a:pt x="20" y="1"/>
                            </a:lnTo>
                            <a:lnTo>
                              <a:pt x="17" y="1"/>
                            </a:lnTo>
                            <a:lnTo>
                              <a:pt x="17" y="5"/>
                            </a:lnTo>
                            <a:lnTo>
                              <a:pt x="15" y="8"/>
                            </a:lnTo>
                            <a:lnTo>
                              <a:pt x="12" y="23"/>
                            </a:lnTo>
                            <a:lnTo>
                              <a:pt x="9" y="23"/>
                            </a:lnTo>
                            <a:close/>
                            <a:moveTo>
                              <a:pt x="19" y="52"/>
                            </a:moveTo>
                            <a:lnTo>
                              <a:pt x="14" y="52"/>
                            </a:lnTo>
                            <a:lnTo>
                              <a:pt x="13" y="53"/>
                            </a:lnTo>
                            <a:lnTo>
                              <a:pt x="17" y="57"/>
                            </a:lnTo>
                            <a:lnTo>
                              <a:pt x="19" y="63"/>
                            </a:lnTo>
                            <a:lnTo>
                              <a:pt x="22" y="64"/>
                            </a:lnTo>
                            <a:lnTo>
                              <a:pt x="24" y="62"/>
                            </a:lnTo>
                            <a:lnTo>
                              <a:pt x="23" y="56"/>
                            </a:lnTo>
                            <a:lnTo>
                              <a:pt x="19" y="52"/>
                            </a:lnTo>
                            <a:close/>
                            <a:moveTo>
                              <a:pt x="38" y="49"/>
                            </a:moveTo>
                            <a:lnTo>
                              <a:pt x="35" y="45"/>
                            </a:lnTo>
                            <a:lnTo>
                              <a:pt x="32" y="45"/>
                            </a:lnTo>
                            <a:lnTo>
                              <a:pt x="28" y="48"/>
                            </a:lnTo>
                            <a:lnTo>
                              <a:pt x="33" y="54"/>
                            </a:lnTo>
                            <a:lnTo>
                              <a:pt x="35" y="52"/>
                            </a:lnTo>
                            <a:lnTo>
                              <a:pt x="40" y="56"/>
                            </a:lnTo>
                            <a:lnTo>
                              <a:pt x="48" y="61"/>
                            </a:lnTo>
                            <a:lnTo>
                              <a:pt x="49" y="58"/>
                            </a:lnTo>
                            <a:lnTo>
                              <a:pt x="46" y="57"/>
                            </a:lnTo>
                            <a:lnTo>
                              <a:pt x="45" y="51"/>
                            </a:lnTo>
                            <a:lnTo>
                              <a:pt x="42" y="46"/>
                            </a:lnTo>
                            <a:lnTo>
                              <a:pt x="38" y="49"/>
                            </a:lnTo>
                            <a:close/>
                            <a:moveTo>
                              <a:pt x="51" y="64"/>
                            </a:moveTo>
                            <a:lnTo>
                              <a:pt x="51" y="66"/>
                            </a:lnTo>
                            <a:lnTo>
                              <a:pt x="55" y="69"/>
                            </a:lnTo>
                            <a:lnTo>
                              <a:pt x="57" y="74"/>
                            </a:lnTo>
                            <a:lnTo>
                              <a:pt x="61" y="76"/>
                            </a:lnTo>
                            <a:lnTo>
                              <a:pt x="61" y="69"/>
                            </a:lnTo>
                            <a:lnTo>
                              <a:pt x="59" y="64"/>
                            </a:lnTo>
                            <a:lnTo>
                              <a:pt x="54" y="63"/>
                            </a:lnTo>
                            <a:lnTo>
                              <a:pt x="51" y="64"/>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07" name="Freeform 598"/>
                      <p:cNvSpPr>
                        <a:spLocks/>
                      </p:cNvSpPr>
                      <p:nvPr/>
                    </p:nvSpPr>
                    <p:spPr bwMode="gray">
                      <a:xfrm>
                        <a:off x="3870" y="2891"/>
                        <a:ext cx="4" cy="6"/>
                      </a:xfrm>
                      <a:custGeom>
                        <a:avLst/>
                        <a:gdLst>
                          <a:gd name="T0" fmla="*/ 0 w 4"/>
                          <a:gd name="T1" fmla="*/ 2147483647 h 5"/>
                          <a:gd name="T2" fmla="*/ 2147483647 w 4"/>
                          <a:gd name="T3" fmla="*/ 2147483647 h 5"/>
                          <a:gd name="T4" fmla="*/ 2147483647 w 4"/>
                          <a:gd name="T5" fmla="*/ 2147483647 h 5"/>
                          <a:gd name="T6" fmla="*/ 2147483647 w 4"/>
                          <a:gd name="T7" fmla="*/ 2147483647 h 5"/>
                          <a:gd name="T8" fmla="*/ 2147483647 w 4"/>
                          <a:gd name="T9" fmla="*/ 0 h 5"/>
                          <a:gd name="T10" fmla="*/ 0 w 4"/>
                          <a:gd name="T11" fmla="*/ 2147483647 h 5"/>
                          <a:gd name="T12" fmla="*/ 0 60000 65536"/>
                          <a:gd name="T13" fmla="*/ 0 60000 65536"/>
                          <a:gd name="T14" fmla="*/ 0 60000 65536"/>
                          <a:gd name="T15" fmla="*/ 0 60000 65536"/>
                          <a:gd name="T16" fmla="*/ 0 60000 65536"/>
                          <a:gd name="T17" fmla="*/ 0 60000 65536"/>
                          <a:gd name="T18" fmla="*/ 0 w 4"/>
                          <a:gd name="T19" fmla="*/ 0 h 5"/>
                          <a:gd name="T20" fmla="*/ 4 w 4"/>
                          <a:gd name="T21" fmla="*/ 5 h 5"/>
                        </a:gdLst>
                        <a:ahLst/>
                        <a:cxnLst>
                          <a:cxn ang="T12">
                            <a:pos x="T0" y="T1"/>
                          </a:cxn>
                          <a:cxn ang="T13">
                            <a:pos x="T2" y="T3"/>
                          </a:cxn>
                          <a:cxn ang="T14">
                            <a:pos x="T4" y="T5"/>
                          </a:cxn>
                          <a:cxn ang="T15">
                            <a:pos x="T6" y="T7"/>
                          </a:cxn>
                          <a:cxn ang="T16">
                            <a:pos x="T8" y="T9"/>
                          </a:cxn>
                          <a:cxn ang="T17">
                            <a:pos x="T10" y="T11"/>
                          </a:cxn>
                        </a:cxnLst>
                        <a:rect l="T18" t="T19" r="T20" b="T21"/>
                        <a:pathLst>
                          <a:path w="4" h="5">
                            <a:moveTo>
                              <a:pt x="0" y="3"/>
                            </a:moveTo>
                            <a:lnTo>
                              <a:pt x="1" y="5"/>
                            </a:lnTo>
                            <a:lnTo>
                              <a:pt x="4" y="4"/>
                            </a:lnTo>
                            <a:lnTo>
                              <a:pt x="4" y="1"/>
                            </a:lnTo>
                            <a:lnTo>
                              <a:pt x="1" y="0"/>
                            </a:lnTo>
                            <a:lnTo>
                              <a:pt x="0" y="3"/>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08" name="Freeform 599"/>
                      <p:cNvSpPr>
                        <a:spLocks/>
                      </p:cNvSpPr>
                      <p:nvPr/>
                    </p:nvSpPr>
                    <p:spPr bwMode="gray">
                      <a:xfrm>
                        <a:off x="3861" y="2913"/>
                        <a:ext cx="8" cy="6"/>
                      </a:xfrm>
                      <a:custGeom>
                        <a:avLst/>
                        <a:gdLst>
                          <a:gd name="T0" fmla="*/ 0 w 6"/>
                          <a:gd name="T1" fmla="*/ 0 h 5"/>
                          <a:gd name="T2" fmla="*/ 0 w 6"/>
                          <a:gd name="T3" fmla="*/ 2147483647 h 5"/>
                          <a:gd name="T4" fmla="*/ 2147483647 w 6"/>
                          <a:gd name="T5" fmla="*/ 2147483647 h 5"/>
                          <a:gd name="T6" fmla="*/ 2147483647 w 6"/>
                          <a:gd name="T7" fmla="*/ 2147483647 h 5"/>
                          <a:gd name="T8" fmla="*/ 2147483647 w 6"/>
                          <a:gd name="T9" fmla="*/ 2147483647 h 5"/>
                          <a:gd name="T10" fmla="*/ 2147483647 w 6"/>
                          <a:gd name="T11" fmla="*/ 0 h 5"/>
                          <a:gd name="T12" fmla="*/ 0 w 6"/>
                          <a:gd name="T13" fmla="*/ 0 h 5"/>
                          <a:gd name="T14" fmla="*/ 0 60000 65536"/>
                          <a:gd name="T15" fmla="*/ 0 60000 65536"/>
                          <a:gd name="T16" fmla="*/ 0 60000 65536"/>
                          <a:gd name="T17" fmla="*/ 0 60000 65536"/>
                          <a:gd name="T18" fmla="*/ 0 60000 65536"/>
                          <a:gd name="T19" fmla="*/ 0 60000 65536"/>
                          <a:gd name="T20" fmla="*/ 0 60000 65536"/>
                          <a:gd name="T21" fmla="*/ 0 w 6"/>
                          <a:gd name="T22" fmla="*/ 0 h 5"/>
                          <a:gd name="T23" fmla="*/ 6 w 6"/>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5">
                            <a:moveTo>
                              <a:pt x="0" y="0"/>
                            </a:moveTo>
                            <a:lnTo>
                              <a:pt x="0" y="5"/>
                            </a:lnTo>
                            <a:lnTo>
                              <a:pt x="2" y="3"/>
                            </a:lnTo>
                            <a:lnTo>
                              <a:pt x="6" y="5"/>
                            </a:lnTo>
                            <a:lnTo>
                              <a:pt x="6" y="3"/>
                            </a:lnTo>
                            <a:lnTo>
                              <a:pt x="3" y="0"/>
                            </a:lnTo>
                            <a:lnTo>
                              <a:pt x="0" y="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09" name="Freeform 600"/>
                      <p:cNvSpPr>
                        <a:spLocks noEditPoints="1"/>
                      </p:cNvSpPr>
                      <p:nvPr/>
                    </p:nvSpPr>
                    <p:spPr bwMode="gray">
                      <a:xfrm>
                        <a:off x="3849" y="2924"/>
                        <a:ext cx="15" cy="29"/>
                      </a:xfrm>
                      <a:custGeom>
                        <a:avLst/>
                        <a:gdLst>
                          <a:gd name="T0" fmla="*/ 2147483647 w 13"/>
                          <a:gd name="T1" fmla="*/ 0 h 23"/>
                          <a:gd name="T2" fmla="*/ 0 w 13"/>
                          <a:gd name="T3" fmla="*/ 2147483647 h 23"/>
                          <a:gd name="T4" fmla="*/ 2147483647 w 13"/>
                          <a:gd name="T5" fmla="*/ 2147483647 h 23"/>
                          <a:gd name="T6" fmla="*/ 2147483647 w 13"/>
                          <a:gd name="T7" fmla="*/ 2147483647 h 23"/>
                          <a:gd name="T8" fmla="*/ 2147483647 w 13"/>
                          <a:gd name="T9" fmla="*/ 0 h 23"/>
                          <a:gd name="T10" fmla="*/ 2147483647 w 13"/>
                          <a:gd name="T11" fmla="*/ 0 h 23"/>
                          <a:gd name="T12" fmla="*/ 2147483647 w 13"/>
                          <a:gd name="T13" fmla="*/ 2147483647 h 23"/>
                          <a:gd name="T14" fmla="*/ 2147483647 w 13"/>
                          <a:gd name="T15" fmla="*/ 2147483647 h 23"/>
                          <a:gd name="T16" fmla="*/ 2147483647 w 13"/>
                          <a:gd name="T17" fmla="*/ 2147483647 h 23"/>
                          <a:gd name="T18" fmla="*/ 2147483647 w 13"/>
                          <a:gd name="T19" fmla="*/ 2147483647 h 23"/>
                          <a:gd name="T20" fmla="*/ 2147483647 w 13"/>
                          <a:gd name="T21" fmla="*/ 2147483647 h 23"/>
                          <a:gd name="T22" fmla="*/ 2147483647 w 13"/>
                          <a:gd name="T23" fmla="*/ 2147483647 h 23"/>
                          <a:gd name="T24" fmla="*/ 2147483647 w 13"/>
                          <a:gd name="T25" fmla="*/ 2147483647 h 23"/>
                          <a:gd name="T26" fmla="*/ 2147483647 w 13"/>
                          <a:gd name="T27" fmla="*/ 2147483647 h 23"/>
                          <a:gd name="T28" fmla="*/ 2147483647 w 13"/>
                          <a:gd name="T29" fmla="*/ 2147483647 h 23"/>
                          <a:gd name="T30" fmla="*/ 2147483647 w 13"/>
                          <a:gd name="T31" fmla="*/ 2147483647 h 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3"/>
                          <a:gd name="T49" fmla="*/ 0 h 23"/>
                          <a:gd name="T50" fmla="*/ 13 w 13"/>
                          <a:gd name="T51" fmla="*/ 23 h 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3" h="23">
                            <a:moveTo>
                              <a:pt x="1" y="0"/>
                            </a:moveTo>
                            <a:lnTo>
                              <a:pt x="0" y="11"/>
                            </a:lnTo>
                            <a:lnTo>
                              <a:pt x="6" y="6"/>
                            </a:lnTo>
                            <a:lnTo>
                              <a:pt x="8" y="1"/>
                            </a:lnTo>
                            <a:lnTo>
                              <a:pt x="5" y="0"/>
                            </a:lnTo>
                            <a:lnTo>
                              <a:pt x="1" y="0"/>
                            </a:lnTo>
                            <a:close/>
                            <a:moveTo>
                              <a:pt x="7" y="11"/>
                            </a:moveTo>
                            <a:lnTo>
                              <a:pt x="10" y="14"/>
                            </a:lnTo>
                            <a:lnTo>
                              <a:pt x="3" y="16"/>
                            </a:lnTo>
                            <a:lnTo>
                              <a:pt x="2" y="20"/>
                            </a:lnTo>
                            <a:lnTo>
                              <a:pt x="7" y="23"/>
                            </a:lnTo>
                            <a:lnTo>
                              <a:pt x="10" y="21"/>
                            </a:lnTo>
                            <a:lnTo>
                              <a:pt x="13" y="16"/>
                            </a:lnTo>
                            <a:lnTo>
                              <a:pt x="13" y="8"/>
                            </a:lnTo>
                            <a:lnTo>
                              <a:pt x="9" y="7"/>
                            </a:lnTo>
                            <a:lnTo>
                              <a:pt x="7" y="11"/>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10" name="Freeform 601"/>
                      <p:cNvSpPr>
                        <a:spLocks/>
                      </p:cNvSpPr>
                      <p:nvPr/>
                    </p:nvSpPr>
                    <p:spPr bwMode="gray">
                      <a:xfrm>
                        <a:off x="3866" y="2930"/>
                        <a:ext cx="5" cy="18"/>
                      </a:xfrm>
                      <a:custGeom>
                        <a:avLst/>
                        <a:gdLst>
                          <a:gd name="T0" fmla="*/ 0 w 4"/>
                          <a:gd name="T1" fmla="*/ 2147483647 h 14"/>
                          <a:gd name="T2" fmla="*/ 2147483647 w 4"/>
                          <a:gd name="T3" fmla="*/ 2147483647 h 14"/>
                          <a:gd name="T4" fmla="*/ 2147483647 w 4"/>
                          <a:gd name="T5" fmla="*/ 2147483647 h 14"/>
                          <a:gd name="T6" fmla="*/ 2147483647 w 4"/>
                          <a:gd name="T7" fmla="*/ 0 h 14"/>
                          <a:gd name="T8" fmla="*/ 0 w 4"/>
                          <a:gd name="T9" fmla="*/ 2147483647 h 14"/>
                          <a:gd name="T10" fmla="*/ 0 60000 65536"/>
                          <a:gd name="T11" fmla="*/ 0 60000 65536"/>
                          <a:gd name="T12" fmla="*/ 0 60000 65536"/>
                          <a:gd name="T13" fmla="*/ 0 60000 65536"/>
                          <a:gd name="T14" fmla="*/ 0 60000 65536"/>
                          <a:gd name="T15" fmla="*/ 0 w 4"/>
                          <a:gd name="T16" fmla="*/ 0 h 14"/>
                          <a:gd name="T17" fmla="*/ 4 w 4"/>
                          <a:gd name="T18" fmla="*/ 14 h 14"/>
                        </a:gdLst>
                        <a:ahLst/>
                        <a:cxnLst>
                          <a:cxn ang="T10">
                            <a:pos x="T0" y="T1"/>
                          </a:cxn>
                          <a:cxn ang="T11">
                            <a:pos x="T2" y="T3"/>
                          </a:cxn>
                          <a:cxn ang="T12">
                            <a:pos x="T4" y="T5"/>
                          </a:cxn>
                          <a:cxn ang="T13">
                            <a:pos x="T6" y="T7"/>
                          </a:cxn>
                          <a:cxn ang="T14">
                            <a:pos x="T8" y="T9"/>
                          </a:cxn>
                        </a:cxnLst>
                        <a:rect l="T15" t="T16" r="T17" b="T18"/>
                        <a:pathLst>
                          <a:path w="4" h="14">
                            <a:moveTo>
                              <a:pt x="0" y="14"/>
                            </a:moveTo>
                            <a:lnTo>
                              <a:pt x="3" y="13"/>
                            </a:lnTo>
                            <a:lnTo>
                              <a:pt x="4" y="9"/>
                            </a:lnTo>
                            <a:lnTo>
                              <a:pt x="2" y="0"/>
                            </a:lnTo>
                            <a:lnTo>
                              <a:pt x="0" y="14"/>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11" name="Freeform 602"/>
                      <p:cNvSpPr>
                        <a:spLocks/>
                      </p:cNvSpPr>
                      <p:nvPr/>
                    </p:nvSpPr>
                    <p:spPr bwMode="gray">
                      <a:xfrm>
                        <a:off x="3872" y="2928"/>
                        <a:ext cx="12" cy="12"/>
                      </a:xfrm>
                      <a:custGeom>
                        <a:avLst/>
                        <a:gdLst>
                          <a:gd name="T0" fmla="*/ 2147483647 w 9"/>
                          <a:gd name="T1" fmla="*/ 2147483647 h 10"/>
                          <a:gd name="T2" fmla="*/ 2147483647 w 9"/>
                          <a:gd name="T3" fmla="*/ 2147483647 h 10"/>
                          <a:gd name="T4" fmla="*/ 2147483647 w 9"/>
                          <a:gd name="T5" fmla="*/ 2147483647 h 10"/>
                          <a:gd name="T6" fmla="*/ 2147483647 w 9"/>
                          <a:gd name="T7" fmla="*/ 2147483647 h 10"/>
                          <a:gd name="T8" fmla="*/ 2147483647 w 9"/>
                          <a:gd name="T9" fmla="*/ 0 h 10"/>
                          <a:gd name="T10" fmla="*/ 0 w 9"/>
                          <a:gd name="T11" fmla="*/ 0 h 10"/>
                          <a:gd name="T12" fmla="*/ 2147483647 w 9"/>
                          <a:gd name="T13" fmla="*/ 2147483647 h 10"/>
                          <a:gd name="T14" fmla="*/ 0 60000 65536"/>
                          <a:gd name="T15" fmla="*/ 0 60000 65536"/>
                          <a:gd name="T16" fmla="*/ 0 60000 65536"/>
                          <a:gd name="T17" fmla="*/ 0 60000 65536"/>
                          <a:gd name="T18" fmla="*/ 0 60000 65536"/>
                          <a:gd name="T19" fmla="*/ 0 60000 65536"/>
                          <a:gd name="T20" fmla="*/ 0 60000 65536"/>
                          <a:gd name="T21" fmla="*/ 0 w 9"/>
                          <a:gd name="T22" fmla="*/ 0 h 10"/>
                          <a:gd name="T23" fmla="*/ 9 w 9"/>
                          <a:gd name="T24" fmla="*/ 10 h 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 h="10">
                            <a:moveTo>
                              <a:pt x="5" y="5"/>
                            </a:moveTo>
                            <a:lnTo>
                              <a:pt x="5" y="10"/>
                            </a:lnTo>
                            <a:lnTo>
                              <a:pt x="9" y="9"/>
                            </a:lnTo>
                            <a:lnTo>
                              <a:pt x="8" y="5"/>
                            </a:lnTo>
                            <a:lnTo>
                              <a:pt x="5" y="0"/>
                            </a:lnTo>
                            <a:lnTo>
                              <a:pt x="0" y="0"/>
                            </a:lnTo>
                            <a:lnTo>
                              <a:pt x="5" y="5"/>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12" name="Freeform 603"/>
                      <p:cNvSpPr>
                        <a:spLocks/>
                      </p:cNvSpPr>
                      <p:nvPr/>
                    </p:nvSpPr>
                    <p:spPr bwMode="gray">
                      <a:xfrm>
                        <a:off x="3871" y="2941"/>
                        <a:ext cx="8" cy="7"/>
                      </a:xfrm>
                      <a:custGeom>
                        <a:avLst/>
                        <a:gdLst>
                          <a:gd name="T0" fmla="*/ 2147483647 w 7"/>
                          <a:gd name="T1" fmla="*/ 2147483647 h 6"/>
                          <a:gd name="T2" fmla="*/ 2147483647 w 7"/>
                          <a:gd name="T3" fmla="*/ 0 h 6"/>
                          <a:gd name="T4" fmla="*/ 2147483647 w 7"/>
                          <a:gd name="T5" fmla="*/ 2147483647 h 6"/>
                          <a:gd name="T6" fmla="*/ 0 w 7"/>
                          <a:gd name="T7" fmla="*/ 2147483647 h 6"/>
                          <a:gd name="T8" fmla="*/ 2147483647 w 7"/>
                          <a:gd name="T9" fmla="*/ 2147483647 h 6"/>
                          <a:gd name="T10" fmla="*/ 2147483647 w 7"/>
                          <a:gd name="T11" fmla="*/ 2147483647 h 6"/>
                          <a:gd name="T12" fmla="*/ 0 60000 65536"/>
                          <a:gd name="T13" fmla="*/ 0 60000 65536"/>
                          <a:gd name="T14" fmla="*/ 0 60000 65536"/>
                          <a:gd name="T15" fmla="*/ 0 60000 65536"/>
                          <a:gd name="T16" fmla="*/ 0 60000 65536"/>
                          <a:gd name="T17" fmla="*/ 0 60000 65536"/>
                          <a:gd name="T18" fmla="*/ 0 w 7"/>
                          <a:gd name="T19" fmla="*/ 0 h 6"/>
                          <a:gd name="T20" fmla="*/ 7 w 7"/>
                          <a:gd name="T21" fmla="*/ 6 h 6"/>
                        </a:gdLst>
                        <a:ahLst/>
                        <a:cxnLst>
                          <a:cxn ang="T12">
                            <a:pos x="T0" y="T1"/>
                          </a:cxn>
                          <a:cxn ang="T13">
                            <a:pos x="T2" y="T3"/>
                          </a:cxn>
                          <a:cxn ang="T14">
                            <a:pos x="T4" y="T5"/>
                          </a:cxn>
                          <a:cxn ang="T15">
                            <a:pos x="T6" y="T7"/>
                          </a:cxn>
                          <a:cxn ang="T16">
                            <a:pos x="T8" y="T9"/>
                          </a:cxn>
                          <a:cxn ang="T17">
                            <a:pos x="T10" y="T11"/>
                          </a:cxn>
                        </a:cxnLst>
                        <a:rect l="T18" t="T19" r="T20" b="T21"/>
                        <a:pathLst>
                          <a:path w="7" h="6">
                            <a:moveTo>
                              <a:pt x="7" y="1"/>
                            </a:moveTo>
                            <a:lnTo>
                              <a:pt x="4" y="0"/>
                            </a:lnTo>
                            <a:lnTo>
                              <a:pt x="3" y="1"/>
                            </a:lnTo>
                            <a:lnTo>
                              <a:pt x="0" y="5"/>
                            </a:lnTo>
                            <a:lnTo>
                              <a:pt x="4" y="6"/>
                            </a:lnTo>
                            <a:lnTo>
                              <a:pt x="7" y="1"/>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13" name="Freeform 604"/>
                      <p:cNvSpPr>
                        <a:spLocks/>
                      </p:cNvSpPr>
                      <p:nvPr/>
                    </p:nvSpPr>
                    <p:spPr bwMode="gray">
                      <a:xfrm>
                        <a:off x="3848" y="2948"/>
                        <a:ext cx="51" cy="51"/>
                      </a:xfrm>
                      <a:custGeom>
                        <a:avLst/>
                        <a:gdLst>
                          <a:gd name="T0" fmla="*/ 2147483647 w 42"/>
                          <a:gd name="T1" fmla="*/ 0 h 41"/>
                          <a:gd name="T2" fmla="*/ 2147483647 w 42"/>
                          <a:gd name="T3" fmla="*/ 2147483647 h 41"/>
                          <a:gd name="T4" fmla="*/ 2147483647 w 42"/>
                          <a:gd name="T5" fmla="*/ 2147483647 h 41"/>
                          <a:gd name="T6" fmla="*/ 2147483647 w 42"/>
                          <a:gd name="T7" fmla="*/ 2147483647 h 41"/>
                          <a:gd name="T8" fmla="*/ 2147483647 w 42"/>
                          <a:gd name="T9" fmla="*/ 2147483647 h 41"/>
                          <a:gd name="T10" fmla="*/ 2147483647 w 42"/>
                          <a:gd name="T11" fmla="*/ 2147483647 h 41"/>
                          <a:gd name="T12" fmla="*/ 2147483647 w 42"/>
                          <a:gd name="T13" fmla="*/ 2147483647 h 41"/>
                          <a:gd name="T14" fmla="*/ 2147483647 w 42"/>
                          <a:gd name="T15" fmla="*/ 2147483647 h 41"/>
                          <a:gd name="T16" fmla="*/ 2147483647 w 42"/>
                          <a:gd name="T17" fmla="*/ 2147483647 h 41"/>
                          <a:gd name="T18" fmla="*/ 2147483647 w 42"/>
                          <a:gd name="T19" fmla="*/ 2147483647 h 41"/>
                          <a:gd name="T20" fmla="*/ 2147483647 w 42"/>
                          <a:gd name="T21" fmla="*/ 2147483647 h 41"/>
                          <a:gd name="T22" fmla="*/ 2147483647 w 42"/>
                          <a:gd name="T23" fmla="*/ 2147483647 h 41"/>
                          <a:gd name="T24" fmla="*/ 2147483647 w 42"/>
                          <a:gd name="T25" fmla="*/ 2147483647 h 41"/>
                          <a:gd name="T26" fmla="*/ 0 w 42"/>
                          <a:gd name="T27" fmla="*/ 2147483647 h 41"/>
                          <a:gd name="T28" fmla="*/ 0 w 42"/>
                          <a:gd name="T29" fmla="*/ 2147483647 h 41"/>
                          <a:gd name="T30" fmla="*/ 2147483647 w 42"/>
                          <a:gd name="T31" fmla="*/ 2147483647 h 41"/>
                          <a:gd name="T32" fmla="*/ 2147483647 w 42"/>
                          <a:gd name="T33" fmla="*/ 2147483647 h 41"/>
                          <a:gd name="T34" fmla="*/ 2147483647 w 42"/>
                          <a:gd name="T35" fmla="*/ 2147483647 h 41"/>
                          <a:gd name="T36" fmla="*/ 2147483647 w 42"/>
                          <a:gd name="T37" fmla="*/ 2147483647 h 41"/>
                          <a:gd name="T38" fmla="*/ 2147483647 w 42"/>
                          <a:gd name="T39" fmla="*/ 2147483647 h 41"/>
                          <a:gd name="T40" fmla="*/ 2147483647 w 42"/>
                          <a:gd name="T41" fmla="*/ 2147483647 h 41"/>
                          <a:gd name="T42" fmla="*/ 2147483647 w 42"/>
                          <a:gd name="T43" fmla="*/ 2147483647 h 41"/>
                          <a:gd name="T44" fmla="*/ 2147483647 w 42"/>
                          <a:gd name="T45" fmla="*/ 2147483647 h 41"/>
                          <a:gd name="T46" fmla="*/ 2147483647 w 42"/>
                          <a:gd name="T47" fmla="*/ 2147483647 h 41"/>
                          <a:gd name="T48" fmla="*/ 2147483647 w 42"/>
                          <a:gd name="T49" fmla="*/ 2147483647 h 41"/>
                          <a:gd name="T50" fmla="*/ 2147483647 w 42"/>
                          <a:gd name="T51" fmla="*/ 2147483647 h 41"/>
                          <a:gd name="T52" fmla="*/ 2147483647 w 42"/>
                          <a:gd name="T53" fmla="*/ 2147483647 h 41"/>
                          <a:gd name="T54" fmla="*/ 2147483647 w 42"/>
                          <a:gd name="T55" fmla="*/ 2147483647 h 41"/>
                          <a:gd name="T56" fmla="*/ 2147483647 w 42"/>
                          <a:gd name="T57" fmla="*/ 2147483647 h 41"/>
                          <a:gd name="T58" fmla="*/ 2147483647 w 42"/>
                          <a:gd name="T59" fmla="*/ 2147483647 h 41"/>
                          <a:gd name="T60" fmla="*/ 2147483647 w 42"/>
                          <a:gd name="T61" fmla="*/ 2147483647 h 41"/>
                          <a:gd name="T62" fmla="*/ 2147483647 w 42"/>
                          <a:gd name="T63" fmla="*/ 2147483647 h 41"/>
                          <a:gd name="T64" fmla="*/ 2147483647 w 42"/>
                          <a:gd name="T65" fmla="*/ 2147483647 h 41"/>
                          <a:gd name="T66" fmla="*/ 2147483647 w 42"/>
                          <a:gd name="T67" fmla="*/ 2147483647 h 41"/>
                          <a:gd name="T68" fmla="*/ 2147483647 w 42"/>
                          <a:gd name="T69" fmla="*/ 2147483647 h 41"/>
                          <a:gd name="T70" fmla="*/ 2147483647 w 42"/>
                          <a:gd name="T71" fmla="*/ 2147483647 h 41"/>
                          <a:gd name="T72" fmla="*/ 2147483647 w 42"/>
                          <a:gd name="T73" fmla="*/ 2147483647 h 41"/>
                          <a:gd name="T74" fmla="*/ 2147483647 w 42"/>
                          <a:gd name="T75" fmla="*/ 2147483647 h 41"/>
                          <a:gd name="T76" fmla="*/ 2147483647 w 42"/>
                          <a:gd name="T77" fmla="*/ 2147483647 h 41"/>
                          <a:gd name="T78" fmla="*/ 2147483647 w 42"/>
                          <a:gd name="T79" fmla="*/ 2147483647 h 41"/>
                          <a:gd name="T80" fmla="*/ 2147483647 w 42"/>
                          <a:gd name="T81" fmla="*/ 2147483647 h 41"/>
                          <a:gd name="T82" fmla="*/ 2147483647 w 42"/>
                          <a:gd name="T83" fmla="*/ 0 h 4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42"/>
                          <a:gd name="T127" fmla="*/ 0 h 41"/>
                          <a:gd name="T128" fmla="*/ 42 w 42"/>
                          <a:gd name="T129" fmla="*/ 41 h 4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42" h="41">
                            <a:moveTo>
                              <a:pt x="31" y="0"/>
                            </a:moveTo>
                            <a:lnTo>
                              <a:pt x="33" y="4"/>
                            </a:lnTo>
                            <a:lnTo>
                              <a:pt x="31" y="8"/>
                            </a:lnTo>
                            <a:lnTo>
                              <a:pt x="30" y="7"/>
                            </a:lnTo>
                            <a:lnTo>
                              <a:pt x="27" y="7"/>
                            </a:lnTo>
                            <a:lnTo>
                              <a:pt x="26" y="11"/>
                            </a:lnTo>
                            <a:lnTo>
                              <a:pt x="23" y="11"/>
                            </a:lnTo>
                            <a:lnTo>
                              <a:pt x="22" y="16"/>
                            </a:lnTo>
                            <a:lnTo>
                              <a:pt x="19" y="17"/>
                            </a:lnTo>
                            <a:lnTo>
                              <a:pt x="18" y="12"/>
                            </a:lnTo>
                            <a:lnTo>
                              <a:pt x="13" y="9"/>
                            </a:lnTo>
                            <a:lnTo>
                              <a:pt x="6" y="17"/>
                            </a:lnTo>
                            <a:lnTo>
                              <a:pt x="3" y="18"/>
                            </a:lnTo>
                            <a:lnTo>
                              <a:pt x="0" y="23"/>
                            </a:lnTo>
                            <a:lnTo>
                              <a:pt x="0" y="26"/>
                            </a:lnTo>
                            <a:lnTo>
                              <a:pt x="2" y="25"/>
                            </a:lnTo>
                            <a:lnTo>
                              <a:pt x="4" y="24"/>
                            </a:lnTo>
                            <a:lnTo>
                              <a:pt x="4" y="22"/>
                            </a:lnTo>
                            <a:lnTo>
                              <a:pt x="7" y="19"/>
                            </a:lnTo>
                            <a:lnTo>
                              <a:pt x="10" y="23"/>
                            </a:lnTo>
                            <a:lnTo>
                              <a:pt x="12" y="21"/>
                            </a:lnTo>
                            <a:lnTo>
                              <a:pt x="18" y="21"/>
                            </a:lnTo>
                            <a:lnTo>
                              <a:pt x="21" y="24"/>
                            </a:lnTo>
                            <a:lnTo>
                              <a:pt x="19" y="29"/>
                            </a:lnTo>
                            <a:lnTo>
                              <a:pt x="19" y="32"/>
                            </a:lnTo>
                            <a:lnTo>
                              <a:pt x="26" y="39"/>
                            </a:lnTo>
                            <a:lnTo>
                              <a:pt x="28" y="37"/>
                            </a:lnTo>
                            <a:lnTo>
                              <a:pt x="30" y="36"/>
                            </a:lnTo>
                            <a:lnTo>
                              <a:pt x="30" y="39"/>
                            </a:lnTo>
                            <a:lnTo>
                              <a:pt x="32" y="41"/>
                            </a:lnTo>
                            <a:lnTo>
                              <a:pt x="33" y="40"/>
                            </a:lnTo>
                            <a:lnTo>
                              <a:pt x="33" y="33"/>
                            </a:lnTo>
                            <a:lnTo>
                              <a:pt x="31" y="31"/>
                            </a:lnTo>
                            <a:lnTo>
                              <a:pt x="32" y="27"/>
                            </a:lnTo>
                            <a:lnTo>
                              <a:pt x="34" y="26"/>
                            </a:lnTo>
                            <a:lnTo>
                              <a:pt x="38" y="30"/>
                            </a:lnTo>
                            <a:lnTo>
                              <a:pt x="41" y="26"/>
                            </a:lnTo>
                            <a:lnTo>
                              <a:pt x="42" y="20"/>
                            </a:lnTo>
                            <a:lnTo>
                              <a:pt x="39" y="16"/>
                            </a:lnTo>
                            <a:lnTo>
                              <a:pt x="39" y="11"/>
                            </a:lnTo>
                            <a:lnTo>
                              <a:pt x="38" y="4"/>
                            </a:lnTo>
                            <a:lnTo>
                              <a:pt x="31" y="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14" name="Freeform 605"/>
                      <p:cNvSpPr>
                        <a:spLocks/>
                      </p:cNvSpPr>
                      <p:nvPr/>
                    </p:nvSpPr>
                    <p:spPr bwMode="gray">
                      <a:xfrm>
                        <a:off x="3886" y="2937"/>
                        <a:ext cx="4" cy="6"/>
                      </a:xfrm>
                      <a:custGeom>
                        <a:avLst/>
                        <a:gdLst>
                          <a:gd name="T0" fmla="*/ 0 w 4"/>
                          <a:gd name="T1" fmla="*/ 2147483647 h 5"/>
                          <a:gd name="T2" fmla="*/ 2147483647 w 4"/>
                          <a:gd name="T3" fmla="*/ 2147483647 h 5"/>
                          <a:gd name="T4" fmla="*/ 2147483647 w 4"/>
                          <a:gd name="T5" fmla="*/ 2147483647 h 5"/>
                          <a:gd name="T6" fmla="*/ 2147483647 w 4"/>
                          <a:gd name="T7" fmla="*/ 0 h 5"/>
                          <a:gd name="T8" fmla="*/ 2147483647 w 4"/>
                          <a:gd name="T9" fmla="*/ 2147483647 h 5"/>
                          <a:gd name="T10" fmla="*/ 0 w 4"/>
                          <a:gd name="T11" fmla="*/ 2147483647 h 5"/>
                          <a:gd name="T12" fmla="*/ 0 60000 65536"/>
                          <a:gd name="T13" fmla="*/ 0 60000 65536"/>
                          <a:gd name="T14" fmla="*/ 0 60000 65536"/>
                          <a:gd name="T15" fmla="*/ 0 60000 65536"/>
                          <a:gd name="T16" fmla="*/ 0 60000 65536"/>
                          <a:gd name="T17" fmla="*/ 0 60000 65536"/>
                          <a:gd name="T18" fmla="*/ 0 w 4"/>
                          <a:gd name="T19" fmla="*/ 0 h 5"/>
                          <a:gd name="T20" fmla="*/ 4 w 4"/>
                          <a:gd name="T21" fmla="*/ 5 h 5"/>
                        </a:gdLst>
                        <a:ahLst/>
                        <a:cxnLst>
                          <a:cxn ang="T12">
                            <a:pos x="T0" y="T1"/>
                          </a:cxn>
                          <a:cxn ang="T13">
                            <a:pos x="T2" y="T3"/>
                          </a:cxn>
                          <a:cxn ang="T14">
                            <a:pos x="T4" y="T5"/>
                          </a:cxn>
                          <a:cxn ang="T15">
                            <a:pos x="T6" y="T7"/>
                          </a:cxn>
                          <a:cxn ang="T16">
                            <a:pos x="T8" y="T9"/>
                          </a:cxn>
                          <a:cxn ang="T17">
                            <a:pos x="T10" y="T11"/>
                          </a:cxn>
                        </a:cxnLst>
                        <a:rect l="T18" t="T19" r="T20" b="T21"/>
                        <a:pathLst>
                          <a:path w="4" h="5">
                            <a:moveTo>
                              <a:pt x="0" y="4"/>
                            </a:moveTo>
                            <a:lnTo>
                              <a:pt x="2" y="5"/>
                            </a:lnTo>
                            <a:lnTo>
                              <a:pt x="4" y="4"/>
                            </a:lnTo>
                            <a:lnTo>
                              <a:pt x="4" y="0"/>
                            </a:lnTo>
                            <a:lnTo>
                              <a:pt x="1" y="1"/>
                            </a:lnTo>
                            <a:lnTo>
                              <a:pt x="0" y="4"/>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15" name="Freeform 606"/>
                      <p:cNvSpPr>
                        <a:spLocks/>
                      </p:cNvSpPr>
                      <p:nvPr/>
                    </p:nvSpPr>
                    <p:spPr bwMode="gray">
                      <a:xfrm>
                        <a:off x="3911" y="3049"/>
                        <a:ext cx="15" cy="23"/>
                      </a:xfrm>
                      <a:custGeom>
                        <a:avLst/>
                        <a:gdLst>
                          <a:gd name="T0" fmla="*/ 0 w 12"/>
                          <a:gd name="T1" fmla="*/ 2147483647 h 19"/>
                          <a:gd name="T2" fmla="*/ 2147483647 w 12"/>
                          <a:gd name="T3" fmla="*/ 2147483647 h 19"/>
                          <a:gd name="T4" fmla="*/ 2147483647 w 12"/>
                          <a:gd name="T5" fmla="*/ 2147483647 h 19"/>
                          <a:gd name="T6" fmla="*/ 2147483647 w 12"/>
                          <a:gd name="T7" fmla="*/ 2147483647 h 19"/>
                          <a:gd name="T8" fmla="*/ 2147483647 w 12"/>
                          <a:gd name="T9" fmla="*/ 2147483647 h 19"/>
                          <a:gd name="T10" fmla="*/ 2147483647 w 12"/>
                          <a:gd name="T11" fmla="*/ 2147483647 h 19"/>
                          <a:gd name="T12" fmla="*/ 2147483647 w 12"/>
                          <a:gd name="T13" fmla="*/ 2147483647 h 19"/>
                          <a:gd name="T14" fmla="*/ 2147483647 w 12"/>
                          <a:gd name="T15" fmla="*/ 2147483647 h 19"/>
                          <a:gd name="T16" fmla="*/ 2147483647 w 12"/>
                          <a:gd name="T17" fmla="*/ 2147483647 h 19"/>
                          <a:gd name="T18" fmla="*/ 2147483647 w 12"/>
                          <a:gd name="T19" fmla="*/ 2147483647 h 19"/>
                          <a:gd name="T20" fmla="*/ 2147483647 w 12"/>
                          <a:gd name="T21" fmla="*/ 2147483647 h 19"/>
                          <a:gd name="T22" fmla="*/ 2147483647 w 12"/>
                          <a:gd name="T23" fmla="*/ 0 h 19"/>
                          <a:gd name="T24" fmla="*/ 2147483647 w 12"/>
                          <a:gd name="T25" fmla="*/ 0 h 19"/>
                          <a:gd name="T26" fmla="*/ 0 w 12"/>
                          <a:gd name="T27" fmla="*/ 2147483647 h 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
                          <a:gd name="T43" fmla="*/ 0 h 19"/>
                          <a:gd name="T44" fmla="*/ 12 w 12"/>
                          <a:gd name="T45" fmla="*/ 19 h 1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 h="19">
                            <a:moveTo>
                              <a:pt x="0" y="8"/>
                            </a:moveTo>
                            <a:lnTo>
                              <a:pt x="1" y="14"/>
                            </a:lnTo>
                            <a:lnTo>
                              <a:pt x="4" y="19"/>
                            </a:lnTo>
                            <a:lnTo>
                              <a:pt x="6" y="19"/>
                            </a:lnTo>
                            <a:lnTo>
                              <a:pt x="4" y="14"/>
                            </a:lnTo>
                            <a:lnTo>
                              <a:pt x="3" y="10"/>
                            </a:lnTo>
                            <a:lnTo>
                              <a:pt x="11" y="10"/>
                            </a:lnTo>
                            <a:lnTo>
                              <a:pt x="9" y="6"/>
                            </a:lnTo>
                            <a:lnTo>
                              <a:pt x="6" y="6"/>
                            </a:lnTo>
                            <a:lnTo>
                              <a:pt x="7" y="4"/>
                            </a:lnTo>
                            <a:lnTo>
                              <a:pt x="11" y="3"/>
                            </a:lnTo>
                            <a:lnTo>
                              <a:pt x="12" y="0"/>
                            </a:lnTo>
                            <a:lnTo>
                              <a:pt x="8" y="0"/>
                            </a:lnTo>
                            <a:lnTo>
                              <a:pt x="0" y="8"/>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16" name="Freeform 607"/>
                      <p:cNvSpPr>
                        <a:spLocks/>
                      </p:cNvSpPr>
                      <p:nvPr/>
                    </p:nvSpPr>
                    <p:spPr bwMode="gray">
                      <a:xfrm>
                        <a:off x="3910" y="3044"/>
                        <a:ext cx="4" cy="11"/>
                      </a:xfrm>
                      <a:custGeom>
                        <a:avLst/>
                        <a:gdLst>
                          <a:gd name="T0" fmla="*/ 2147483647 w 3"/>
                          <a:gd name="T1" fmla="*/ 2147483647 h 8"/>
                          <a:gd name="T2" fmla="*/ 2147483647 w 3"/>
                          <a:gd name="T3" fmla="*/ 2147483647 h 8"/>
                          <a:gd name="T4" fmla="*/ 2147483647 w 3"/>
                          <a:gd name="T5" fmla="*/ 0 h 8"/>
                          <a:gd name="T6" fmla="*/ 0 w 3"/>
                          <a:gd name="T7" fmla="*/ 0 h 8"/>
                          <a:gd name="T8" fmla="*/ 2147483647 w 3"/>
                          <a:gd name="T9" fmla="*/ 2147483647 h 8"/>
                          <a:gd name="T10" fmla="*/ 0 60000 65536"/>
                          <a:gd name="T11" fmla="*/ 0 60000 65536"/>
                          <a:gd name="T12" fmla="*/ 0 60000 65536"/>
                          <a:gd name="T13" fmla="*/ 0 60000 65536"/>
                          <a:gd name="T14" fmla="*/ 0 60000 65536"/>
                          <a:gd name="T15" fmla="*/ 0 w 3"/>
                          <a:gd name="T16" fmla="*/ 0 h 8"/>
                          <a:gd name="T17" fmla="*/ 3 w 3"/>
                          <a:gd name="T18" fmla="*/ 8 h 8"/>
                        </a:gdLst>
                        <a:ahLst/>
                        <a:cxnLst>
                          <a:cxn ang="T10">
                            <a:pos x="T0" y="T1"/>
                          </a:cxn>
                          <a:cxn ang="T11">
                            <a:pos x="T2" y="T3"/>
                          </a:cxn>
                          <a:cxn ang="T12">
                            <a:pos x="T4" y="T5"/>
                          </a:cxn>
                          <a:cxn ang="T13">
                            <a:pos x="T6" y="T7"/>
                          </a:cxn>
                          <a:cxn ang="T14">
                            <a:pos x="T8" y="T9"/>
                          </a:cxn>
                        </a:cxnLst>
                        <a:rect l="T15" t="T16" r="T17" b="T18"/>
                        <a:pathLst>
                          <a:path w="3" h="8">
                            <a:moveTo>
                              <a:pt x="1" y="8"/>
                            </a:moveTo>
                            <a:lnTo>
                              <a:pt x="3" y="5"/>
                            </a:lnTo>
                            <a:lnTo>
                              <a:pt x="2" y="0"/>
                            </a:lnTo>
                            <a:lnTo>
                              <a:pt x="0" y="0"/>
                            </a:lnTo>
                            <a:lnTo>
                              <a:pt x="1" y="8"/>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17" name="Freeform 608"/>
                      <p:cNvSpPr>
                        <a:spLocks/>
                      </p:cNvSpPr>
                      <p:nvPr/>
                    </p:nvSpPr>
                    <p:spPr bwMode="gray">
                      <a:xfrm>
                        <a:off x="3919" y="3036"/>
                        <a:ext cx="4" cy="6"/>
                      </a:xfrm>
                      <a:custGeom>
                        <a:avLst/>
                        <a:gdLst>
                          <a:gd name="T0" fmla="*/ 0 w 4"/>
                          <a:gd name="T1" fmla="*/ 2147483647 h 5"/>
                          <a:gd name="T2" fmla="*/ 2147483647 w 4"/>
                          <a:gd name="T3" fmla="*/ 2147483647 h 5"/>
                          <a:gd name="T4" fmla="*/ 2147483647 w 4"/>
                          <a:gd name="T5" fmla="*/ 2147483647 h 5"/>
                          <a:gd name="T6" fmla="*/ 2147483647 w 4"/>
                          <a:gd name="T7" fmla="*/ 0 h 5"/>
                          <a:gd name="T8" fmla="*/ 0 w 4"/>
                          <a:gd name="T9" fmla="*/ 2147483647 h 5"/>
                          <a:gd name="T10" fmla="*/ 0 60000 65536"/>
                          <a:gd name="T11" fmla="*/ 0 60000 65536"/>
                          <a:gd name="T12" fmla="*/ 0 60000 65536"/>
                          <a:gd name="T13" fmla="*/ 0 60000 65536"/>
                          <a:gd name="T14" fmla="*/ 0 60000 65536"/>
                          <a:gd name="T15" fmla="*/ 0 w 4"/>
                          <a:gd name="T16" fmla="*/ 0 h 5"/>
                          <a:gd name="T17" fmla="*/ 4 w 4"/>
                          <a:gd name="T18" fmla="*/ 5 h 5"/>
                        </a:gdLst>
                        <a:ahLst/>
                        <a:cxnLst>
                          <a:cxn ang="T10">
                            <a:pos x="T0" y="T1"/>
                          </a:cxn>
                          <a:cxn ang="T11">
                            <a:pos x="T2" y="T3"/>
                          </a:cxn>
                          <a:cxn ang="T12">
                            <a:pos x="T4" y="T5"/>
                          </a:cxn>
                          <a:cxn ang="T13">
                            <a:pos x="T6" y="T7"/>
                          </a:cxn>
                          <a:cxn ang="T14">
                            <a:pos x="T8" y="T9"/>
                          </a:cxn>
                        </a:cxnLst>
                        <a:rect l="T15" t="T16" r="T17" b="T18"/>
                        <a:pathLst>
                          <a:path w="4" h="5">
                            <a:moveTo>
                              <a:pt x="0" y="3"/>
                            </a:moveTo>
                            <a:lnTo>
                              <a:pt x="2" y="5"/>
                            </a:lnTo>
                            <a:lnTo>
                              <a:pt x="4" y="3"/>
                            </a:lnTo>
                            <a:lnTo>
                              <a:pt x="2" y="0"/>
                            </a:lnTo>
                            <a:lnTo>
                              <a:pt x="0" y="3"/>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18" name="Freeform 609"/>
                      <p:cNvSpPr>
                        <a:spLocks/>
                      </p:cNvSpPr>
                      <p:nvPr/>
                    </p:nvSpPr>
                    <p:spPr bwMode="gray">
                      <a:xfrm>
                        <a:off x="3899" y="3008"/>
                        <a:ext cx="5" cy="9"/>
                      </a:xfrm>
                      <a:custGeom>
                        <a:avLst/>
                        <a:gdLst>
                          <a:gd name="T0" fmla="*/ 0 w 4"/>
                          <a:gd name="T1" fmla="*/ 2147483647 h 6"/>
                          <a:gd name="T2" fmla="*/ 2147483647 w 4"/>
                          <a:gd name="T3" fmla="*/ 2147483647 h 6"/>
                          <a:gd name="T4" fmla="*/ 2147483647 w 4"/>
                          <a:gd name="T5" fmla="*/ 2147483647 h 6"/>
                          <a:gd name="T6" fmla="*/ 2147483647 w 4"/>
                          <a:gd name="T7" fmla="*/ 2147483647 h 6"/>
                          <a:gd name="T8" fmla="*/ 2147483647 w 4"/>
                          <a:gd name="T9" fmla="*/ 0 h 6"/>
                          <a:gd name="T10" fmla="*/ 0 w 4"/>
                          <a:gd name="T11" fmla="*/ 2147483647 h 6"/>
                          <a:gd name="T12" fmla="*/ 0 60000 65536"/>
                          <a:gd name="T13" fmla="*/ 0 60000 65536"/>
                          <a:gd name="T14" fmla="*/ 0 60000 65536"/>
                          <a:gd name="T15" fmla="*/ 0 60000 65536"/>
                          <a:gd name="T16" fmla="*/ 0 60000 65536"/>
                          <a:gd name="T17" fmla="*/ 0 60000 65536"/>
                          <a:gd name="T18" fmla="*/ 0 w 4"/>
                          <a:gd name="T19" fmla="*/ 0 h 6"/>
                          <a:gd name="T20" fmla="*/ 4 w 4"/>
                          <a:gd name="T21" fmla="*/ 6 h 6"/>
                        </a:gdLst>
                        <a:ahLst/>
                        <a:cxnLst>
                          <a:cxn ang="T12">
                            <a:pos x="T0" y="T1"/>
                          </a:cxn>
                          <a:cxn ang="T13">
                            <a:pos x="T2" y="T3"/>
                          </a:cxn>
                          <a:cxn ang="T14">
                            <a:pos x="T4" y="T5"/>
                          </a:cxn>
                          <a:cxn ang="T15">
                            <a:pos x="T6" y="T7"/>
                          </a:cxn>
                          <a:cxn ang="T16">
                            <a:pos x="T8" y="T9"/>
                          </a:cxn>
                          <a:cxn ang="T17">
                            <a:pos x="T10" y="T11"/>
                          </a:cxn>
                        </a:cxnLst>
                        <a:rect l="T18" t="T19" r="T20" b="T21"/>
                        <a:pathLst>
                          <a:path w="4" h="6">
                            <a:moveTo>
                              <a:pt x="0" y="5"/>
                            </a:moveTo>
                            <a:lnTo>
                              <a:pt x="2" y="6"/>
                            </a:lnTo>
                            <a:lnTo>
                              <a:pt x="3" y="5"/>
                            </a:lnTo>
                            <a:lnTo>
                              <a:pt x="4" y="2"/>
                            </a:lnTo>
                            <a:lnTo>
                              <a:pt x="3" y="0"/>
                            </a:lnTo>
                            <a:lnTo>
                              <a:pt x="0" y="5"/>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19" name="Freeform 610"/>
                      <p:cNvSpPr>
                        <a:spLocks/>
                      </p:cNvSpPr>
                      <p:nvPr/>
                    </p:nvSpPr>
                    <p:spPr bwMode="gray">
                      <a:xfrm>
                        <a:off x="3908" y="3069"/>
                        <a:ext cx="6" cy="8"/>
                      </a:xfrm>
                      <a:custGeom>
                        <a:avLst/>
                        <a:gdLst>
                          <a:gd name="T0" fmla="*/ 0 w 5"/>
                          <a:gd name="T1" fmla="*/ 2147483647 h 6"/>
                          <a:gd name="T2" fmla="*/ 2147483647 w 5"/>
                          <a:gd name="T3" fmla="*/ 2147483647 h 6"/>
                          <a:gd name="T4" fmla="*/ 2147483647 w 5"/>
                          <a:gd name="T5" fmla="*/ 2147483647 h 6"/>
                          <a:gd name="T6" fmla="*/ 2147483647 w 5"/>
                          <a:gd name="T7" fmla="*/ 2147483647 h 6"/>
                          <a:gd name="T8" fmla="*/ 2147483647 w 5"/>
                          <a:gd name="T9" fmla="*/ 2147483647 h 6"/>
                          <a:gd name="T10" fmla="*/ 2147483647 w 5"/>
                          <a:gd name="T11" fmla="*/ 0 h 6"/>
                          <a:gd name="T12" fmla="*/ 0 w 5"/>
                          <a:gd name="T13" fmla="*/ 2147483647 h 6"/>
                          <a:gd name="T14" fmla="*/ 0 60000 65536"/>
                          <a:gd name="T15" fmla="*/ 0 60000 65536"/>
                          <a:gd name="T16" fmla="*/ 0 60000 65536"/>
                          <a:gd name="T17" fmla="*/ 0 60000 65536"/>
                          <a:gd name="T18" fmla="*/ 0 60000 65536"/>
                          <a:gd name="T19" fmla="*/ 0 60000 65536"/>
                          <a:gd name="T20" fmla="*/ 0 60000 65536"/>
                          <a:gd name="T21" fmla="*/ 0 w 5"/>
                          <a:gd name="T22" fmla="*/ 0 h 6"/>
                          <a:gd name="T23" fmla="*/ 5 w 5"/>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 h="6">
                            <a:moveTo>
                              <a:pt x="0" y="2"/>
                            </a:moveTo>
                            <a:lnTo>
                              <a:pt x="1" y="4"/>
                            </a:lnTo>
                            <a:lnTo>
                              <a:pt x="4" y="6"/>
                            </a:lnTo>
                            <a:lnTo>
                              <a:pt x="5" y="4"/>
                            </a:lnTo>
                            <a:lnTo>
                              <a:pt x="4" y="3"/>
                            </a:lnTo>
                            <a:lnTo>
                              <a:pt x="2" y="0"/>
                            </a:lnTo>
                            <a:lnTo>
                              <a:pt x="0" y="2"/>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20" name="Freeform 611"/>
                      <p:cNvSpPr>
                        <a:spLocks/>
                      </p:cNvSpPr>
                      <p:nvPr/>
                    </p:nvSpPr>
                    <p:spPr bwMode="gray">
                      <a:xfrm>
                        <a:off x="3895" y="3102"/>
                        <a:ext cx="13" cy="9"/>
                      </a:xfrm>
                      <a:custGeom>
                        <a:avLst/>
                        <a:gdLst>
                          <a:gd name="T0" fmla="*/ 2147483647 w 10"/>
                          <a:gd name="T1" fmla="*/ 0 h 7"/>
                          <a:gd name="T2" fmla="*/ 0 w 10"/>
                          <a:gd name="T3" fmla="*/ 2147483647 h 7"/>
                          <a:gd name="T4" fmla="*/ 2147483647 w 10"/>
                          <a:gd name="T5" fmla="*/ 2147483647 h 7"/>
                          <a:gd name="T6" fmla="*/ 2147483647 w 10"/>
                          <a:gd name="T7" fmla="*/ 2147483647 h 7"/>
                          <a:gd name="T8" fmla="*/ 2147483647 w 10"/>
                          <a:gd name="T9" fmla="*/ 2147483647 h 7"/>
                          <a:gd name="T10" fmla="*/ 2147483647 w 10"/>
                          <a:gd name="T11" fmla="*/ 0 h 7"/>
                          <a:gd name="T12" fmla="*/ 2147483647 w 10"/>
                          <a:gd name="T13" fmla="*/ 0 h 7"/>
                          <a:gd name="T14" fmla="*/ 0 60000 65536"/>
                          <a:gd name="T15" fmla="*/ 0 60000 65536"/>
                          <a:gd name="T16" fmla="*/ 0 60000 65536"/>
                          <a:gd name="T17" fmla="*/ 0 60000 65536"/>
                          <a:gd name="T18" fmla="*/ 0 60000 65536"/>
                          <a:gd name="T19" fmla="*/ 0 60000 65536"/>
                          <a:gd name="T20" fmla="*/ 0 60000 65536"/>
                          <a:gd name="T21" fmla="*/ 0 w 10"/>
                          <a:gd name="T22" fmla="*/ 0 h 7"/>
                          <a:gd name="T23" fmla="*/ 10 w 10"/>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 h="7">
                            <a:moveTo>
                              <a:pt x="2" y="0"/>
                            </a:moveTo>
                            <a:lnTo>
                              <a:pt x="0" y="3"/>
                            </a:lnTo>
                            <a:lnTo>
                              <a:pt x="3" y="7"/>
                            </a:lnTo>
                            <a:lnTo>
                              <a:pt x="8" y="7"/>
                            </a:lnTo>
                            <a:lnTo>
                              <a:pt x="10" y="3"/>
                            </a:lnTo>
                            <a:lnTo>
                              <a:pt x="7" y="0"/>
                            </a:lnTo>
                            <a:lnTo>
                              <a:pt x="2" y="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21" name="Freeform 612"/>
                      <p:cNvSpPr>
                        <a:spLocks/>
                      </p:cNvSpPr>
                      <p:nvPr/>
                    </p:nvSpPr>
                    <p:spPr bwMode="gray">
                      <a:xfrm>
                        <a:off x="3915" y="3102"/>
                        <a:ext cx="36" cy="14"/>
                      </a:xfrm>
                      <a:custGeom>
                        <a:avLst/>
                        <a:gdLst>
                          <a:gd name="T0" fmla="*/ 2147483647 w 29"/>
                          <a:gd name="T1" fmla="*/ 2147483647 h 12"/>
                          <a:gd name="T2" fmla="*/ 2147483647 w 29"/>
                          <a:gd name="T3" fmla="*/ 2147483647 h 12"/>
                          <a:gd name="T4" fmla="*/ 2147483647 w 29"/>
                          <a:gd name="T5" fmla="*/ 2147483647 h 12"/>
                          <a:gd name="T6" fmla="*/ 2147483647 w 29"/>
                          <a:gd name="T7" fmla="*/ 2147483647 h 12"/>
                          <a:gd name="T8" fmla="*/ 2147483647 w 29"/>
                          <a:gd name="T9" fmla="*/ 2147483647 h 12"/>
                          <a:gd name="T10" fmla="*/ 2147483647 w 29"/>
                          <a:gd name="T11" fmla="*/ 0 h 12"/>
                          <a:gd name="T12" fmla="*/ 2147483647 w 29"/>
                          <a:gd name="T13" fmla="*/ 0 h 12"/>
                          <a:gd name="T14" fmla="*/ 0 w 29"/>
                          <a:gd name="T15" fmla="*/ 2147483647 h 12"/>
                          <a:gd name="T16" fmla="*/ 2147483647 w 29"/>
                          <a:gd name="T17" fmla="*/ 2147483647 h 12"/>
                          <a:gd name="T18" fmla="*/ 2147483647 w 29"/>
                          <a:gd name="T19" fmla="*/ 2147483647 h 12"/>
                          <a:gd name="T20" fmla="*/ 2147483647 w 29"/>
                          <a:gd name="T21" fmla="*/ 2147483647 h 12"/>
                          <a:gd name="T22" fmla="*/ 2147483647 w 29"/>
                          <a:gd name="T23" fmla="*/ 2147483647 h 12"/>
                          <a:gd name="T24" fmla="*/ 2147483647 w 29"/>
                          <a:gd name="T25" fmla="*/ 2147483647 h 1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9"/>
                          <a:gd name="T40" fmla="*/ 0 h 12"/>
                          <a:gd name="T41" fmla="*/ 29 w 29"/>
                          <a:gd name="T42" fmla="*/ 12 h 1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9" h="12">
                            <a:moveTo>
                              <a:pt x="27" y="12"/>
                            </a:moveTo>
                            <a:lnTo>
                              <a:pt x="29" y="11"/>
                            </a:lnTo>
                            <a:lnTo>
                              <a:pt x="29" y="5"/>
                            </a:lnTo>
                            <a:lnTo>
                              <a:pt x="26" y="3"/>
                            </a:lnTo>
                            <a:lnTo>
                              <a:pt x="22" y="3"/>
                            </a:lnTo>
                            <a:lnTo>
                              <a:pt x="18" y="0"/>
                            </a:lnTo>
                            <a:lnTo>
                              <a:pt x="8" y="0"/>
                            </a:lnTo>
                            <a:lnTo>
                              <a:pt x="0" y="3"/>
                            </a:lnTo>
                            <a:lnTo>
                              <a:pt x="2" y="8"/>
                            </a:lnTo>
                            <a:lnTo>
                              <a:pt x="6" y="5"/>
                            </a:lnTo>
                            <a:lnTo>
                              <a:pt x="12" y="4"/>
                            </a:lnTo>
                            <a:lnTo>
                              <a:pt x="19" y="5"/>
                            </a:lnTo>
                            <a:lnTo>
                              <a:pt x="27" y="12"/>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22" name="Freeform 613"/>
                      <p:cNvSpPr>
                        <a:spLocks/>
                      </p:cNvSpPr>
                      <p:nvPr/>
                    </p:nvSpPr>
                    <p:spPr bwMode="gray">
                      <a:xfrm>
                        <a:off x="3873" y="3085"/>
                        <a:ext cx="19" cy="6"/>
                      </a:xfrm>
                      <a:custGeom>
                        <a:avLst/>
                        <a:gdLst>
                          <a:gd name="T0" fmla="*/ 2147483647 w 15"/>
                          <a:gd name="T1" fmla="*/ 2147483647 h 5"/>
                          <a:gd name="T2" fmla="*/ 2147483647 w 15"/>
                          <a:gd name="T3" fmla="*/ 0 h 5"/>
                          <a:gd name="T4" fmla="*/ 0 w 15"/>
                          <a:gd name="T5" fmla="*/ 2147483647 h 5"/>
                          <a:gd name="T6" fmla="*/ 0 w 15"/>
                          <a:gd name="T7" fmla="*/ 2147483647 h 5"/>
                          <a:gd name="T8" fmla="*/ 2147483647 w 15"/>
                          <a:gd name="T9" fmla="*/ 2147483647 h 5"/>
                          <a:gd name="T10" fmla="*/ 2147483647 w 15"/>
                          <a:gd name="T11" fmla="*/ 2147483647 h 5"/>
                          <a:gd name="T12" fmla="*/ 2147483647 w 15"/>
                          <a:gd name="T13" fmla="*/ 2147483647 h 5"/>
                          <a:gd name="T14" fmla="*/ 2147483647 w 15"/>
                          <a:gd name="T15" fmla="*/ 2147483647 h 5"/>
                          <a:gd name="T16" fmla="*/ 2147483647 w 15"/>
                          <a:gd name="T17" fmla="*/ 2147483647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
                          <a:gd name="T28" fmla="*/ 0 h 5"/>
                          <a:gd name="T29" fmla="*/ 15 w 15"/>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 h="5">
                            <a:moveTo>
                              <a:pt x="6" y="2"/>
                            </a:moveTo>
                            <a:lnTo>
                              <a:pt x="4" y="0"/>
                            </a:lnTo>
                            <a:lnTo>
                              <a:pt x="0" y="1"/>
                            </a:lnTo>
                            <a:lnTo>
                              <a:pt x="0" y="3"/>
                            </a:lnTo>
                            <a:lnTo>
                              <a:pt x="3" y="5"/>
                            </a:lnTo>
                            <a:lnTo>
                              <a:pt x="15" y="5"/>
                            </a:lnTo>
                            <a:lnTo>
                              <a:pt x="15" y="3"/>
                            </a:lnTo>
                            <a:lnTo>
                              <a:pt x="9" y="3"/>
                            </a:lnTo>
                            <a:lnTo>
                              <a:pt x="6" y="2"/>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23" name="Freeform 614"/>
                      <p:cNvSpPr>
                        <a:spLocks/>
                      </p:cNvSpPr>
                      <p:nvPr/>
                    </p:nvSpPr>
                    <p:spPr bwMode="gray">
                      <a:xfrm>
                        <a:off x="3853" y="3122"/>
                        <a:ext cx="8" cy="16"/>
                      </a:xfrm>
                      <a:custGeom>
                        <a:avLst/>
                        <a:gdLst>
                          <a:gd name="T0" fmla="*/ 0 w 7"/>
                          <a:gd name="T1" fmla="*/ 2147483647 h 13"/>
                          <a:gd name="T2" fmla="*/ 2147483647 w 7"/>
                          <a:gd name="T3" fmla="*/ 2147483647 h 13"/>
                          <a:gd name="T4" fmla="*/ 2147483647 w 7"/>
                          <a:gd name="T5" fmla="*/ 2147483647 h 13"/>
                          <a:gd name="T6" fmla="*/ 2147483647 w 7"/>
                          <a:gd name="T7" fmla="*/ 2147483647 h 13"/>
                          <a:gd name="T8" fmla="*/ 2147483647 w 7"/>
                          <a:gd name="T9" fmla="*/ 0 h 13"/>
                          <a:gd name="T10" fmla="*/ 2147483647 w 7"/>
                          <a:gd name="T11" fmla="*/ 2147483647 h 13"/>
                          <a:gd name="T12" fmla="*/ 2147483647 w 7"/>
                          <a:gd name="T13" fmla="*/ 2147483647 h 13"/>
                          <a:gd name="T14" fmla="*/ 2147483647 w 7"/>
                          <a:gd name="T15" fmla="*/ 2147483647 h 13"/>
                          <a:gd name="T16" fmla="*/ 0 w 7"/>
                          <a:gd name="T17" fmla="*/ 2147483647 h 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13"/>
                          <a:gd name="T29" fmla="*/ 7 w 7"/>
                          <a:gd name="T30" fmla="*/ 13 h 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13">
                            <a:moveTo>
                              <a:pt x="0" y="12"/>
                            </a:moveTo>
                            <a:lnTo>
                              <a:pt x="2" y="13"/>
                            </a:lnTo>
                            <a:lnTo>
                              <a:pt x="5" y="9"/>
                            </a:lnTo>
                            <a:lnTo>
                              <a:pt x="7" y="2"/>
                            </a:lnTo>
                            <a:lnTo>
                              <a:pt x="5" y="0"/>
                            </a:lnTo>
                            <a:lnTo>
                              <a:pt x="3" y="2"/>
                            </a:lnTo>
                            <a:lnTo>
                              <a:pt x="4" y="5"/>
                            </a:lnTo>
                            <a:lnTo>
                              <a:pt x="2" y="10"/>
                            </a:lnTo>
                            <a:lnTo>
                              <a:pt x="0" y="12"/>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24" name="Freeform 615"/>
                      <p:cNvSpPr>
                        <a:spLocks/>
                      </p:cNvSpPr>
                      <p:nvPr/>
                    </p:nvSpPr>
                    <p:spPr bwMode="gray">
                      <a:xfrm>
                        <a:off x="3849" y="3127"/>
                        <a:ext cx="6" cy="5"/>
                      </a:xfrm>
                      <a:custGeom>
                        <a:avLst/>
                        <a:gdLst>
                          <a:gd name="T0" fmla="*/ 2147483647 w 5"/>
                          <a:gd name="T1" fmla="*/ 0 h 4"/>
                          <a:gd name="T2" fmla="*/ 0 w 5"/>
                          <a:gd name="T3" fmla="*/ 2147483647 h 4"/>
                          <a:gd name="T4" fmla="*/ 2147483647 w 5"/>
                          <a:gd name="T5" fmla="*/ 2147483647 h 4"/>
                          <a:gd name="T6" fmla="*/ 2147483647 w 5"/>
                          <a:gd name="T7" fmla="*/ 2147483647 h 4"/>
                          <a:gd name="T8" fmla="*/ 2147483647 w 5"/>
                          <a:gd name="T9" fmla="*/ 2147483647 h 4"/>
                          <a:gd name="T10" fmla="*/ 2147483647 w 5"/>
                          <a:gd name="T11" fmla="*/ 0 h 4"/>
                          <a:gd name="T12" fmla="*/ 2147483647 w 5"/>
                          <a:gd name="T13" fmla="*/ 0 h 4"/>
                          <a:gd name="T14" fmla="*/ 0 60000 65536"/>
                          <a:gd name="T15" fmla="*/ 0 60000 65536"/>
                          <a:gd name="T16" fmla="*/ 0 60000 65536"/>
                          <a:gd name="T17" fmla="*/ 0 60000 65536"/>
                          <a:gd name="T18" fmla="*/ 0 60000 65536"/>
                          <a:gd name="T19" fmla="*/ 0 60000 65536"/>
                          <a:gd name="T20" fmla="*/ 0 60000 65536"/>
                          <a:gd name="T21" fmla="*/ 0 w 5"/>
                          <a:gd name="T22" fmla="*/ 0 h 4"/>
                          <a:gd name="T23" fmla="*/ 5 w 5"/>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 h="4">
                            <a:moveTo>
                              <a:pt x="2" y="0"/>
                            </a:moveTo>
                            <a:lnTo>
                              <a:pt x="0" y="4"/>
                            </a:lnTo>
                            <a:lnTo>
                              <a:pt x="3" y="4"/>
                            </a:lnTo>
                            <a:lnTo>
                              <a:pt x="3" y="3"/>
                            </a:lnTo>
                            <a:lnTo>
                              <a:pt x="5" y="2"/>
                            </a:lnTo>
                            <a:lnTo>
                              <a:pt x="4" y="0"/>
                            </a:lnTo>
                            <a:lnTo>
                              <a:pt x="2" y="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25" name="Freeform 616"/>
                      <p:cNvSpPr>
                        <a:spLocks/>
                      </p:cNvSpPr>
                      <p:nvPr/>
                    </p:nvSpPr>
                    <p:spPr bwMode="gray">
                      <a:xfrm>
                        <a:off x="3966" y="3136"/>
                        <a:ext cx="7" cy="6"/>
                      </a:xfrm>
                      <a:custGeom>
                        <a:avLst/>
                        <a:gdLst>
                          <a:gd name="T0" fmla="*/ 0 w 7"/>
                          <a:gd name="T1" fmla="*/ 2147483647 h 5"/>
                          <a:gd name="T2" fmla="*/ 2147483647 w 7"/>
                          <a:gd name="T3" fmla="*/ 2147483647 h 5"/>
                          <a:gd name="T4" fmla="*/ 2147483647 w 7"/>
                          <a:gd name="T5" fmla="*/ 2147483647 h 5"/>
                          <a:gd name="T6" fmla="*/ 2147483647 w 7"/>
                          <a:gd name="T7" fmla="*/ 2147483647 h 5"/>
                          <a:gd name="T8" fmla="*/ 2147483647 w 7"/>
                          <a:gd name="T9" fmla="*/ 0 h 5"/>
                          <a:gd name="T10" fmla="*/ 0 w 7"/>
                          <a:gd name="T11" fmla="*/ 2147483647 h 5"/>
                          <a:gd name="T12" fmla="*/ 0 60000 65536"/>
                          <a:gd name="T13" fmla="*/ 0 60000 65536"/>
                          <a:gd name="T14" fmla="*/ 0 60000 65536"/>
                          <a:gd name="T15" fmla="*/ 0 60000 65536"/>
                          <a:gd name="T16" fmla="*/ 0 60000 65536"/>
                          <a:gd name="T17" fmla="*/ 0 60000 65536"/>
                          <a:gd name="T18" fmla="*/ 0 w 7"/>
                          <a:gd name="T19" fmla="*/ 0 h 5"/>
                          <a:gd name="T20" fmla="*/ 7 w 7"/>
                          <a:gd name="T21" fmla="*/ 5 h 5"/>
                        </a:gdLst>
                        <a:ahLst/>
                        <a:cxnLst>
                          <a:cxn ang="T12">
                            <a:pos x="T0" y="T1"/>
                          </a:cxn>
                          <a:cxn ang="T13">
                            <a:pos x="T2" y="T3"/>
                          </a:cxn>
                          <a:cxn ang="T14">
                            <a:pos x="T4" y="T5"/>
                          </a:cxn>
                          <a:cxn ang="T15">
                            <a:pos x="T6" y="T7"/>
                          </a:cxn>
                          <a:cxn ang="T16">
                            <a:pos x="T8" y="T9"/>
                          </a:cxn>
                          <a:cxn ang="T17">
                            <a:pos x="T10" y="T11"/>
                          </a:cxn>
                        </a:cxnLst>
                        <a:rect l="T18" t="T19" r="T20" b="T21"/>
                        <a:pathLst>
                          <a:path w="7" h="5">
                            <a:moveTo>
                              <a:pt x="0" y="1"/>
                            </a:moveTo>
                            <a:lnTo>
                              <a:pt x="2" y="5"/>
                            </a:lnTo>
                            <a:lnTo>
                              <a:pt x="7" y="3"/>
                            </a:lnTo>
                            <a:lnTo>
                              <a:pt x="6" y="1"/>
                            </a:lnTo>
                            <a:lnTo>
                              <a:pt x="2" y="0"/>
                            </a:lnTo>
                            <a:lnTo>
                              <a:pt x="0" y="1"/>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26" name="Freeform 617"/>
                      <p:cNvSpPr>
                        <a:spLocks/>
                      </p:cNvSpPr>
                      <p:nvPr/>
                    </p:nvSpPr>
                    <p:spPr bwMode="gray">
                      <a:xfrm>
                        <a:off x="3951" y="3156"/>
                        <a:ext cx="6" cy="11"/>
                      </a:xfrm>
                      <a:custGeom>
                        <a:avLst/>
                        <a:gdLst>
                          <a:gd name="T0" fmla="*/ 2147483647 w 5"/>
                          <a:gd name="T1" fmla="*/ 2147483647 h 9"/>
                          <a:gd name="T2" fmla="*/ 2147483647 w 5"/>
                          <a:gd name="T3" fmla="*/ 0 h 9"/>
                          <a:gd name="T4" fmla="*/ 0 w 5"/>
                          <a:gd name="T5" fmla="*/ 2147483647 h 9"/>
                          <a:gd name="T6" fmla="*/ 0 w 5"/>
                          <a:gd name="T7" fmla="*/ 2147483647 h 9"/>
                          <a:gd name="T8" fmla="*/ 2147483647 w 5"/>
                          <a:gd name="T9" fmla="*/ 2147483647 h 9"/>
                          <a:gd name="T10" fmla="*/ 2147483647 w 5"/>
                          <a:gd name="T11" fmla="*/ 2147483647 h 9"/>
                          <a:gd name="T12" fmla="*/ 0 60000 65536"/>
                          <a:gd name="T13" fmla="*/ 0 60000 65536"/>
                          <a:gd name="T14" fmla="*/ 0 60000 65536"/>
                          <a:gd name="T15" fmla="*/ 0 60000 65536"/>
                          <a:gd name="T16" fmla="*/ 0 60000 65536"/>
                          <a:gd name="T17" fmla="*/ 0 60000 65536"/>
                          <a:gd name="T18" fmla="*/ 0 w 5"/>
                          <a:gd name="T19" fmla="*/ 0 h 9"/>
                          <a:gd name="T20" fmla="*/ 5 w 5"/>
                          <a:gd name="T21" fmla="*/ 9 h 9"/>
                        </a:gdLst>
                        <a:ahLst/>
                        <a:cxnLst>
                          <a:cxn ang="T12">
                            <a:pos x="T0" y="T1"/>
                          </a:cxn>
                          <a:cxn ang="T13">
                            <a:pos x="T2" y="T3"/>
                          </a:cxn>
                          <a:cxn ang="T14">
                            <a:pos x="T4" y="T5"/>
                          </a:cxn>
                          <a:cxn ang="T15">
                            <a:pos x="T6" y="T7"/>
                          </a:cxn>
                          <a:cxn ang="T16">
                            <a:pos x="T8" y="T9"/>
                          </a:cxn>
                          <a:cxn ang="T17">
                            <a:pos x="T10" y="T11"/>
                          </a:cxn>
                        </a:cxnLst>
                        <a:rect l="T18" t="T19" r="T20" b="T21"/>
                        <a:pathLst>
                          <a:path w="5" h="9">
                            <a:moveTo>
                              <a:pt x="5" y="3"/>
                            </a:moveTo>
                            <a:lnTo>
                              <a:pt x="4" y="0"/>
                            </a:lnTo>
                            <a:lnTo>
                              <a:pt x="0" y="6"/>
                            </a:lnTo>
                            <a:lnTo>
                              <a:pt x="0" y="9"/>
                            </a:lnTo>
                            <a:lnTo>
                              <a:pt x="4" y="7"/>
                            </a:lnTo>
                            <a:lnTo>
                              <a:pt x="5" y="3"/>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27" name="Freeform 618"/>
                      <p:cNvSpPr>
                        <a:spLocks/>
                      </p:cNvSpPr>
                      <p:nvPr/>
                    </p:nvSpPr>
                    <p:spPr bwMode="gray">
                      <a:xfrm>
                        <a:off x="3934" y="3164"/>
                        <a:ext cx="4" cy="5"/>
                      </a:xfrm>
                      <a:custGeom>
                        <a:avLst/>
                        <a:gdLst>
                          <a:gd name="T0" fmla="*/ 2147483647 w 4"/>
                          <a:gd name="T1" fmla="*/ 2147483647 h 4"/>
                          <a:gd name="T2" fmla="*/ 2147483647 w 4"/>
                          <a:gd name="T3" fmla="*/ 2147483647 h 4"/>
                          <a:gd name="T4" fmla="*/ 2147483647 w 4"/>
                          <a:gd name="T5" fmla="*/ 0 h 4"/>
                          <a:gd name="T6" fmla="*/ 0 w 4"/>
                          <a:gd name="T7" fmla="*/ 0 h 4"/>
                          <a:gd name="T8" fmla="*/ 0 w 4"/>
                          <a:gd name="T9" fmla="*/ 2147483647 h 4"/>
                          <a:gd name="T10" fmla="*/ 2147483647 w 4"/>
                          <a:gd name="T11" fmla="*/ 2147483647 h 4"/>
                          <a:gd name="T12" fmla="*/ 0 60000 65536"/>
                          <a:gd name="T13" fmla="*/ 0 60000 65536"/>
                          <a:gd name="T14" fmla="*/ 0 60000 65536"/>
                          <a:gd name="T15" fmla="*/ 0 60000 65536"/>
                          <a:gd name="T16" fmla="*/ 0 60000 65536"/>
                          <a:gd name="T17" fmla="*/ 0 60000 65536"/>
                          <a:gd name="T18" fmla="*/ 0 w 4"/>
                          <a:gd name="T19" fmla="*/ 0 h 4"/>
                          <a:gd name="T20" fmla="*/ 4 w 4"/>
                          <a:gd name="T21" fmla="*/ 4 h 4"/>
                        </a:gdLst>
                        <a:ahLst/>
                        <a:cxnLst>
                          <a:cxn ang="T12">
                            <a:pos x="T0" y="T1"/>
                          </a:cxn>
                          <a:cxn ang="T13">
                            <a:pos x="T2" y="T3"/>
                          </a:cxn>
                          <a:cxn ang="T14">
                            <a:pos x="T4" y="T5"/>
                          </a:cxn>
                          <a:cxn ang="T15">
                            <a:pos x="T6" y="T7"/>
                          </a:cxn>
                          <a:cxn ang="T16">
                            <a:pos x="T8" y="T9"/>
                          </a:cxn>
                          <a:cxn ang="T17">
                            <a:pos x="T10" y="T11"/>
                          </a:cxn>
                        </a:cxnLst>
                        <a:rect l="T18" t="T19" r="T20" b="T21"/>
                        <a:pathLst>
                          <a:path w="4" h="4">
                            <a:moveTo>
                              <a:pt x="2" y="4"/>
                            </a:moveTo>
                            <a:lnTo>
                              <a:pt x="4" y="4"/>
                            </a:lnTo>
                            <a:lnTo>
                              <a:pt x="4" y="0"/>
                            </a:lnTo>
                            <a:lnTo>
                              <a:pt x="0" y="0"/>
                            </a:lnTo>
                            <a:lnTo>
                              <a:pt x="0" y="2"/>
                            </a:lnTo>
                            <a:lnTo>
                              <a:pt x="2" y="4"/>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28" name="Freeform 619"/>
                      <p:cNvSpPr>
                        <a:spLocks/>
                      </p:cNvSpPr>
                      <p:nvPr/>
                    </p:nvSpPr>
                    <p:spPr bwMode="gray">
                      <a:xfrm>
                        <a:off x="3985" y="3144"/>
                        <a:ext cx="3" cy="7"/>
                      </a:xfrm>
                      <a:custGeom>
                        <a:avLst/>
                        <a:gdLst>
                          <a:gd name="T0" fmla="*/ 0 w 3"/>
                          <a:gd name="T1" fmla="*/ 2147483647 h 5"/>
                          <a:gd name="T2" fmla="*/ 0 w 3"/>
                          <a:gd name="T3" fmla="*/ 2147483647 h 5"/>
                          <a:gd name="T4" fmla="*/ 2147483647 w 3"/>
                          <a:gd name="T5" fmla="*/ 2147483647 h 5"/>
                          <a:gd name="T6" fmla="*/ 2147483647 w 3"/>
                          <a:gd name="T7" fmla="*/ 0 h 5"/>
                          <a:gd name="T8" fmla="*/ 0 w 3"/>
                          <a:gd name="T9" fmla="*/ 2147483647 h 5"/>
                          <a:gd name="T10" fmla="*/ 0 60000 65536"/>
                          <a:gd name="T11" fmla="*/ 0 60000 65536"/>
                          <a:gd name="T12" fmla="*/ 0 60000 65536"/>
                          <a:gd name="T13" fmla="*/ 0 60000 65536"/>
                          <a:gd name="T14" fmla="*/ 0 60000 65536"/>
                          <a:gd name="T15" fmla="*/ 0 w 3"/>
                          <a:gd name="T16" fmla="*/ 0 h 5"/>
                          <a:gd name="T17" fmla="*/ 3 w 3"/>
                          <a:gd name="T18" fmla="*/ 5 h 5"/>
                        </a:gdLst>
                        <a:ahLst/>
                        <a:cxnLst>
                          <a:cxn ang="T10">
                            <a:pos x="T0" y="T1"/>
                          </a:cxn>
                          <a:cxn ang="T11">
                            <a:pos x="T2" y="T3"/>
                          </a:cxn>
                          <a:cxn ang="T12">
                            <a:pos x="T4" y="T5"/>
                          </a:cxn>
                          <a:cxn ang="T13">
                            <a:pos x="T6" y="T7"/>
                          </a:cxn>
                          <a:cxn ang="T14">
                            <a:pos x="T8" y="T9"/>
                          </a:cxn>
                        </a:cxnLst>
                        <a:rect l="T15" t="T16" r="T17" b="T18"/>
                        <a:pathLst>
                          <a:path w="3" h="5">
                            <a:moveTo>
                              <a:pt x="0" y="1"/>
                            </a:moveTo>
                            <a:lnTo>
                              <a:pt x="0" y="5"/>
                            </a:lnTo>
                            <a:lnTo>
                              <a:pt x="3" y="3"/>
                            </a:lnTo>
                            <a:lnTo>
                              <a:pt x="2" y="0"/>
                            </a:lnTo>
                            <a:lnTo>
                              <a:pt x="0" y="1"/>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29" name="Freeform 620"/>
                      <p:cNvSpPr>
                        <a:spLocks/>
                      </p:cNvSpPr>
                      <p:nvPr/>
                    </p:nvSpPr>
                    <p:spPr bwMode="gray">
                      <a:xfrm>
                        <a:off x="3988" y="3136"/>
                        <a:ext cx="5" cy="6"/>
                      </a:xfrm>
                      <a:custGeom>
                        <a:avLst/>
                        <a:gdLst>
                          <a:gd name="T0" fmla="*/ 2147483647 w 4"/>
                          <a:gd name="T1" fmla="*/ 0 h 6"/>
                          <a:gd name="T2" fmla="*/ 2147483647 w 4"/>
                          <a:gd name="T3" fmla="*/ 0 h 6"/>
                          <a:gd name="T4" fmla="*/ 0 w 4"/>
                          <a:gd name="T5" fmla="*/ 2147483647 h 6"/>
                          <a:gd name="T6" fmla="*/ 2147483647 w 4"/>
                          <a:gd name="T7" fmla="*/ 2147483647 h 6"/>
                          <a:gd name="T8" fmla="*/ 2147483647 w 4"/>
                          <a:gd name="T9" fmla="*/ 0 h 6"/>
                          <a:gd name="T10" fmla="*/ 0 60000 65536"/>
                          <a:gd name="T11" fmla="*/ 0 60000 65536"/>
                          <a:gd name="T12" fmla="*/ 0 60000 65536"/>
                          <a:gd name="T13" fmla="*/ 0 60000 65536"/>
                          <a:gd name="T14" fmla="*/ 0 60000 65536"/>
                          <a:gd name="T15" fmla="*/ 0 w 4"/>
                          <a:gd name="T16" fmla="*/ 0 h 6"/>
                          <a:gd name="T17" fmla="*/ 4 w 4"/>
                          <a:gd name="T18" fmla="*/ 6 h 6"/>
                        </a:gdLst>
                        <a:ahLst/>
                        <a:cxnLst>
                          <a:cxn ang="T10">
                            <a:pos x="T0" y="T1"/>
                          </a:cxn>
                          <a:cxn ang="T11">
                            <a:pos x="T2" y="T3"/>
                          </a:cxn>
                          <a:cxn ang="T12">
                            <a:pos x="T4" y="T5"/>
                          </a:cxn>
                          <a:cxn ang="T13">
                            <a:pos x="T6" y="T7"/>
                          </a:cxn>
                          <a:cxn ang="T14">
                            <a:pos x="T8" y="T9"/>
                          </a:cxn>
                        </a:cxnLst>
                        <a:rect l="T15" t="T16" r="T17" b="T18"/>
                        <a:pathLst>
                          <a:path w="4" h="6">
                            <a:moveTo>
                              <a:pt x="4" y="0"/>
                            </a:moveTo>
                            <a:lnTo>
                              <a:pt x="1" y="0"/>
                            </a:lnTo>
                            <a:lnTo>
                              <a:pt x="0" y="3"/>
                            </a:lnTo>
                            <a:lnTo>
                              <a:pt x="4" y="6"/>
                            </a:lnTo>
                            <a:lnTo>
                              <a:pt x="4" y="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30" name="Freeform 621"/>
                      <p:cNvSpPr>
                        <a:spLocks/>
                      </p:cNvSpPr>
                      <p:nvPr/>
                    </p:nvSpPr>
                    <p:spPr bwMode="gray">
                      <a:xfrm>
                        <a:off x="3909" y="3082"/>
                        <a:ext cx="8" cy="5"/>
                      </a:xfrm>
                      <a:custGeom>
                        <a:avLst/>
                        <a:gdLst>
                          <a:gd name="T0" fmla="*/ 2147483647 w 6"/>
                          <a:gd name="T1" fmla="*/ 0 h 3"/>
                          <a:gd name="T2" fmla="*/ 0 w 6"/>
                          <a:gd name="T3" fmla="*/ 2147483647 h 3"/>
                          <a:gd name="T4" fmla="*/ 2147483647 w 6"/>
                          <a:gd name="T5" fmla="*/ 2147483647 h 3"/>
                          <a:gd name="T6" fmla="*/ 2147483647 w 6"/>
                          <a:gd name="T7" fmla="*/ 2147483647 h 3"/>
                          <a:gd name="T8" fmla="*/ 2147483647 w 6"/>
                          <a:gd name="T9" fmla="*/ 2147483647 h 3"/>
                          <a:gd name="T10" fmla="*/ 2147483647 w 6"/>
                          <a:gd name="T11" fmla="*/ 0 h 3"/>
                          <a:gd name="T12" fmla="*/ 0 60000 65536"/>
                          <a:gd name="T13" fmla="*/ 0 60000 65536"/>
                          <a:gd name="T14" fmla="*/ 0 60000 65536"/>
                          <a:gd name="T15" fmla="*/ 0 60000 65536"/>
                          <a:gd name="T16" fmla="*/ 0 60000 65536"/>
                          <a:gd name="T17" fmla="*/ 0 60000 65536"/>
                          <a:gd name="T18" fmla="*/ 0 w 6"/>
                          <a:gd name="T19" fmla="*/ 0 h 3"/>
                          <a:gd name="T20" fmla="*/ 6 w 6"/>
                          <a:gd name="T21" fmla="*/ 3 h 3"/>
                        </a:gdLst>
                        <a:ahLst/>
                        <a:cxnLst>
                          <a:cxn ang="T12">
                            <a:pos x="T0" y="T1"/>
                          </a:cxn>
                          <a:cxn ang="T13">
                            <a:pos x="T2" y="T3"/>
                          </a:cxn>
                          <a:cxn ang="T14">
                            <a:pos x="T4" y="T5"/>
                          </a:cxn>
                          <a:cxn ang="T15">
                            <a:pos x="T6" y="T7"/>
                          </a:cxn>
                          <a:cxn ang="T16">
                            <a:pos x="T8" y="T9"/>
                          </a:cxn>
                          <a:cxn ang="T17">
                            <a:pos x="T10" y="T11"/>
                          </a:cxn>
                        </a:cxnLst>
                        <a:rect l="T18" t="T19" r="T20" b="T21"/>
                        <a:pathLst>
                          <a:path w="6" h="3">
                            <a:moveTo>
                              <a:pt x="2" y="0"/>
                            </a:moveTo>
                            <a:lnTo>
                              <a:pt x="0" y="2"/>
                            </a:lnTo>
                            <a:lnTo>
                              <a:pt x="2" y="3"/>
                            </a:lnTo>
                            <a:lnTo>
                              <a:pt x="5" y="3"/>
                            </a:lnTo>
                            <a:lnTo>
                              <a:pt x="6" y="1"/>
                            </a:lnTo>
                            <a:lnTo>
                              <a:pt x="2" y="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31" name="Freeform 622"/>
                      <p:cNvSpPr>
                        <a:spLocks/>
                      </p:cNvSpPr>
                      <p:nvPr/>
                    </p:nvSpPr>
                    <p:spPr bwMode="gray">
                      <a:xfrm>
                        <a:off x="3938" y="3084"/>
                        <a:ext cx="6" cy="6"/>
                      </a:xfrm>
                      <a:custGeom>
                        <a:avLst/>
                        <a:gdLst>
                          <a:gd name="T0" fmla="*/ 0 w 6"/>
                          <a:gd name="T1" fmla="*/ 2147483647 h 5"/>
                          <a:gd name="T2" fmla="*/ 0 w 6"/>
                          <a:gd name="T3" fmla="*/ 2147483647 h 5"/>
                          <a:gd name="T4" fmla="*/ 2147483647 w 6"/>
                          <a:gd name="T5" fmla="*/ 2147483647 h 5"/>
                          <a:gd name="T6" fmla="*/ 2147483647 w 6"/>
                          <a:gd name="T7" fmla="*/ 2147483647 h 5"/>
                          <a:gd name="T8" fmla="*/ 2147483647 w 6"/>
                          <a:gd name="T9" fmla="*/ 0 h 5"/>
                          <a:gd name="T10" fmla="*/ 2147483647 w 6"/>
                          <a:gd name="T11" fmla="*/ 0 h 5"/>
                          <a:gd name="T12" fmla="*/ 0 w 6"/>
                          <a:gd name="T13" fmla="*/ 2147483647 h 5"/>
                          <a:gd name="T14" fmla="*/ 0 60000 65536"/>
                          <a:gd name="T15" fmla="*/ 0 60000 65536"/>
                          <a:gd name="T16" fmla="*/ 0 60000 65536"/>
                          <a:gd name="T17" fmla="*/ 0 60000 65536"/>
                          <a:gd name="T18" fmla="*/ 0 60000 65536"/>
                          <a:gd name="T19" fmla="*/ 0 60000 65536"/>
                          <a:gd name="T20" fmla="*/ 0 60000 65536"/>
                          <a:gd name="T21" fmla="*/ 0 w 6"/>
                          <a:gd name="T22" fmla="*/ 0 h 5"/>
                          <a:gd name="T23" fmla="*/ 6 w 6"/>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5">
                            <a:moveTo>
                              <a:pt x="0" y="3"/>
                            </a:moveTo>
                            <a:lnTo>
                              <a:pt x="0" y="5"/>
                            </a:lnTo>
                            <a:lnTo>
                              <a:pt x="4" y="5"/>
                            </a:lnTo>
                            <a:lnTo>
                              <a:pt x="6" y="3"/>
                            </a:lnTo>
                            <a:lnTo>
                              <a:pt x="6" y="0"/>
                            </a:lnTo>
                            <a:lnTo>
                              <a:pt x="1" y="0"/>
                            </a:lnTo>
                            <a:lnTo>
                              <a:pt x="0" y="3"/>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32" name="Freeform 623"/>
                      <p:cNvSpPr>
                        <a:spLocks/>
                      </p:cNvSpPr>
                      <p:nvPr/>
                    </p:nvSpPr>
                    <p:spPr bwMode="gray">
                      <a:xfrm>
                        <a:off x="3998" y="3072"/>
                        <a:ext cx="15" cy="10"/>
                      </a:xfrm>
                      <a:custGeom>
                        <a:avLst/>
                        <a:gdLst>
                          <a:gd name="T0" fmla="*/ 2147483647 w 12"/>
                          <a:gd name="T1" fmla="*/ 2147483647 h 8"/>
                          <a:gd name="T2" fmla="*/ 2147483647 w 12"/>
                          <a:gd name="T3" fmla="*/ 2147483647 h 8"/>
                          <a:gd name="T4" fmla="*/ 0 w 12"/>
                          <a:gd name="T5" fmla="*/ 0 h 8"/>
                          <a:gd name="T6" fmla="*/ 2147483647 w 12"/>
                          <a:gd name="T7" fmla="*/ 2147483647 h 8"/>
                          <a:gd name="T8" fmla="*/ 2147483647 w 12"/>
                          <a:gd name="T9" fmla="*/ 2147483647 h 8"/>
                          <a:gd name="T10" fmla="*/ 0 60000 65536"/>
                          <a:gd name="T11" fmla="*/ 0 60000 65536"/>
                          <a:gd name="T12" fmla="*/ 0 60000 65536"/>
                          <a:gd name="T13" fmla="*/ 0 60000 65536"/>
                          <a:gd name="T14" fmla="*/ 0 60000 65536"/>
                          <a:gd name="T15" fmla="*/ 0 w 12"/>
                          <a:gd name="T16" fmla="*/ 0 h 8"/>
                          <a:gd name="T17" fmla="*/ 12 w 12"/>
                          <a:gd name="T18" fmla="*/ 8 h 8"/>
                        </a:gdLst>
                        <a:ahLst/>
                        <a:cxnLst>
                          <a:cxn ang="T10">
                            <a:pos x="T0" y="T1"/>
                          </a:cxn>
                          <a:cxn ang="T11">
                            <a:pos x="T2" y="T3"/>
                          </a:cxn>
                          <a:cxn ang="T12">
                            <a:pos x="T4" y="T5"/>
                          </a:cxn>
                          <a:cxn ang="T13">
                            <a:pos x="T6" y="T7"/>
                          </a:cxn>
                          <a:cxn ang="T14">
                            <a:pos x="T8" y="T9"/>
                          </a:cxn>
                        </a:cxnLst>
                        <a:rect l="T15" t="T16" r="T17" b="T18"/>
                        <a:pathLst>
                          <a:path w="12" h="8">
                            <a:moveTo>
                              <a:pt x="12" y="6"/>
                            </a:moveTo>
                            <a:lnTo>
                              <a:pt x="6" y="1"/>
                            </a:lnTo>
                            <a:lnTo>
                              <a:pt x="0" y="0"/>
                            </a:lnTo>
                            <a:lnTo>
                              <a:pt x="8" y="8"/>
                            </a:lnTo>
                            <a:lnTo>
                              <a:pt x="12" y="6"/>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33" name="Freeform 791"/>
                      <p:cNvSpPr>
                        <a:spLocks/>
                      </p:cNvSpPr>
                      <p:nvPr/>
                    </p:nvSpPr>
                    <p:spPr bwMode="gray">
                      <a:xfrm>
                        <a:off x="3695" y="2814"/>
                        <a:ext cx="28" cy="25"/>
                      </a:xfrm>
                      <a:custGeom>
                        <a:avLst/>
                        <a:gdLst>
                          <a:gd name="T0" fmla="*/ 2147483647 w 22"/>
                          <a:gd name="T1" fmla="*/ 2147483647 h 20"/>
                          <a:gd name="T2" fmla="*/ 2147483647 w 22"/>
                          <a:gd name="T3" fmla="*/ 2147483647 h 20"/>
                          <a:gd name="T4" fmla="*/ 2147483647 w 22"/>
                          <a:gd name="T5" fmla="*/ 2147483647 h 20"/>
                          <a:gd name="T6" fmla="*/ 2147483647 w 22"/>
                          <a:gd name="T7" fmla="*/ 2147483647 h 20"/>
                          <a:gd name="T8" fmla="*/ 2147483647 w 22"/>
                          <a:gd name="T9" fmla="*/ 2147483647 h 20"/>
                          <a:gd name="T10" fmla="*/ 0 w 22"/>
                          <a:gd name="T11" fmla="*/ 2147483647 h 20"/>
                          <a:gd name="T12" fmla="*/ 0 w 22"/>
                          <a:gd name="T13" fmla="*/ 2147483647 h 20"/>
                          <a:gd name="T14" fmla="*/ 2147483647 w 22"/>
                          <a:gd name="T15" fmla="*/ 2147483647 h 20"/>
                          <a:gd name="T16" fmla="*/ 2147483647 w 22"/>
                          <a:gd name="T17" fmla="*/ 2147483647 h 20"/>
                          <a:gd name="T18" fmla="*/ 2147483647 w 22"/>
                          <a:gd name="T19" fmla="*/ 0 h 20"/>
                          <a:gd name="T20" fmla="*/ 2147483647 w 22"/>
                          <a:gd name="T21" fmla="*/ 0 h 20"/>
                          <a:gd name="T22" fmla="*/ 2147483647 w 22"/>
                          <a:gd name="T23" fmla="*/ 2147483647 h 2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2"/>
                          <a:gd name="T37" fmla="*/ 0 h 20"/>
                          <a:gd name="T38" fmla="*/ 22 w 22"/>
                          <a:gd name="T39" fmla="*/ 20 h 2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2" h="20">
                            <a:moveTo>
                              <a:pt x="22" y="2"/>
                            </a:moveTo>
                            <a:lnTo>
                              <a:pt x="19" y="6"/>
                            </a:lnTo>
                            <a:lnTo>
                              <a:pt x="17" y="14"/>
                            </a:lnTo>
                            <a:lnTo>
                              <a:pt x="12" y="19"/>
                            </a:lnTo>
                            <a:lnTo>
                              <a:pt x="6" y="20"/>
                            </a:lnTo>
                            <a:lnTo>
                              <a:pt x="0" y="16"/>
                            </a:lnTo>
                            <a:lnTo>
                              <a:pt x="0" y="8"/>
                            </a:lnTo>
                            <a:lnTo>
                              <a:pt x="6" y="2"/>
                            </a:lnTo>
                            <a:lnTo>
                              <a:pt x="8" y="3"/>
                            </a:lnTo>
                            <a:lnTo>
                              <a:pt x="14" y="0"/>
                            </a:lnTo>
                            <a:lnTo>
                              <a:pt x="17" y="0"/>
                            </a:lnTo>
                            <a:lnTo>
                              <a:pt x="22" y="2"/>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34" name="Freeform 793"/>
                      <p:cNvSpPr>
                        <a:spLocks/>
                      </p:cNvSpPr>
                      <p:nvPr/>
                    </p:nvSpPr>
                    <p:spPr bwMode="gray">
                      <a:xfrm>
                        <a:off x="3596" y="2992"/>
                        <a:ext cx="49" cy="67"/>
                      </a:xfrm>
                      <a:custGeom>
                        <a:avLst/>
                        <a:gdLst>
                          <a:gd name="T0" fmla="*/ 2147483647 w 39"/>
                          <a:gd name="T1" fmla="*/ 2147483647 h 55"/>
                          <a:gd name="T2" fmla="*/ 2147483647 w 39"/>
                          <a:gd name="T3" fmla="*/ 2147483647 h 55"/>
                          <a:gd name="T4" fmla="*/ 2147483647 w 39"/>
                          <a:gd name="T5" fmla="*/ 2147483647 h 55"/>
                          <a:gd name="T6" fmla="*/ 2147483647 w 39"/>
                          <a:gd name="T7" fmla="*/ 2147483647 h 55"/>
                          <a:gd name="T8" fmla="*/ 2147483647 w 39"/>
                          <a:gd name="T9" fmla="*/ 2147483647 h 55"/>
                          <a:gd name="T10" fmla="*/ 2147483647 w 39"/>
                          <a:gd name="T11" fmla="*/ 2147483647 h 55"/>
                          <a:gd name="T12" fmla="*/ 2147483647 w 39"/>
                          <a:gd name="T13" fmla="*/ 2147483647 h 55"/>
                          <a:gd name="T14" fmla="*/ 2147483647 w 39"/>
                          <a:gd name="T15" fmla="*/ 2147483647 h 55"/>
                          <a:gd name="T16" fmla="*/ 2147483647 w 39"/>
                          <a:gd name="T17" fmla="*/ 2147483647 h 55"/>
                          <a:gd name="T18" fmla="*/ 2147483647 w 39"/>
                          <a:gd name="T19" fmla="*/ 2147483647 h 55"/>
                          <a:gd name="T20" fmla="*/ 2147483647 w 39"/>
                          <a:gd name="T21" fmla="*/ 2147483647 h 55"/>
                          <a:gd name="T22" fmla="*/ 2147483647 w 39"/>
                          <a:gd name="T23" fmla="*/ 2147483647 h 55"/>
                          <a:gd name="T24" fmla="*/ 2147483647 w 39"/>
                          <a:gd name="T25" fmla="*/ 2147483647 h 55"/>
                          <a:gd name="T26" fmla="*/ 2147483647 w 39"/>
                          <a:gd name="T27" fmla="*/ 2147483647 h 55"/>
                          <a:gd name="T28" fmla="*/ 2147483647 w 39"/>
                          <a:gd name="T29" fmla="*/ 2147483647 h 55"/>
                          <a:gd name="T30" fmla="*/ 0 w 39"/>
                          <a:gd name="T31" fmla="*/ 2147483647 h 55"/>
                          <a:gd name="T32" fmla="*/ 2147483647 w 39"/>
                          <a:gd name="T33" fmla="*/ 0 h 55"/>
                          <a:gd name="T34" fmla="*/ 2147483647 w 39"/>
                          <a:gd name="T35" fmla="*/ 2147483647 h 55"/>
                          <a:gd name="T36" fmla="*/ 2147483647 w 39"/>
                          <a:gd name="T37" fmla="*/ 2147483647 h 55"/>
                          <a:gd name="T38" fmla="*/ 2147483647 w 39"/>
                          <a:gd name="T39" fmla="*/ 2147483647 h 5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9"/>
                          <a:gd name="T61" fmla="*/ 0 h 55"/>
                          <a:gd name="T62" fmla="*/ 39 w 39"/>
                          <a:gd name="T63" fmla="*/ 55 h 5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9" h="55">
                            <a:moveTo>
                              <a:pt x="23" y="7"/>
                            </a:moveTo>
                            <a:lnTo>
                              <a:pt x="29" y="19"/>
                            </a:lnTo>
                            <a:lnTo>
                              <a:pt x="30" y="33"/>
                            </a:lnTo>
                            <a:lnTo>
                              <a:pt x="33" y="38"/>
                            </a:lnTo>
                            <a:lnTo>
                              <a:pt x="37" y="45"/>
                            </a:lnTo>
                            <a:lnTo>
                              <a:pt x="39" y="55"/>
                            </a:lnTo>
                            <a:lnTo>
                              <a:pt x="33" y="53"/>
                            </a:lnTo>
                            <a:lnTo>
                              <a:pt x="27" y="51"/>
                            </a:lnTo>
                            <a:lnTo>
                              <a:pt x="21" y="43"/>
                            </a:lnTo>
                            <a:lnTo>
                              <a:pt x="18" y="43"/>
                            </a:lnTo>
                            <a:lnTo>
                              <a:pt x="13" y="39"/>
                            </a:lnTo>
                            <a:lnTo>
                              <a:pt x="9" y="32"/>
                            </a:lnTo>
                            <a:lnTo>
                              <a:pt x="8" y="25"/>
                            </a:lnTo>
                            <a:lnTo>
                              <a:pt x="2" y="14"/>
                            </a:lnTo>
                            <a:lnTo>
                              <a:pt x="2" y="6"/>
                            </a:lnTo>
                            <a:lnTo>
                              <a:pt x="0" y="1"/>
                            </a:lnTo>
                            <a:lnTo>
                              <a:pt x="5" y="0"/>
                            </a:lnTo>
                            <a:lnTo>
                              <a:pt x="9" y="5"/>
                            </a:lnTo>
                            <a:lnTo>
                              <a:pt x="15" y="8"/>
                            </a:lnTo>
                            <a:lnTo>
                              <a:pt x="23" y="7"/>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35" name="Freeform 794"/>
                      <p:cNvSpPr>
                        <a:spLocks/>
                      </p:cNvSpPr>
                      <p:nvPr/>
                    </p:nvSpPr>
                    <p:spPr bwMode="gray">
                      <a:xfrm>
                        <a:off x="3623" y="2884"/>
                        <a:ext cx="60" cy="59"/>
                      </a:xfrm>
                      <a:custGeom>
                        <a:avLst/>
                        <a:gdLst>
                          <a:gd name="T0" fmla="*/ 2147483647 w 49"/>
                          <a:gd name="T1" fmla="*/ 2147483647 h 48"/>
                          <a:gd name="T2" fmla="*/ 2147483647 w 49"/>
                          <a:gd name="T3" fmla="*/ 2147483647 h 48"/>
                          <a:gd name="T4" fmla="*/ 2147483647 w 49"/>
                          <a:gd name="T5" fmla="*/ 2147483647 h 48"/>
                          <a:gd name="T6" fmla="*/ 2147483647 w 49"/>
                          <a:gd name="T7" fmla="*/ 2147483647 h 48"/>
                          <a:gd name="T8" fmla="*/ 2147483647 w 49"/>
                          <a:gd name="T9" fmla="*/ 2147483647 h 48"/>
                          <a:gd name="T10" fmla="*/ 2147483647 w 49"/>
                          <a:gd name="T11" fmla="*/ 2147483647 h 48"/>
                          <a:gd name="T12" fmla="*/ 2147483647 w 49"/>
                          <a:gd name="T13" fmla="*/ 2147483647 h 48"/>
                          <a:gd name="T14" fmla="*/ 2147483647 w 49"/>
                          <a:gd name="T15" fmla="*/ 2147483647 h 48"/>
                          <a:gd name="T16" fmla="*/ 2147483647 w 49"/>
                          <a:gd name="T17" fmla="*/ 2147483647 h 48"/>
                          <a:gd name="T18" fmla="*/ 2147483647 w 49"/>
                          <a:gd name="T19" fmla="*/ 2147483647 h 48"/>
                          <a:gd name="T20" fmla="*/ 2147483647 w 49"/>
                          <a:gd name="T21" fmla="*/ 2147483647 h 48"/>
                          <a:gd name="T22" fmla="*/ 2147483647 w 49"/>
                          <a:gd name="T23" fmla="*/ 2147483647 h 48"/>
                          <a:gd name="T24" fmla="*/ 2147483647 w 49"/>
                          <a:gd name="T25" fmla="*/ 2147483647 h 48"/>
                          <a:gd name="T26" fmla="*/ 2147483647 w 49"/>
                          <a:gd name="T27" fmla="*/ 2147483647 h 48"/>
                          <a:gd name="T28" fmla="*/ 0 w 49"/>
                          <a:gd name="T29" fmla="*/ 2147483647 h 48"/>
                          <a:gd name="T30" fmla="*/ 0 w 49"/>
                          <a:gd name="T31" fmla="*/ 2147483647 h 48"/>
                          <a:gd name="T32" fmla="*/ 2147483647 w 49"/>
                          <a:gd name="T33" fmla="*/ 2147483647 h 48"/>
                          <a:gd name="T34" fmla="*/ 2147483647 w 49"/>
                          <a:gd name="T35" fmla="*/ 2147483647 h 48"/>
                          <a:gd name="T36" fmla="*/ 2147483647 w 49"/>
                          <a:gd name="T37" fmla="*/ 2147483647 h 48"/>
                          <a:gd name="T38" fmla="*/ 2147483647 w 49"/>
                          <a:gd name="T39" fmla="*/ 2147483647 h 48"/>
                          <a:gd name="T40" fmla="*/ 2147483647 w 49"/>
                          <a:gd name="T41" fmla="*/ 2147483647 h 48"/>
                          <a:gd name="T42" fmla="*/ 2147483647 w 49"/>
                          <a:gd name="T43" fmla="*/ 2147483647 h 48"/>
                          <a:gd name="T44" fmla="*/ 2147483647 w 49"/>
                          <a:gd name="T45" fmla="*/ 0 h 48"/>
                          <a:gd name="T46" fmla="*/ 2147483647 w 49"/>
                          <a:gd name="T47" fmla="*/ 2147483647 h 48"/>
                          <a:gd name="T48" fmla="*/ 2147483647 w 49"/>
                          <a:gd name="T49" fmla="*/ 2147483647 h 4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9"/>
                          <a:gd name="T76" fmla="*/ 0 h 48"/>
                          <a:gd name="T77" fmla="*/ 49 w 49"/>
                          <a:gd name="T78" fmla="*/ 48 h 4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9" h="48">
                            <a:moveTo>
                              <a:pt x="47" y="6"/>
                            </a:moveTo>
                            <a:lnTo>
                              <a:pt x="49" y="17"/>
                            </a:lnTo>
                            <a:lnTo>
                              <a:pt x="45" y="29"/>
                            </a:lnTo>
                            <a:lnTo>
                              <a:pt x="34" y="29"/>
                            </a:lnTo>
                            <a:lnTo>
                              <a:pt x="31" y="32"/>
                            </a:lnTo>
                            <a:lnTo>
                              <a:pt x="32" y="38"/>
                            </a:lnTo>
                            <a:lnTo>
                              <a:pt x="24" y="43"/>
                            </a:lnTo>
                            <a:lnTo>
                              <a:pt x="20" y="45"/>
                            </a:lnTo>
                            <a:lnTo>
                              <a:pt x="19" y="48"/>
                            </a:lnTo>
                            <a:lnTo>
                              <a:pt x="13" y="48"/>
                            </a:lnTo>
                            <a:lnTo>
                              <a:pt x="7" y="44"/>
                            </a:lnTo>
                            <a:lnTo>
                              <a:pt x="4" y="36"/>
                            </a:lnTo>
                            <a:lnTo>
                              <a:pt x="1" y="30"/>
                            </a:lnTo>
                            <a:lnTo>
                              <a:pt x="3" y="20"/>
                            </a:lnTo>
                            <a:lnTo>
                              <a:pt x="0" y="17"/>
                            </a:lnTo>
                            <a:lnTo>
                              <a:pt x="0" y="12"/>
                            </a:lnTo>
                            <a:lnTo>
                              <a:pt x="4" y="9"/>
                            </a:lnTo>
                            <a:lnTo>
                              <a:pt x="5" y="3"/>
                            </a:lnTo>
                            <a:lnTo>
                              <a:pt x="11" y="2"/>
                            </a:lnTo>
                            <a:lnTo>
                              <a:pt x="25" y="6"/>
                            </a:lnTo>
                            <a:lnTo>
                              <a:pt x="34" y="7"/>
                            </a:lnTo>
                            <a:lnTo>
                              <a:pt x="36" y="2"/>
                            </a:lnTo>
                            <a:lnTo>
                              <a:pt x="39" y="0"/>
                            </a:lnTo>
                            <a:lnTo>
                              <a:pt x="43" y="6"/>
                            </a:lnTo>
                            <a:lnTo>
                              <a:pt x="47" y="6"/>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36" name="Freeform 796"/>
                      <p:cNvSpPr>
                        <a:spLocks/>
                      </p:cNvSpPr>
                      <p:nvPr/>
                    </p:nvSpPr>
                    <p:spPr bwMode="gray">
                      <a:xfrm>
                        <a:off x="3569" y="2809"/>
                        <a:ext cx="88" cy="193"/>
                      </a:xfrm>
                      <a:custGeom>
                        <a:avLst/>
                        <a:gdLst>
                          <a:gd name="T0" fmla="*/ 2147483647 w 72"/>
                          <a:gd name="T1" fmla="*/ 0 h 156"/>
                          <a:gd name="T2" fmla="*/ 2147483647 w 72"/>
                          <a:gd name="T3" fmla="*/ 2147483647 h 156"/>
                          <a:gd name="T4" fmla="*/ 2147483647 w 72"/>
                          <a:gd name="T5" fmla="*/ 2147483647 h 156"/>
                          <a:gd name="T6" fmla="*/ 2147483647 w 72"/>
                          <a:gd name="T7" fmla="*/ 2147483647 h 156"/>
                          <a:gd name="T8" fmla="*/ 2147483647 w 72"/>
                          <a:gd name="T9" fmla="*/ 2147483647 h 156"/>
                          <a:gd name="T10" fmla="*/ 2147483647 w 72"/>
                          <a:gd name="T11" fmla="*/ 2147483647 h 156"/>
                          <a:gd name="T12" fmla="*/ 2147483647 w 72"/>
                          <a:gd name="T13" fmla="*/ 2147483647 h 156"/>
                          <a:gd name="T14" fmla="*/ 2147483647 w 72"/>
                          <a:gd name="T15" fmla="*/ 2147483647 h 156"/>
                          <a:gd name="T16" fmla="*/ 2147483647 w 72"/>
                          <a:gd name="T17" fmla="*/ 2147483647 h 156"/>
                          <a:gd name="T18" fmla="*/ 2147483647 w 72"/>
                          <a:gd name="T19" fmla="*/ 2147483647 h 156"/>
                          <a:gd name="T20" fmla="*/ 2147483647 w 72"/>
                          <a:gd name="T21" fmla="*/ 2147483647 h 156"/>
                          <a:gd name="T22" fmla="*/ 2147483647 w 72"/>
                          <a:gd name="T23" fmla="*/ 2147483647 h 156"/>
                          <a:gd name="T24" fmla="*/ 2147483647 w 72"/>
                          <a:gd name="T25" fmla="*/ 2147483647 h 156"/>
                          <a:gd name="T26" fmla="*/ 2147483647 w 72"/>
                          <a:gd name="T27" fmla="*/ 2147483647 h 156"/>
                          <a:gd name="T28" fmla="*/ 2147483647 w 72"/>
                          <a:gd name="T29" fmla="*/ 2147483647 h 156"/>
                          <a:gd name="T30" fmla="*/ 2147483647 w 72"/>
                          <a:gd name="T31" fmla="*/ 2147483647 h 156"/>
                          <a:gd name="T32" fmla="*/ 2147483647 w 72"/>
                          <a:gd name="T33" fmla="*/ 2147483647 h 156"/>
                          <a:gd name="T34" fmla="*/ 2147483647 w 72"/>
                          <a:gd name="T35" fmla="*/ 2147483647 h 156"/>
                          <a:gd name="T36" fmla="*/ 2147483647 w 72"/>
                          <a:gd name="T37" fmla="*/ 2147483647 h 156"/>
                          <a:gd name="T38" fmla="*/ 2147483647 w 72"/>
                          <a:gd name="T39" fmla="*/ 2147483647 h 156"/>
                          <a:gd name="T40" fmla="*/ 2147483647 w 72"/>
                          <a:gd name="T41" fmla="*/ 2147483647 h 156"/>
                          <a:gd name="T42" fmla="*/ 2147483647 w 72"/>
                          <a:gd name="T43" fmla="*/ 2147483647 h 156"/>
                          <a:gd name="T44" fmla="*/ 2147483647 w 72"/>
                          <a:gd name="T45" fmla="*/ 2147483647 h 156"/>
                          <a:gd name="T46" fmla="*/ 2147483647 w 72"/>
                          <a:gd name="T47" fmla="*/ 2147483647 h 156"/>
                          <a:gd name="T48" fmla="*/ 2147483647 w 72"/>
                          <a:gd name="T49" fmla="*/ 2147483647 h 156"/>
                          <a:gd name="T50" fmla="*/ 2147483647 w 72"/>
                          <a:gd name="T51" fmla="*/ 2147483647 h 156"/>
                          <a:gd name="T52" fmla="*/ 2147483647 w 72"/>
                          <a:gd name="T53" fmla="*/ 2147483647 h 156"/>
                          <a:gd name="T54" fmla="*/ 2147483647 w 72"/>
                          <a:gd name="T55" fmla="*/ 2147483647 h 156"/>
                          <a:gd name="T56" fmla="*/ 2147483647 w 72"/>
                          <a:gd name="T57" fmla="*/ 2147483647 h 156"/>
                          <a:gd name="T58" fmla="*/ 2147483647 w 72"/>
                          <a:gd name="T59" fmla="*/ 2147483647 h 156"/>
                          <a:gd name="T60" fmla="*/ 2147483647 w 72"/>
                          <a:gd name="T61" fmla="*/ 2147483647 h 156"/>
                          <a:gd name="T62" fmla="*/ 2147483647 w 72"/>
                          <a:gd name="T63" fmla="*/ 2147483647 h 156"/>
                          <a:gd name="T64" fmla="*/ 2147483647 w 72"/>
                          <a:gd name="T65" fmla="*/ 2147483647 h 156"/>
                          <a:gd name="T66" fmla="*/ 2147483647 w 72"/>
                          <a:gd name="T67" fmla="*/ 2147483647 h 156"/>
                          <a:gd name="T68" fmla="*/ 2147483647 w 72"/>
                          <a:gd name="T69" fmla="*/ 2147483647 h 156"/>
                          <a:gd name="T70" fmla="*/ 2147483647 w 72"/>
                          <a:gd name="T71" fmla="*/ 2147483647 h 156"/>
                          <a:gd name="T72" fmla="*/ 2147483647 w 72"/>
                          <a:gd name="T73" fmla="*/ 2147483647 h 156"/>
                          <a:gd name="T74" fmla="*/ 2147483647 w 72"/>
                          <a:gd name="T75" fmla="*/ 2147483647 h 156"/>
                          <a:gd name="T76" fmla="*/ 2147483647 w 72"/>
                          <a:gd name="T77" fmla="*/ 2147483647 h 156"/>
                          <a:gd name="T78" fmla="*/ 2147483647 w 72"/>
                          <a:gd name="T79" fmla="*/ 2147483647 h 156"/>
                          <a:gd name="T80" fmla="*/ 2147483647 w 72"/>
                          <a:gd name="T81" fmla="*/ 2147483647 h 156"/>
                          <a:gd name="T82" fmla="*/ 2147483647 w 72"/>
                          <a:gd name="T83" fmla="*/ 2147483647 h 156"/>
                          <a:gd name="T84" fmla="*/ 2147483647 w 72"/>
                          <a:gd name="T85" fmla="*/ 2147483647 h 156"/>
                          <a:gd name="T86" fmla="*/ 2147483647 w 72"/>
                          <a:gd name="T87" fmla="*/ 2147483647 h 156"/>
                          <a:gd name="T88" fmla="*/ 2147483647 w 72"/>
                          <a:gd name="T89" fmla="*/ 2147483647 h 156"/>
                          <a:gd name="T90" fmla="*/ 2147483647 w 72"/>
                          <a:gd name="T91" fmla="*/ 2147483647 h 156"/>
                          <a:gd name="T92" fmla="*/ 2147483647 w 72"/>
                          <a:gd name="T93" fmla="*/ 2147483647 h 156"/>
                          <a:gd name="T94" fmla="*/ 2147483647 w 72"/>
                          <a:gd name="T95" fmla="*/ 2147483647 h 156"/>
                          <a:gd name="T96" fmla="*/ 2147483647 w 72"/>
                          <a:gd name="T97" fmla="*/ 2147483647 h 156"/>
                          <a:gd name="T98" fmla="*/ 2147483647 w 72"/>
                          <a:gd name="T99" fmla="*/ 2147483647 h 156"/>
                          <a:gd name="T100" fmla="*/ 2147483647 w 72"/>
                          <a:gd name="T101" fmla="*/ 2147483647 h 156"/>
                          <a:gd name="T102" fmla="*/ 2147483647 w 72"/>
                          <a:gd name="T103" fmla="*/ 2147483647 h 156"/>
                          <a:gd name="T104" fmla="*/ 2147483647 w 72"/>
                          <a:gd name="T105" fmla="*/ 2147483647 h 156"/>
                          <a:gd name="T106" fmla="*/ 2147483647 w 72"/>
                          <a:gd name="T107" fmla="*/ 2147483647 h 156"/>
                          <a:gd name="T108" fmla="*/ 2147483647 w 72"/>
                          <a:gd name="T109" fmla="*/ 2147483647 h 156"/>
                          <a:gd name="T110" fmla="*/ 2147483647 w 72"/>
                          <a:gd name="T111" fmla="*/ 2147483647 h 156"/>
                          <a:gd name="T112" fmla="*/ 0 w 72"/>
                          <a:gd name="T113" fmla="*/ 2147483647 h 156"/>
                          <a:gd name="T114" fmla="*/ 2147483647 w 72"/>
                          <a:gd name="T115" fmla="*/ 2147483647 h 156"/>
                          <a:gd name="T116" fmla="*/ 2147483647 w 72"/>
                          <a:gd name="T117" fmla="*/ 2147483647 h 156"/>
                          <a:gd name="T118" fmla="*/ 2147483647 w 72"/>
                          <a:gd name="T119" fmla="*/ 2147483647 h 156"/>
                          <a:gd name="T120" fmla="*/ 2147483647 w 72"/>
                          <a:gd name="T121" fmla="*/ 0 h 15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72"/>
                          <a:gd name="T184" fmla="*/ 0 h 156"/>
                          <a:gd name="T185" fmla="*/ 72 w 72"/>
                          <a:gd name="T186" fmla="*/ 156 h 15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72" h="156">
                            <a:moveTo>
                              <a:pt x="23" y="0"/>
                            </a:moveTo>
                            <a:lnTo>
                              <a:pt x="25" y="8"/>
                            </a:lnTo>
                            <a:lnTo>
                              <a:pt x="31" y="11"/>
                            </a:lnTo>
                            <a:lnTo>
                              <a:pt x="29" y="23"/>
                            </a:lnTo>
                            <a:lnTo>
                              <a:pt x="28" y="27"/>
                            </a:lnTo>
                            <a:lnTo>
                              <a:pt x="31" y="31"/>
                            </a:lnTo>
                            <a:lnTo>
                              <a:pt x="38" y="23"/>
                            </a:lnTo>
                            <a:lnTo>
                              <a:pt x="43" y="23"/>
                            </a:lnTo>
                            <a:lnTo>
                              <a:pt x="46" y="27"/>
                            </a:lnTo>
                            <a:lnTo>
                              <a:pt x="50" y="27"/>
                            </a:lnTo>
                            <a:lnTo>
                              <a:pt x="55" y="22"/>
                            </a:lnTo>
                            <a:lnTo>
                              <a:pt x="59" y="23"/>
                            </a:lnTo>
                            <a:lnTo>
                              <a:pt x="62" y="35"/>
                            </a:lnTo>
                            <a:lnTo>
                              <a:pt x="71" y="47"/>
                            </a:lnTo>
                            <a:lnTo>
                              <a:pt x="72" y="52"/>
                            </a:lnTo>
                            <a:lnTo>
                              <a:pt x="69" y="66"/>
                            </a:lnTo>
                            <a:lnTo>
                              <a:pt x="55" y="62"/>
                            </a:lnTo>
                            <a:lnTo>
                              <a:pt x="49" y="63"/>
                            </a:lnTo>
                            <a:lnTo>
                              <a:pt x="48" y="69"/>
                            </a:lnTo>
                            <a:lnTo>
                              <a:pt x="44" y="72"/>
                            </a:lnTo>
                            <a:lnTo>
                              <a:pt x="44" y="77"/>
                            </a:lnTo>
                            <a:lnTo>
                              <a:pt x="47" y="80"/>
                            </a:lnTo>
                            <a:lnTo>
                              <a:pt x="45" y="90"/>
                            </a:lnTo>
                            <a:lnTo>
                              <a:pt x="41" y="86"/>
                            </a:lnTo>
                            <a:lnTo>
                              <a:pt x="34" y="84"/>
                            </a:lnTo>
                            <a:lnTo>
                              <a:pt x="31" y="76"/>
                            </a:lnTo>
                            <a:lnTo>
                              <a:pt x="27" y="76"/>
                            </a:lnTo>
                            <a:lnTo>
                              <a:pt x="23" y="80"/>
                            </a:lnTo>
                            <a:lnTo>
                              <a:pt x="22" y="90"/>
                            </a:lnTo>
                            <a:lnTo>
                              <a:pt x="17" y="98"/>
                            </a:lnTo>
                            <a:lnTo>
                              <a:pt x="14" y="111"/>
                            </a:lnTo>
                            <a:lnTo>
                              <a:pt x="17" y="121"/>
                            </a:lnTo>
                            <a:lnTo>
                              <a:pt x="21" y="123"/>
                            </a:lnTo>
                            <a:lnTo>
                              <a:pt x="24" y="135"/>
                            </a:lnTo>
                            <a:lnTo>
                              <a:pt x="30" y="142"/>
                            </a:lnTo>
                            <a:lnTo>
                              <a:pt x="36" y="145"/>
                            </a:lnTo>
                            <a:lnTo>
                              <a:pt x="42" y="151"/>
                            </a:lnTo>
                            <a:lnTo>
                              <a:pt x="46" y="155"/>
                            </a:lnTo>
                            <a:lnTo>
                              <a:pt x="38" y="156"/>
                            </a:lnTo>
                            <a:lnTo>
                              <a:pt x="32" y="153"/>
                            </a:lnTo>
                            <a:lnTo>
                              <a:pt x="28" y="148"/>
                            </a:lnTo>
                            <a:lnTo>
                              <a:pt x="23" y="149"/>
                            </a:lnTo>
                            <a:lnTo>
                              <a:pt x="17" y="141"/>
                            </a:lnTo>
                            <a:lnTo>
                              <a:pt x="11" y="132"/>
                            </a:lnTo>
                            <a:lnTo>
                              <a:pt x="7" y="132"/>
                            </a:lnTo>
                            <a:lnTo>
                              <a:pt x="7" y="121"/>
                            </a:lnTo>
                            <a:lnTo>
                              <a:pt x="8" y="114"/>
                            </a:lnTo>
                            <a:lnTo>
                              <a:pt x="8" y="109"/>
                            </a:lnTo>
                            <a:lnTo>
                              <a:pt x="11" y="102"/>
                            </a:lnTo>
                            <a:lnTo>
                              <a:pt x="13" y="95"/>
                            </a:lnTo>
                            <a:lnTo>
                              <a:pt x="14" y="85"/>
                            </a:lnTo>
                            <a:lnTo>
                              <a:pt x="14" y="71"/>
                            </a:lnTo>
                            <a:lnTo>
                              <a:pt x="6" y="54"/>
                            </a:lnTo>
                            <a:lnTo>
                              <a:pt x="10" y="48"/>
                            </a:lnTo>
                            <a:lnTo>
                              <a:pt x="8" y="33"/>
                            </a:lnTo>
                            <a:lnTo>
                              <a:pt x="1" y="26"/>
                            </a:lnTo>
                            <a:lnTo>
                              <a:pt x="0" y="13"/>
                            </a:lnTo>
                            <a:lnTo>
                              <a:pt x="5" y="10"/>
                            </a:lnTo>
                            <a:lnTo>
                              <a:pt x="9" y="10"/>
                            </a:lnTo>
                            <a:lnTo>
                              <a:pt x="11" y="3"/>
                            </a:lnTo>
                            <a:lnTo>
                              <a:pt x="23" y="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37" name="Freeform 797"/>
                      <p:cNvSpPr>
                        <a:spLocks/>
                      </p:cNvSpPr>
                      <p:nvPr/>
                    </p:nvSpPr>
                    <p:spPr bwMode="gray">
                      <a:xfrm>
                        <a:off x="3699" y="3015"/>
                        <a:ext cx="114" cy="101"/>
                      </a:xfrm>
                      <a:custGeom>
                        <a:avLst/>
                        <a:gdLst>
                          <a:gd name="T0" fmla="*/ 2147483647 w 93"/>
                          <a:gd name="T1" fmla="*/ 2147483647 h 82"/>
                          <a:gd name="T2" fmla="*/ 2147483647 w 93"/>
                          <a:gd name="T3" fmla="*/ 2147483647 h 82"/>
                          <a:gd name="T4" fmla="*/ 2147483647 w 93"/>
                          <a:gd name="T5" fmla="*/ 2147483647 h 82"/>
                          <a:gd name="T6" fmla="*/ 2147483647 w 93"/>
                          <a:gd name="T7" fmla="*/ 2147483647 h 82"/>
                          <a:gd name="T8" fmla="*/ 2147483647 w 93"/>
                          <a:gd name="T9" fmla="*/ 2147483647 h 82"/>
                          <a:gd name="T10" fmla="*/ 2147483647 w 93"/>
                          <a:gd name="T11" fmla="*/ 2147483647 h 82"/>
                          <a:gd name="T12" fmla="*/ 2147483647 w 93"/>
                          <a:gd name="T13" fmla="*/ 2147483647 h 82"/>
                          <a:gd name="T14" fmla="*/ 2147483647 w 93"/>
                          <a:gd name="T15" fmla="*/ 2147483647 h 82"/>
                          <a:gd name="T16" fmla="*/ 2147483647 w 93"/>
                          <a:gd name="T17" fmla="*/ 2147483647 h 82"/>
                          <a:gd name="T18" fmla="*/ 2147483647 w 93"/>
                          <a:gd name="T19" fmla="*/ 2147483647 h 82"/>
                          <a:gd name="T20" fmla="*/ 2147483647 w 93"/>
                          <a:gd name="T21" fmla="*/ 2147483647 h 82"/>
                          <a:gd name="T22" fmla="*/ 2147483647 w 93"/>
                          <a:gd name="T23" fmla="*/ 0 h 82"/>
                          <a:gd name="T24" fmla="*/ 2147483647 w 93"/>
                          <a:gd name="T25" fmla="*/ 0 h 82"/>
                          <a:gd name="T26" fmla="*/ 2147483647 w 93"/>
                          <a:gd name="T27" fmla="*/ 2147483647 h 82"/>
                          <a:gd name="T28" fmla="*/ 2147483647 w 93"/>
                          <a:gd name="T29" fmla="*/ 2147483647 h 82"/>
                          <a:gd name="T30" fmla="*/ 2147483647 w 93"/>
                          <a:gd name="T31" fmla="*/ 2147483647 h 82"/>
                          <a:gd name="T32" fmla="*/ 2147483647 w 93"/>
                          <a:gd name="T33" fmla="*/ 2147483647 h 82"/>
                          <a:gd name="T34" fmla="*/ 2147483647 w 93"/>
                          <a:gd name="T35" fmla="*/ 2147483647 h 82"/>
                          <a:gd name="T36" fmla="*/ 2147483647 w 93"/>
                          <a:gd name="T37" fmla="*/ 2147483647 h 82"/>
                          <a:gd name="T38" fmla="*/ 2147483647 w 93"/>
                          <a:gd name="T39" fmla="*/ 2147483647 h 82"/>
                          <a:gd name="T40" fmla="*/ 2147483647 w 93"/>
                          <a:gd name="T41" fmla="*/ 2147483647 h 82"/>
                          <a:gd name="T42" fmla="*/ 2147483647 w 93"/>
                          <a:gd name="T43" fmla="*/ 2147483647 h 82"/>
                          <a:gd name="T44" fmla="*/ 2147483647 w 93"/>
                          <a:gd name="T45" fmla="*/ 2147483647 h 82"/>
                          <a:gd name="T46" fmla="*/ 2147483647 w 93"/>
                          <a:gd name="T47" fmla="*/ 2147483647 h 82"/>
                          <a:gd name="T48" fmla="*/ 2147483647 w 93"/>
                          <a:gd name="T49" fmla="*/ 2147483647 h 82"/>
                          <a:gd name="T50" fmla="*/ 2147483647 w 93"/>
                          <a:gd name="T51" fmla="*/ 2147483647 h 82"/>
                          <a:gd name="T52" fmla="*/ 2147483647 w 93"/>
                          <a:gd name="T53" fmla="*/ 2147483647 h 82"/>
                          <a:gd name="T54" fmla="*/ 2147483647 w 93"/>
                          <a:gd name="T55" fmla="*/ 2147483647 h 82"/>
                          <a:gd name="T56" fmla="*/ 2147483647 w 93"/>
                          <a:gd name="T57" fmla="*/ 2147483647 h 82"/>
                          <a:gd name="T58" fmla="*/ 2147483647 w 93"/>
                          <a:gd name="T59" fmla="*/ 2147483647 h 82"/>
                          <a:gd name="T60" fmla="*/ 2147483647 w 93"/>
                          <a:gd name="T61" fmla="*/ 2147483647 h 82"/>
                          <a:gd name="T62" fmla="*/ 2147483647 w 93"/>
                          <a:gd name="T63" fmla="*/ 2147483647 h 82"/>
                          <a:gd name="T64" fmla="*/ 2147483647 w 93"/>
                          <a:gd name="T65" fmla="*/ 2147483647 h 82"/>
                          <a:gd name="T66" fmla="*/ 2147483647 w 93"/>
                          <a:gd name="T67" fmla="*/ 2147483647 h 82"/>
                          <a:gd name="T68" fmla="*/ 2147483647 w 93"/>
                          <a:gd name="T69" fmla="*/ 2147483647 h 82"/>
                          <a:gd name="T70" fmla="*/ 2147483647 w 93"/>
                          <a:gd name="T71" fmla="*/ 2147483647 h 82"/>
                          <a:gd name="T72" fmla="*/ 2147483647 w 93"/>
                          <a:gd name="T73" fmla="*/ 2147483647 h 82"/>
                          <a:gd name="T74" fmla="*/ 2147483647 w 93"/>
                          <a:gd name="T75" fmla="*/ 2147483647 h 82"/>
                          <a:gd name="T76" fmla="*/ 0 w 93"/>
                          <a:gd name="T77" fmla="*/ 2147483647 h 82"/>
                          <a:gd name="T78" fmla="*/ 2147483647 w 93"/>
                          <a:gd name="T79" fmla="*/ 2147483647 h 82"/>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93"/>
                          <a:gd name="T121" fmla="*/ 0 h 82"/>
                          <a:gd name="T122" fmla="*/ 93 w 93"/>
                          <a:gd name="T123" fmla="*/ 82 h 82"/>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93" h="82">
                            <a:moveTo>
                              <a:pt x="4" y="24"/>
                            </a:moveTo>
                            <a:lnTo>
                              <a:pt x="6" y="25"/>
                            </a:lnTo>
                            <a:lnTo>
                              <a:pt x="8" y="29"/>
                            </a:lnTo>
                            <a:lnTo>
                              <a:pt x="11" y="34"/>
                            </a:lnTo>
                            <a:lnTo>
                              <a:pt x="24" y="34"/>
                            </a:lnTo>
                            <a:lnTo>
                              <a:pt x="30" y="30"/>
                            </a:lnTo>
                            <a:lnTo>
                              <a:pt x="35" y="29"/>
                            </a:lnTo>
                            <a:lnTo>
                              <a:pt x="40" y="31"/>
                            </a:lnTo>
                            <a:lnTo>
                              <a:pt x="48" y="29"/>
                            </a:lnTo>
                            <a:lnTo>
                              <a:pt x="56" y="18"/>
                            </a:lnTo>
                            <a:lnTo>
                              <a:pt x="61" y="5"/>
                            </a:lnTo>
                            <a:lnTo>
                              <a:pt x="64" y="0"/>
                            </a:lnTo>
                            <a:lnTo>
                              <a:pt x="75" y="0"/>
                            </a:lnTo>
                            <a:lnTo>
                              <a:pt x="79" y="3"/>
                            </a:lnTo>
                            <a:lnTo>
                              <a:pt x="79" y="10"/>
                            </a:lnTo>
                            <a:lnTo>
                              <a:pt x="84" y="16"/>
                            </a:lnTo>
                            <a:lnTo>
                              <a:pt x="83" y="25"/>
                            </a:lnTo>
                            <a:lnTo>
                              <a:pt x="90" y="28"/>
                            </a:lnTo>
                            <a:lnTo>
                              <a:pt x="93" y="33"/>
                            </a:lnTo>
                            <a:lnTo>
                              <a:pt x="86" y="34"/>
                            </a:lnTo>
                            <a:lnTo>
                              <a:pt x="84" y="31"/>
                            </a:lnTo>
                            <a:lnTo>
                              <a:pt x="79" y="37"/>
                            </a:lnTo>
                            <a:lnTo>
                              <a:pt x="80" y="46"/>
                            </a:lnTo>
                            <a:lnTo>
                              <a:pt x="72" y="57"/>
                            </a:lnTo>
                            <a:lnTo>
                              <a:pt x="67" y="59"/>
                            </a:lnTo>
                            <a:lnTo>
                              <a:pt x="68" y="69"/>
                            </a:lnTo>
                            <a:lnTo>
                              <a:pt x="60" y="79"/>
                            </a:lnTo>
                            <a:lnTo>
                              <a:pt x="53" y="82"/>
                            </a:lnTo>
                            <a:lnTo>
                              <a:pt x="52" y="80"/>
                            </a:lnTo>
                            <a:lnTo>
                              <a:pt x="47" y="74"/>
                            </a:lnTo>
                            <a:lnTo>
                              <a:pt x="43" y="77"/>
                            </a:lnTo>
                            <a:lnTo>
                              <a:pt x="40" y="73"/>
                            </a:lnTo>
                            <a:lnTo>
                              <a:pt x="35" y="73"/>
                            </a:lnTo>
                            <a:lnTo>
                              <a:pt x="29" y="77"/>
                            </a:lnTo>
                            <a:lnTo>
                              <a:pt x="25" y="72"/>
                            </a:lnTo>
                            <a:lnTo>
                              <a:pt x="12" y="70"/>
                            </a:lnTo>
                            <a:lnTo>
                              <a:pt x="8" y="53"/>
                            </a:lnTo>
                            <a:lnTo>
                              <a:pt x="2" y="48"/>
                            </a:lnTo>
                            <a:lnTo>
                              <a:pt x="0" y="28"/>
                            </a:lnTo>
                            <a:lnTo>
                              <a:pt x="4" y="24"/>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38" name="Freeform 798"/>
                      <p:cNvSpPr>
                        <a:spLocks/>
                      </p:cNvSpPr>
                      <p:nvPr/>
                    </p:nvSpPr>
                    <p:spPr bwMode="gray">
                      <a:xfrm>
                        <a:off x="3706" y="3046"/>
                        <a:ext cx="1" cy="1"/>
                      </a:xfrm>
                      <a:custGeom>
                        <a:avLst/>
                        <a:gdLst>
                          <a:gd name="T0" fmla="*/ 0 w 1"/>
                          <a:gd name="T1" fmla="*/ 0 h 1"/>
                          <a:gd name="T2" fmla="*/ 2147483647 w 1"/>
                          <a:gd name="T3" fmla="*/ 2147483647 h 1"/>
                          <a:gd name="T4" fmla="*/ 0 w 1"/>
                          <a:gd name="T5" fmla="*/ 0 h 1"/>
                          <a:gd name="T6" fmla="*/ 0 60000 65536"/>
                          <a:gd name="T7" fmla="*/ 0 60000 65536"/>
                          <a:gd name="T8" fmla="*/ 0 60000 65536"/>
                          <a:gd name="T9" fmla="*/ 0 w 1"/>
                          <a:gd name="T10" fmla="*/ 0 h 1"/>
                          <a:gd name="T11" fmla="*/ 1 w 1"/>
                          <a:gd name="T12" fmla="*/ 1 h 1"/>
                        </a:gdLst>
                        <a:ahLst/>
                        <a:cxnLst>
                          <a:cxn ang="T6">
                            <a:pos x="T0" y="T1"/>
                          </a:cxn>
                          <a:cxn ang="T7">
                            <a:pos x="T2" y="T3"/>
                          </a:cxn>
                          <a:cxn ang="T8">
                            <a:pos x="T4" y="T5"/>
                          </a:cxn>
                        </a:cxnLst>
                        <a:rect l="T9" t="T10" r="T11" b="T12"/>
                        <a:pathLst>
                          <a:path w="1" h="1">
                            <a:moveTo>
                              <a:pt x="0" y="0"/>
                            </a:moveTo>
                            <a:lnTo>
                              <a:pt x="1" y="1"/>
                            </a:lnTo>
                            <a:lnTo>
                              <a:pt x="0" y="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39" name="Freeform 799"/>
                      <p:cNvSpPr>
                        <a:spLocks/>
                      </p:cNvSpPr>
                      <p:nvPr/>
                    </p:nvSpPr>
                    <p:spPr bwMode="gray">
                      <a:xfrm>
                        <a:off x="3706" y="2977"/>
                        <a:ext cx="108" cy="80"/>
                      </a:xfrm>
                      <a:custGeom>
                        <a:avLst/>
                        <a:gdLst>
                          <a:gd name="T0" fmla="*/ 2147483647 w 88"/>
                          <a:gd name="T1" fmla="*/ 2147483647 h 65"/>
                          <a:gd name="T2" fmla="*/ 0 w 88"/>
                          <a:gd name="T3" fmla="*/ 2147483647 h 65"/>
                          <a:gd name="T4" fmla="*/ 2147483647 w 88"/>
                          <a:gd name="T5" fmla="*/ 2147483647 h 65"/>
                          <a:gd name="T6" fmla="*/ 2147483647 w 88"/>
                          <a:gd name="T7" fmla="*/ 2147483647 h 65"/>
                          <a:gd name="T8" fmla="*/ 2147483647 w 88"/>
                          <a:gd name="T9" fmla="*/ 2147483647 h 65"/>
                          <a:gd name="T10" fmla="*/ 2147483647 w 88"/>
                          <a:gd name="T11" fmla="*/ 2147483647 h 65"/>
                          <a:gd name="T12" fmla="*/ 2147483647 w 88"/>
                          <a:gd name="T13" fmla="*/ 2147483647 h 65"/>
                          <a:gd name="T14" fmla="*/ 2147483647 w 88"/>
                          <a:gd name="T15" fmla="*/ 2147483647 h 65"/>
                          <a:gd name="T16" fmla="*/ 2147483647 w 88"/>
                          <a:gd name="T17" fmla="*/ 2147483647 h 65"/>
                          <a:gd name="T18" fmla="*/ 2147483647 w 88"/>
                          <a:gd name="T19" fmla="*/ 2147483647 h 65"/>
                          <a:gd name="T20" fmla="*/ 2147483647 w 88"/>
                          <a:gd name="T21" fmla="*/ 2147483647 h 65"/>
                          <a:gd name="T22" fmla="*/ 2147483647 w 88"/>
                          <a:gd name="T23" fmla="*/ 2147483647 h 65"/>
                          <a:gd name="T24" fmla="*/ 2147483647 w 88"/>
                          <a:gd name="T25" fmla="*/ 2147483647 h 65"/>
                          <a:gd name="T26" fmla="*/ 2147483647 w 88"/>
                          <a:gd name="T27" fmla="*/ 2147483647 h 65"/>
                          <a:gd name="T28" fmla="*/ 2147483647 w 88"/>
                          <a:gd name="T29" fmla="*/ 2147483647 h 65"/>
                          <a:gd name="T30" fmla="*/ 2147483647 w 88"/>
                          <a:gd name="T31" fmla="*/ 2147483647 h 65"/>
                          <a:gd name="T32" fmla="*/ 2147483647 w 88"/>
                          <a:gd name="T33" fmla="*/ 2147483647 h 65"/>
                          <a:gd name="T34" fmla="*/ 2147483647 w 88"/>
                          <a:gd name="T35" fmla="*/ 0 h 65"/>
                          <a:gd name="T36" fmla="*/ 2147483647 w 88"/>
                          <a:gd name="T37" fmla="*/ 2147483647 h 65"/>
                          <a:gd name="T38" fmla="*/ 2147483647 w 88"/>
                          <a:gd name="T39" fmla="*/ 2147483647 h 65"/>
                          <a:gd name="T40" fmla="*/ 2147483647 w 88"/>
                          <a:gd name="T41" fmla="*/ 2147483647 h 65"/>
                          <a:gd name="T42" fmla="*/ 2147483647 w 88"/>
                          <a:gd name="T43" fmla="*/ 2147483647 h 65"/>
                          <a:gd name="T44" fmla="*/ 2147483647 w 88"/>
                          <a:gd name="T45" fmla="*/ 2147483647 h 65"/>
                          <a:gd name="T46" fmla="*/ 2147483647 w 88"/>
                          <a:gd name="T47" fmla="*/ 2147483647 h 65"/>
                          <a:gd name="T48" fmla="*/ 2147483647 w 88"/>
                          <a:gd name="T49" fmla="*/ 2147483647 h 65"/>
                          <a:gd name="T50" fmla="*/ 2147483647 w 88"/>
                          <a:gd name="T51" fmla="*/ 2147483647 h 65"/>
                          <a:gd name="T52" fmla="*/ 2147483647 w 88"/>
                          <a:gd name="T53" fmla="*/ 2147483647 h 65"/>
                          <a:gd name="T54" fmla="*/ 2147483647 w 88"/>
                          <a:gd name="T55" fmla="*/ 2147483647 h 65"/>
                          <a:gd name="T56" fmla="*/ 2147483647 w 88"/>
                          <a:gd name="T57" fmla="*/ 2147483647 h 65"/>
                          <a:gd name="T58" fmla="*/ 2147483647 w 88"/>
                          <a:gd name="T59" fmla="*/ 2147483647 h 65"/>
                          <a:gd name="T60" fmla="*/ 2147483647 w 88"/>
                          <a:gd name="T61" fmla="*/ 2147483647 h 65"/>
                          <a:gd name="T62" fmla="*/ 2147483647 w 88"/>
                          <a:gd name="T63" fmla="*/ 2147483647 h 65"/>
                          <a:gd name="T64" fmla="*/ 2147483647 w 88"/>
                          <a:gd name="T65" fmla="*/ 2147483647 h 65"/>
                          <a:gd name="T66" fmla="*/ 2147483647 w 88"/>
                          <a:gd name="T67" fmla="*/ 2147483647 h 65"/>
                          <a:gd name="T68" fmla="*/ 2147483647 w 88"/>
                          <a:gd name="T69" fmla="*/ 2147483647 h 65"/>
                          <a:gd name="T70" fmla="*/ 2147483647 w 88"/>
                          <a:gd name="T71" fmla="*/ 2147483647 h 6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88"/>
                          <a:gd name="T109" fmla="*/ 0 h 65"/>
                          <a:gd name="T110" fmla="*/ 88 w 88"/>
                          <a:gd name="T111" fmla="*/ 65 h 6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88" h="65">
                            <a:moveTo>
                              <a:pt x="2" y="60"/>
                            </a:moveTo>
                            <a:lnTo>
                              <a:pt x="0" y="56"/>
                            </a:lnTo>
                            <a:lnTo>
                              <a:pt x="1" y="57"/>
                            </a:lnTo>
                            <a:lnTo>
                              <a:pt x="13" y="56"/>
                            </a:lnTo>
                            <a:lnTo>
                              <a:pt x="15" y="46"/>
                            </a:lnTo>
                            <a:lnTo>
                              <a:pt x="22" y="45"/>
                            </a:lnTo>
                            <a:lnTo>
                              <a:pt x="26" y="42"/>
                            </a:lnTo>
                            <a:lnTo>
                              <a:pt x="35" y="38"/>
                            </a:lnTo>
                            <a:lnTo>
                              <a:pt x="40" y="29"/>
                            </a:lnTo>
                            <a:lnTo>
                              <a:pt x="45" y="27"/>
                            </a:lnTo>
                            <a:lnTo>
                              <a:pt x="44" y="33"/>
                            </a:lnTo>
                            <a:lnTo>
                              <a:pt x="47" y="33"/>
                            </a:lnTo>
                            <a:lnTo>
                              <a:pt x="48" y="30"/>
                            </a:lnTo>
                            <a:lnTo>
                              <a:pt x="52" y="33"/>
                            </a:lnTo>
                            <a:lnTo>
                              <a:pt x="53" y="30"/>
                            </a:lnTo>
                            <a:lnTo>
                              <a:pt x="54" y="26"/>
                            </a:lnTo>
                            <a:lnTo>
                              <a:pt x="55" y="16"/>
                            </a:lnTo>
                            <a:lnTo>
                              <a:pt x="70" y="0"/>
                            </a:lnTo>
                            <a:lnTo>
                              <a:pt x="74" y="11"/>
                            </a:lnTo>
                            <a:lnTo>
                              <a:pt x="83" y="13"/>
                            </a:lnTo>
                            <a:lnTo>
                              <a:pt x="88" y="20"/>
                            </a:lnTo>
                            <a:lnTo>
                              <a:pt x="80" y="23"/>
                            </a:lnTo>
                            <a:lnTo>
                              <a:pt x="82" y="28"/>
                            </a:lnTo>
                            <a:lnTo>
                              <a:pt x="77" y="30"/>
                            </a:lnTo>
                            <a:lnTo>
                              <a:pt x="73" y="34"/>
                            </a:lnTo>
                            <a:lnTo>
                              <a:pt x="69" y="31"/>
                            </a:lnTo>
                            <a:lnTo>
                              <a:pt x="58" y="31"/>
                            </a:lnTo>
                            <a:lnTo>
                              <a:pt x="55" y="36"/>
                            </a:lnTo>
                            <a:lnTo>
                              <a:pt x="50" y="49"/>
                            </a:lnTo>
                            <a:lnTo>
                              <a:pt x="42" y="60"/>
                            </a:lnTo>
                            <a:lnTo>
                              <a:pt x="34" y="62"/>
                            </a:lnTo>
                            <a:lnTo>
                              <a:pt x="29" y="60"/>
                            </a:lnTo>
                            <a:lnTo>
                              <a:pt x="24" y="61"/>
                            </a:lnTo>
                            <a:lnTo>
                              <a:pt x="18" y="65"/>
                            </a:lnTo>
                            <a:lnTo>
                              <a:pt x="5" y="65"/>
                            </a:lnTo>
                            <a:lnTo>
                              <a:pt x="2" y="6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40" name="Freeform 800"/>
                      <p:cNvSpPr>
                        <a:spLocks/>
                      </p:cNvSpPr>
                      <p:nvPr/>
                    </p:nvSpPr>
                    <p:spPr bwMode="gray">
                      <a:xfrm>
                        <a:off x="3656" y="3087"/>
                        <a:ext cx="18" cy="18"/>
                      </a:xfrm>
                      <a:custGeom>
                        <a:avLst/>
                        <a:gdLst>
                          <a:gd name="T0" fmla="*/ 0 w 14"/>
                          <a:gd name="T1" fmla="*/ 2147483647 h 15"/>
                          <a:gd name="T2" fmla="*/ 2147483647 w 14"/>
                          <a:gd name="T3" fmla="*/ 2147483647 h 15"/>
                          <a:gd name="T4" fmla="*/ 2147483647 w 14"/>
                          <a:gd name="T5" fmla="*/ 2147483647 h 15"/>
                          <a:gd name="T6" fmla="*/ 2147483647 w 14"/>
                          <a:gd name="T7" fmla="*/ 2147483647 h 15"/>
                          <a:gd name="T8" fmla="*/ 2147483647 w 14"/>
                          <a:gd name="T9" fmla="*/ 0 h 15"/>
                          <a:gd name="T10" fmla="*/ 0 w 14"/>
                          <a:gd name="T11" fmla="*/ 0 h 15"/>
                          <a:gd name="T12" fmla="*/ 0 w 14"/>
                          <a:gd name="T13" fmla="*/ 2147483647 h 15"/>
                          <a:gd name="T14" fmla="*/ 0 60000 65536"/>
                          <a:gd name="T15" fmla="*/ 0 60000 65536"/>
                          <a:gd name="T16" fmla="*/ 0 60000 65536"/>
                          <a:gd name="T17" fmla="*/ 0 60000 65536"/>
                          <a:gd name="T18" fmla="*/ 0 60000 65536"/>
                          <a:gd name="T19" fmla="*/ 0 60000 65536"/>
                          <a:gd name="T20" fmla="*/ 0 60000 65536"/>
                          <a:gd name="T21" fmla="*/ 0 w 14"/>
                          <a:gd name="T22" fmla="*/ 0 h 15"/>
                          <a:gd name="T23" fmla="*/ 14 w 14"/>
                          <a:gd name="T24" fmla="*/ 15 h 1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 h="15">
                            <a:moveTo>
                              <a:pt x="0" y="4"/>
                            </a:moveTo>
                            <a:lnTo>
                              <a:pt x="2" y="4"/>
                            </a:lnTo>
                            <a:lnTo>
                              <a:pt x="10" y="15"/>
                            </a:lnTo>
                            <a:lnTo>
                              <a:pt x="14" y="13"/>
                            </a:lnTo>
                            <a:lnTo>
                              <a:pt x="6" y="0"/>
                            </a:lnTo>
                            <a:lnTo>
                              <a:pt x="0" y="0"/>
                            </a:lnTo>
                            <a:lnTo>
                              <a:pt x="0" y="4"/>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41" name="Freeform 801"/>
                      <p:cNvSpPr>
                        <a:spLocks/>
                      </p:cNvSpPr>
                      <p:nvPr/>
                    </p:nvSpPr>
                    <p:spPr bwMode="gray">
                      <a:xfrm>
                        <a:off x="3680" y="3097"/>
                        <a:ext cx="11" cy="10"/>
                      </a:xfrm>
                      <a:custGeom>
                        <a:avLst/>
                        <a:gdLst>
                          <a:gd name="T0" fmla="*/ 0 w 9"/>
                          <a:gd name="T1" fmla="*/ 2147483647 h 8"/>
                          <a:gd name="T2" fmla="*/ 2147483647 w 9"/>
                          <a:gd name="T3" fmla="*/ 0 h 8"/>
                          <a:gd name="T4" fmla="*/ 2147483647 w 9"/>
                          <a:gd name="T5" fmla="*/ 2147483647 h 8"/>
                          <a:gd name="T6" fmla="*/ 2147483647 w 9"/>
                          <a:gd name="T7" fmla="*/ 2147483647 h 8"/>
                          <a:gd name="T8" fmla="*/ 2147483647 w 9"/>
                          <a:gd name="T9" fmla="*/ 2147483647 h 8"/>
                          <a:gd name="T10" fmla="*/ 2147483647 w 9"/>
                          <a:gd name="T11" fmla="*/ 2147483647 h 8"/>
                          <a:gd name="T12" fmla="*/ 0 w 9"/>
                          <a:gd name="T13" fmla="*/ 2147483647 h 8"/>
                          <a:gd name="T14" fmla="*/ 0 60000 65536"/>
                          <a:gd name="T15" fmla="*/ 0 60000 65536"/>
                          <a:gd name="T16" fmla="*/ 0 60000 65536"/>
                          <a:gd name="T17" fmla="*/ 0 60000 65536"/>
                          <a:gd name="T18" fmla="*/ 0 60000 65536"/>
                          <a:gd name="T19" fmla="*/ 0 60000 65536"/>
                          <a:gd name="T20" fmla="*/ 0 60000 65536"/>
                          <a:gd name="T21" fmla="*/ 0 w 9"/>
                          <a:gd name="T22" fmla="*/ 0 h 8"/>
                          <a:gd name="T23" fmla="*/ 9 w 9"/>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 h="8">
                            <a:moveTo>
                              <a:pt x="0" y="5"/>
                            </a:moveTo>
                            <a:lnTo>
                              <a:pt x="3" y="0"/>
                            </a:lnTo>
                            <a:lnTo>
                              <a:pt x="6" y="1"/>
                            </a:lnTo>
                            <a:lnTo>
                              <a:pt x="9" y="4"/>
                            </a:lnTo>
                            <a:lnTo>
                              <a:pt x="8" y="6"/>
                            </a:lnTo>
                            <a:lnTo>
                              <a:pt x="3" y="8"/>
                            </a:lnTo>
                            <a:lnTo>
                              <a:pt x="0" y="5"/>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42" name="Freeform 802"/>
                      <p:cNvSpPr>
                        <a:spLocks/>
                      </p:cNvSpPr>
                      <p:nvPr/>
                    </p:nvSpPr>
                    <p:spPr bwMode="gray">
                      <a:xfrm>
                        <a:off x="3662" y="3142"/>
                        <a:ext cx="96" cy="31"/>
                      </a:xfrm>
                      <a:custGeom>
                        <a:avLst/>
                        <a:gdLst>
                          <a:gd name="T0" fmla="*/ 2147483647 w 78"/>
                          <a:gd name="T1" fmla="*/ 2147483647 h 26"/>
                          <a:gd name="T2" fmla="*/ 2147483647 w 78"/>
                          <a:gd name="T3" fmla="*/ 2147483647 h 26"/>
                          <a:gd name="T4" fmla="*/ 2147483647 w 78"/>
                          <a:gd name="T5" fmla="*/ 2147483647 h 26"/>
                          <a:gd name="T6" fmla="*/ 2147483647 w 78"/>
                          <a:gd name="T7" fmla="*/ 2147483647 h 26"/>
                          <a:gd name="T8" fmla="*/ 2147483647 w 78"/>
                          <a:gd name="T9" fmla="*/ 2147483647 h 26"/>
                          <a:gd name="T10" fmla="*/ 2147483647 w 78"/>
                          <a:gd name="T11" fmla="*/ 2147483647 h 26"/>
                          <a:gd name="T12" fmla="*/ 2147483647 w 78"/>
                          <a:gd name="T13" fmla="*/ 2147483647 h 26"/>
                          <a:gd name="T14" fmla="*/ 2147483647 w 78"/>
                          <a:gd name="T15" fmla="*/ 2147483647 h 26"/>
                          <a:gd name="T16" fmla="*/ 2147483647 w 78"/>
                          <a:gd name="T17" fmla="*/ 2147483647 h 26"/>
                          <a:gd name="T18" fmla="*/ 2147483647 w 78"/>
                          <a:gd name="T19" fmla="*/ 2147483647 h 26"/>
                          <a:gd name="T20" fmla="*/ 2147483647 w 78"/>
                          <a:gd name="T21" fmla="*/ 2147483647 h 26"/>
                          <a:gd name="T22" fmla="*/ 2147483647 w 78"/>
                          <a:gd name="T23" fmla="*/ 2147483647 h 26"/>
                          <a:gd name="T24" fmla="*/ 2147483647 w 78"/>
                          <a:gd name="T25" fmla="*/ 0 h 26"/>
                          <a:gd name="T26" fmla="*/ 0 w 78"/>
                          <a:gd name="T27" fmla="*/ 2147483647 h 26"/>
                          <a:gd name="T28" fmla="*/ 2147483647 w 78"/>
                          <a:gd name="T29" fmla="*/ 2147483647 h 26"/>
                          <a:gd name="T30" fmla="*/ 2147483647 w 78"/>
                          <a:gd name="T31" fmla="*/ 2147483647 h 26"/>
                          <a:gd name="T32" fmla="*/ 2147483647 w 78"/>
                          <a:gd name="T33" fmla="*/ 2147483647 h 26"/>
                          <a:gd name="T34" fmla="*/ 2147483647 w 78"/>
                          <a:gd name="T35" fmla="*/ 2147483647 h 26"/>
                          <a:gd name="T36" fmla="*/ 2147483647 w 78"/>
                          <a:gd name="T37" fmla="*/ 2147483647 h 26"/>
                          <a:gd name="T38" fmla="*/ 2147483647 w 78"/>
                          <a:gd name="T39" fmla="*/ 2147483647 h 26"/>
                          <a:gd name="T40" fmla="*/ 2147483647 w 78"/>
                          <a:gd name="T41" fmla="*/ 2147483647 h 26"/>
                          <a:gd name="T42" fmla="*/ 2147483647 w 78"/>
                          <a:gd name="T43" fmla="*/ 2147483647 h 26"/>
                          <a:gd name="T44" fmla="*/ 2147483647 w 78"/>
                          <a:gd name="T45" fmla="*/ 2147483647 h 2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8"/>
                          <a:gd name="T70" fmla="*/ 0 h 26"/>
                          <a:gd name="T71" fmla="*/ 78 w 78"/>
                          <a:gd name="T72" fmla="*/ 26 h 2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8" h="26">
                            <a:moveTo>
                              <a:pt x="78" y="21"/>
                            </a:moveTo>
                            <a:lnTo>
                              <a:pt x="76" y="18"/>
                            </a:lnTo>
                            <a:lnTo>
                              <a:pt x="72" y="19"/>
                            </a:lnTo>
                            <a:lnTo>
                              <a:pt x="61" y="16"/>
                            </a:lnTo>
                            <a:lnTo>
                              <a:pt x="61" y="10"/>
                            </a:lnTo>
                            <a:lnTo>
                              <a:pt x="46" y="5"/>
                            </a:lnTo>
                            <a:lnTo>
                              <a:pt x="44" y="7"/>
                            </a:lnTo>
                            <a:lnTo>
                              <a:pt x="42" y="11"/>
                            </a:lnTo>
                            <a:lnTo>
                              <a:pt x="25" y="8"/>
                            </a:lnTo>
                            <a:lnTo>
                              <a:pt x="24" y="2"/>
                            </a:lnTo>
                            <a:lnTo>
                              <a:pt x="15" y="2"/>
                            </a:lnTo>
                            <a:lnTo>
                              <a:pt x="12" y="4"/>
                            </a:lnTo>
                            <a:lnTo>
                              <a:pt x="5" y="0"/>
                            </a:lnTo>
                            <a:lnTo>
                              <a:pt x="0" y="7"/>
                            </a:lnTo>
                            <a:lnTo>
                              <a:pt x="4" y="15"/>
                            </a:lnTo>
                            <a:lnTo>
                              <a:pt x="20" y="16"/>
                            </a:lnTo>
                            <a:lnTo>
                              <a:pt x="23" y="18"/>
                            </a:lnTo>
                            <a:lnTo>
                              <a:pt x="35" y="18"/>
                            </a:lnTo>
                            <a:lnTo>
                              <a:pt x="45" y="23"/>
                            </a:lnTo>
                            <a:lnTo>
                              <a:pt x="62" y="23"/>
                            </a:lnTo>
                            <a:lnTo>
                              <a:pt x="72" y="26"/>
                            </a:lnTo>
                            <a:lnTo>
                              <a:pt x="78" y="26"/>
                            </a:lnTo>
                            <a:lnTo>
                              <a:pt x="78" y="21"/>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43" name="Freeform 803"/>
                      <p:cNvSpPr>
                        <a:spLocks/>
                      </p:cNvSpPr>
                      <p:nvPr/>
                    </p:nvSpPr>
                    <p:spPr bwMode="gray">
                      <a:xfrm>
                        <a:off x="3542" y="3002"/>
                        <a:ext cx="120" cy="137"/>
                      </a:xfrm>
                      <a:custGeom>
                        <a:avLst/>
                        <a:gdLst>
                          <a:gd name="T0" fmla="*/ 2147483647 w 98"/>
                          <a:gd name="T1" fmla="*/ 0 h 112"/>
                          <a:gd name="T2" fmla="*/ 2147483647 w 98"/>
                          <a:gd name="T3" fmla="*/ 2147483647 h 112"/>
                          <a:gd name="T4" fmla="*/ 2147483647 w 98"/>
                          <a:gd name="T5" fmla="*/ 2147483647 h 112"/>
                          <a:gd name="T6" fmla="*/ 2147483647 w 98"/>
                          <a:gd name="T7" fmla="*/ 2147483647 h 112"/>
                          <a:gd name="T8" fmla="*/ 2147483647 w 98"/>
                          <a:gd name="T9" fmla="*/ 2147483647 h 112"/>
                          <a:gd name="T10" fmla="*/ 2147483647 w 98"/>
                          <a:gd name="T11" fmla="*/ 2147483647 h 112"/>
                          <a:gd name="T12" fmla="*/ 2147483647 w 98"/>
                          <a:gd name="T13" fmla="*/ 2147483647 h 112"/>
                          <a:gd name="T14" fmla="*/ 2147483647 w 98"/>
                          <a:gd name="T15" fmla="*/ 2147483647 h 112"/>
                          <a:gd name="T16" fmla="*/ 2147483647 w 98"/>
                          <a:gd name="T17" fmla="*/ 2147483647 h 112"/>
                          <a:gd name="T18" fmla="*/ 2147483647 w 98"/>
                          <a:gd name="T19" fmla="*/ 2147483647 h 112"/>
                          <a:gd name="T20" fmla="*/ 2147483647 w 98"/>
                          <a:gd name="T21" fmla="*/ 2147483647 h 112"/>
                          <a:gd name="T22" fmla="*/ 2147483647 w 98"/>
                          <a:gd name="T23" fmla="*/ 2147483647 h 112"/>
                          <a:gd name="T24" fmla="*/ 2147483647 w 98"/>
                          <a:gd name="T25" fmla="*/ 2147483647 h 112"/>
                          <a:gd name="T26" fmla="*/ 2147483647 w 98"/>
                          <a:gd name="T27" fmla="*/ 2147483647 h 112"/>
                          <a:gd name="T28" fmla="*/ 2147483647 w 98"/>
                          <a:gd name="T29" fmla="*/ 2147483647 h 112"/>
                          <a:gd name="T30" fmla="*/ 2147483647 w 98"/>
                          <a:gd name="T31" fmla="*/ 2147483647 h 112"/>
                          <a:gd name="T32" fmla="*/ 2147483647 w 98"/>
                          <a:gd name="T33" fmla="*/ 2147483647 h 112"/>
                          <a:gd name="T34" fmla="*/ 2147483647 w 98"/>
                          <a:gd name="T35" fmla="*/ 2147483647 h 112"/>
                          <a:gd name="T36" fmla="*/ 2147483647 w 98"/>
                          <a:gd name="T37" fmla="*/ 2147483647 h 112"/>
                          <a:gd name="T38" fmla="*/ 2147483647 w 98"/>
                          <a:gd name="T39" fmla="*/ 2147483647 h 112"/>
                          <a:gd name="T40" fmla="*/ 2147483647 w 98"/>
                          <a:gd name="T41" fmla="*/ 2147483647 h 112"/>
                          <a:gd name="T42" fmla="*/ 2147483647 w 98"/>
                          <a:gd name="T43" fmla="*/ 2147483647 h 112"/>
                          <a:gd name="T44" fmla="*/ 2147483647 w 98"/>
                          <a:gd name="T45" fmla="*/ 2147483647 h 112"/>
                          <a:gd name="T46" fmla="*/ 2147483647 w 98"/>
                          <a:gd name="T47" fmla="*/ 2147483647 h 112"/>
                          <a:gd name="T48" fmla="*/ 2147483647 w 98"/>
                          <a:gd name="T49" fmla="*/ 2147483647 h 112"/>
                          <a:gd name="T50" fmla="*/ 2147483647 w 98"/>
                          <a:gd name="T51" fmla="*/ 2147483647 h 112"/>
                          <a:gd name="T52" fmla="*/ 2147483647 w 98"/>
                          <a:gd name="T53" fmla="*/ 2147483647 h 112"/>
                          <a:gd name="T54" fmla="*/ 2147483647 w 98"/>
                          <a:gd name="T55" fmla="*/ 2147483647 h 112"/>
                          <a:gd name="T56" fmla="*/ 2147483647 w 98"/>
                          <a:gd name="T57" fmla="*/ 2147483647 h 112"/>
                          <a:gd name="T58" fmla="*/ 2147483647 w 98"/>
                          <a:gd name="T59" fmla="*/ 2147483647 h 112"/>
                          <a:gd name="T60" fmla="*/ 2147483647 w 98"/>
                          <a:gd name="T61" fmla="*/ 2147483647 h 112"/>
                          <a:gd name="T62" fmla="*/ 2147483647 w 98"/>
                          <a:gd name="T63" fmla="*/ 2147483647 h 112"/>
                          <a:gd name="T64" fmla="*/ 2147483647 w 98"/>
                          <a:gd name="T65" fmla="*/ 2147483647 h 112"/>
                          <a:gd name="T66" fmla="*/ 2147483647 w 98"/>
                          <a:gd name="T67" fmla="*/ 2147483647 h 112"/>
                          <a:gd name="T68" fmla="*/ 2147483647 w 98"/>
                          <a:gd name="T69" fmla="*/ 2147483647 h 112"/>
                          <a:gd name="T70" fmla="*/ 2147483647 w 98"/>
                          <a:gd name="T71" fmla="*/ 2147483647 h 112"/>
                          <a:gd name="T72" fmla="*/ 0 w 98"/>
                          <a:gd name="T73" fmla="*/ 2147483647 h 112"/>
                          <a:gd name="T74" fmla="*/ 2147483647 w 98"/>
                          <a:gd name="T75" fmla="*/ 0 h 11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8"/>
                          <a:gd name="T115" fmla="*/ 0 h 112"/>
                          <a:gd name="T116" fmla="*/ 98 w 98"/>
                          <a:gd name="T117" fmla="*/ 112 h 11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8" h="112">
                            <a:moveTo>
                              <a:pt x="1" y="0"/>
                            </a:moveTo>
                            <a:lnTo>
                              <a:pt x="7" y="2"/>
                            </a:lnTo>
                            <a:lnTo>
                              <a:pt x="19" y="2"/>
                            </a:lnTo>
                            <a:lnTo>
                              <a:pt x="22" y="3"/>
                            </a:lnTo>
                            <a:lnTo>
                              <a:pt x="26" y="10"/>
                            </a:lnTo>
                            <a:lnTo>
                              <a:pt x="28" y="13"/>
                            </a:lnTo>
                            <a:lnTo>
                              <a:pt x="30" y="15"/>
                            </a:lnTo>
                            <a:lnTo>
                              <a:pt x="36" y="21"/>
                            </a:lnTo>
                            <a:lnTo>
                              <a:pt x="42" y="24"/>
                            </a:lnTo>
                            <a:lnTo>
                              <a:pt x="49" y="33"/>
                            </a:lnTo>
                            <a:lnTo>
                              <a:pt x="53" y="33"/>
                            </a:lnTo>
                            <a:lnTo>
                              <a:pt x="61" y="42"/>
                            </a:lnTo>
                            <a:lnTo>
                              <a:pt x="63" y="46"/>
                            </a:lnTo>
                            <a:lnTo>
                              <a:pt x="70" y="52"/>
                            </a:lnTo>
                            <a:lnTo>
                              <a:pt x="77" y="53"/>
                            </a:lnTo>
                            <a:lnTo>
                              <a:pt x="78" y="56"/>
                            </a:lnTo>
                            <a:lnTo>
                              <a:pt x="78" y="61"/>
                            </a:lnTo>
                            <a:lnTo>
                              <a:pt x="84" y="66"/>
                            </a:lnTo>
                            <a:lnTo>
                              <a:pt x="87" y="77"/>
                            </a:lnTo>
                            <a:lnTo>
                              <a:pt x="91" y="77"/>
                            </a:lnTo>
                            <a:lnTo>
                              <a:pt x="98" y="86"/>
                            </a:lnTo>
                            <a:lnTo>
                              <a:pt x="98" y="111"/>
                            </a:lnTo>
                            <a:lnTo>
                              <a:pt x="94" y="112"/>
                            </a:lnTo>
                            <a:lnTo>
                              <a:pt x="85" y="106"/>
                            </a:lnTo>
                            <a:lnTo>
                              <a:pt x="77" y="104"/>
                            </a:lnTo>
                            <a:lnTo>
                              <a:pt x="61" y="90"/>
                            </a:lnTo>
                            <a:lnTo>
                              <a:pt x="52" y="73"/>
                            </a:lnTo>
                            <a:lnTo>
                              <a:pt x="50" y="66"/>
                            </a:lnTo>
                            <a:lnTo>
                              <a:pt x="39" y="53"/>
                            </a:lnTo>
                            <a:lnTo>
                              <a:pt x="35" y="53"/>
                            </a:lnTo>
                            <a:lnTo>
                              <a:pt x="32" y="38"/>
                            </a:lnTo>
                            <a:lnTo>
                              <a:pt x="27" y="32"/>
                            </a:lnTo>
                            <a:lnTo>
                              <a:pt x="21" y="29"/>
                            </a:lnTo>
                            <a:lnTo>
                              <a:pt x="20" y="23"/>
                            </a:lnTo>
                            <a:lnTo>
                              <a:pt x="14" y="18"/>
                            </a:lnTo>
                            <a:lnTo>
                              <a:pt x="10" y="18"/>
                            </a:lnTo>
                            <a:lnTo>
                              <a:pt x="0" y="4"/>
                            </a:lnTo>
                            <a:lnTo>
                              <a:pt x="1" y="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44" name="Freeform 807"/>
                      <p:cNvSpPr>
                        <a:spLocks/>
                      </p:cNvSpPr>
                      <p:nvPr/>
                    </p:nvSpPr>
                    <p:spPr bwMode="gray">
                      <a:xfrm>
                        <a:off x="3522" y="2908"/>
                        <a:ext cx="4" cy="21"/>
                      </a:xfrm>
                      <a:custGeom>
                        <a:avLst/>
                        <a:gdLst>
                          <a:gd name="T0" fmla="*/ 2147483647 w 4"/>
                          <a:gd name="T1" fmla="*/ 2147483647 h 17"/>
                          <a:gd name="T2" fmla="*/ 2147483647 w 4"/>
                          <a:gd name="T3" fmla="*/ 2147483647 h 17"/>
                          <a:gd name="T4" fmla="*/ 0 w 4"/>
                          <a:gd name="T5" fmla="*/ 2147483647 h 17"/>
                          <a:gd name="T6" fmla="*/ 2147483647 w 4"/>
                          <a:gd name="T7" fmla="*/ 2147483647 h 17"/>
                          <a:gd name="T8" fmla="*/ 2147483647 w 4"/>
                          <a:gd name="T9" fmla="*/ 2147483647 h 17"/>
                          <a:gd name="T10" fmla="*/ 2147483647 w 4"/>
                          <a:gd name="T11" fmla="*/ 0 h 17"/>
                          <a:gd name="T12" fmla="*/ 2147483647 w 4"/>
                          <a:gd name="T13" fmla="*/ 2147483647 h 17"/>
                          <a:gd name="T14" fmla="*/ 0 60000 65536"/>
                          <a:gd name="T15" fmla="*/ 0 60000 65536"/>
                          <a:gd name="T16" fmla="*/ 0 60000 65536"/>
                          <a:gd name="T17" fmla="*/ 0 60000 65536"/>
                          <a:gd name="T18" fmla="*/ 0 60000 65536"/>
                          <a:gd name="T19" fmla="*/ 0 60000 65536"/>
                          <a:gd name="T20" fmla="*/ 0 60000 65536"/>
                          <a:gd name="T21" fmla="*/ 0 w 4"/>
                          <a:gd name="T22" fmla="*/ 0 h 17"/>
                          <a:gd name="T23" fmla="*/ 4 w 4"/>
                          <a:gd name="T24" fmla="*/ 17 h 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17">
                            <a:moveTo>
                              <a:pt x="3" y="5"/>
                            </a:moveTo>
                            <a:lnTo>
                              <a:pt x="2" y="17"/>
                            </a:lnTo>
                            <a:lnTo>
                              <a:pt x="0" y="17"/>
                            </a:lnTo>
                            <a:lnTo>
                              <a:pt x="1" y="12"/>
                            </a:lnTo>
                            <a:lnTo>
                              <a:pt x="2" y="3"/>
                            </a:lnTo>
                            <a:lnTo>
                              <a:pt x="4" y="0"/>
                            </a:lnTo>
                            <a:lnTo>
                              <a:pt x="3" y="5"/>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45" name="Freeform 808"/>
                      <p:cNvSpPr>
                        <a:spLocks/>
                      </p:cNvSpPr>
                      <p:nvPr/>
                    </p:nvSpPr>
                    <p:spPr bwMode="gray">
                      <a:xfrm>
                        <a:off x="3522" y="2935"/>
                        <a:ext cx="3" cy="4"/>
                      </a:xfrm>
                      <a:custGeom>
                        <a:avLst/>
                        <a:gdLst>
                          <a:gd name="T0" fmla="*/ 0 w 2"/>
                          <a:gd name="T1" fmla="*/ 2147483647 h 3"/>
                          <a:gd name="T2" fmla="*/ 0 w 2"/>
                          <a:gd name="T3" fmla="*/ 0 h 3"/>
                          <a:gd name="T4" fmla="*/ 2147483647 w 2"/>
                          <a:gd name="T5" fmla="*/ 2147483647 h 3"/>
                          <a:gd name="T6" fmla="*/ 2147483647 w 2"/>
                          <a:gd name="T7" fmla="*/ 2147483647 h 3"/>
                          <a:gd name="T8" fmla="*/ 0 w 2"/>
                          <a:gd name="T9" fmla="*/ 2147483647 h 3"/>
                          <a:gd name="T10" fmla="*/ 0 60000 65536"/>
                          <a:gd name="T11" fmla="*/ 0 60000 65536"/>
                          <a:gd name="T12" fmla="*/ 0 60000 65536"/>
                          <a:gd name="T13" fmla="*/ 0 60000 65536"/>
                          <a:gd name="T14" fmla="*/ 0 60000 65536"/>
                          <a:gd name="T15" fmla="*/ 0 w 2"/>
                          <a:gd name="T16" fmla="*/ 0 h 3"/>
                          <a:gd name="T17" fmla="*/ 2 w 2"/>
                          <a:gd name="T18" fmla="*/ 3 h 3"/>
                        </a:gdLst>
                        <a:ahLst/>
                        <a:cxnLst>
                          <a:cxn ang="T10">
                            <a:pos x="T0" y="T1"/>
                          </a:cxn>
                          <a:cxn ang="T11">
                            <a:pos x="T2" y="T3"/>
                          </a:cxn>
                          <a:cxn ang="T12">
                            <a:pos x="T4" y="T5"/>
                          </a:cxn>
                          <a:cxn ang="T13">
                            <a:pos x="T6" y="T7"/>
                          </a:cxn>
                          <a:cxn ang="T14">
                            <a:pos x="T8" y="T9"/>
                          </a:cxn>
                        </a:cxnLst>
                        <a:rect l="T15" t="T16" r="T17" b="T18"/>
                        <a:pathLst>
                          <a:path w="2" h="3">
                            <a:moveTo>
                              <a:pt x="0" y="3"/>
                            </a:moveTo>
                            <a:lnTo>
                              <a:pt x="0" y="0"/>
                            </a:lnTo>
                            <a:lnTo>
                              <a:pt x="2" y="2"/>
                            </a:lnTo>
                            <a:lnTo>
                              <a:pt x="2" y="3"/>
                            </a:lnTo>
                            <a:lnTo>
                              <a:pt x="0" y="3"/>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grpSp>
                <p:grpSp>
                  <p:nvGrpSpPr>
                    <p:cNvPr id="2646" name="Group 598"/>
                    <p:cNvGrpSpPr>
                      <a:grpSpLocks/>
                    </p:cNvGrpSpPr>
                    <p:nvPr/>
                  </p:nvGrpSpPr>
                  <p:grpSpPr bwMode="auto">
                    <a:xfrm>
                      <a:off x="3228" y="2277"/>
                      <a:ext cx="767" cy="721"/>
                      <a:chOff x="3228" y="2277"/>
                      <a:chExt cx="767" cy="721"/>
                    </a:xfrm>
                    <a:grpFill/>
                  </p:grpSpPr>
                  <p:sp>
                    <p:nvSpPr>
                      <p:cNvPr id="2647" name="Rectangle 5"/>
                      <p:cNvSpPr>
                        <a:spLocks noChangeArrowheads="1"/>
                      </p:cNvSpPr>
                      <p:nvPr/>
                    </p:nvSpPr>
                    <p:spPr bwMode="gray">
                      <a:xfrm>
                        <a:off x="3525" y="2580"/>
                        <a:ext cx="0" cy="2"/>
                      </a:xfrm>
                      <a:prstGeom prst="rect">
                        <a:avLst/>
                      </a:prstGeom>
                      <a:grpFill/>
                      <a:ln w="9525">
                        <a:solidFill>
                          <a:srgbClr val="8CC640"/>
                        </a:solidFill>
                        <a:miter lim="800000"/>
                        <a:headEnd/>
                        <a:tailEnd/>
                      </a:ln>
                    </p:spPr>
                    <p:txBody>
                      <a:bodyPr/>
                      <a:lstStyle/>
                      <a:p>
                        <a:pPr algn="ctr" eaLnBrk="0" fontAlgn="auto" hangingPunct="0">
                          <a:lnSpc>
                            <a:spcPct val="100000"/>
                          </a:lnSpc>
                          <a:spcAft>
                            <a:spcPts val="0"/>
                          </a:spcAft>
                          <a:buFontTx/>
                          <a:buNone/>
                          <a:defRPr/>
                        </a:pPr>
                        <a:endParaRPr lang="en-GB" sz="1200" dirty="0">
                          <a:solidFill>
                            <a:prstClr val="black"/>
                          </a:solidFill>
                          <a:latin typeface="Helvetica"/>
                          <a:ea typeface="MS PGothic" pitchFamily="34" charset="-128"/>
                        </a:endParaRPr>
                      </a:p>
                    </p:txBody>
                  </p:sp>
                  <p:sp>
                    <p:nvSpPr>
                      <p:cNvPr id="2648" name="Rectangle 6"/>
                      <p:cNvSpPr>
                        <a:spLocks noChangeArrowheads="1"/>
                      </p:cNvSpPr>
                      <p:nvPr/>
                    </p:nvSpPr>
                    <p:spPr bwMode="gray">
                      <a:xfrm>
                        <a:off x="3525" y="2580"/>
                        <a:ext cx="0" cy="2"/>
                      </a:xfrm>
                      <a:prstGeom prst="rect">
                        <a:avLst/>
                      </a:prstGeom>
                      <a:grpFill/>
                      <a:ln w="9525">
                        <a:solidFill>
                          <a:srgbClr val="8CC640"/>
                        </a:solidFill>
                        <a:miter lim="800000"/>
                        <a:headEnd/>
                        <a:tailEnd/>
                      </a:ln>
                    </p:spPr>
                    <p:txBody>
                      <a:bodyPr/>
                      <a:lstStyle/>
                      <a:p>
                        <a:pPr algn="ctr" eaLnBrk="0" fontAlgn="auto" hangingPunct="0">
                          <a:lnSpc>
                            <a:spcPct val="100000"/>
                          </a:lnSpc>
                          <a:spcAft>
                            <a:spcPts val="0"/>
                          </a:spcAft>
                          <a:buFontTx/>
                          <a:buNone/>
                          <a:defRPr/>
                        </a:pPr>
                        <a:endParaRPr lang="en-GB" sz="1200" dirty="0">
                          <a:solidFill>
                            <a:prstClr val="black"/>
                          </a:solidFill>
                          <a:latin typeface="Helvetica"/>
                          <a:ea typeface="MS PGothic" pitchFamily="34" charset="-128"/>
                        </a:endParaRPr>
                      </a:p>
                    </p:txBody>
                  </p:sp>
                  <p:sp>
                    <p:nvSpPr>
                      <p:cNvPr id="2649" name="Freeform 780"/>
                      <p:cNvSpPr>
                        <a:spLocks/>
                      </p:cNvSpPr>
                      <p:nvPr/>
                    </p:nvSpPr>
                    <p:spPr bwMode="gray">
                      <a:xfrm>
                        <a:off x="3363" y="2951"/>
                        <a:ext cx="26" cy="47"/>
                      </a:xfrm>
                      <a:custGeom>
                        <a:avLst/>
                        <a:gdLst>
                          <a:gd name="T0" fmla="*/ 2147483647 w 21"/>
                          <a:gd name="T1" fmla="*/ 2147483647 h 38"/>
                          <a:gd name="T2" fmla="*/ 2147483647 w 21"/>
                          <a:gd name="T3" fmla="*/ 2147483647 h 38"/>
                          <a:gd name="T4" fmla="*/ 2147483647 w 21"/>
                          <a:gd name="T5" fmla="*/ 2147483647 h 38"/>
                          <a:gd name="T6" fmla="*/ 2147483647 w 21"/>
                          <a:gd name="T7" fmla="*/ 2147483647 h 38"/>
                          <a:gd name="T8" fmla="*/ 2147483647 w 21"/>
                          <a:gd name="T9" fmla="*/ 2147483647 h 38"/>
                          <a:gd name="T10" fmla="*/ 2147483647 w 21"/>
                          <a:gd name="T11" fmla="*/ 2147483647 h 38"/>
                          <a:gd name="T12" fmla="*/ 2147483647 w 21"/>
                          <a:gd name="T13" fmla="*/ 2147483647 h 38"/>
                          <a:gd name="T14" fmla="*/ 2147483647 w 21"/>
                          <a:gd name="T15" fmla="*/ 2147483647 h 38"/>
                          <a:gd name="T16" fmla="*/ 2147483647 w 21"/>
                          <a:gd name="T17" fmla="*/ 2147483647 h 38"/>
                          <a:gd name="T18" fmla="*/ 0 w 21"/>
                          <a:gd name="T19" fmla="*/ 2147483647 h 38"/>
                          <a:gd name="T20" fmla="*/ 2147483647 w 21"/>
                          <a:gd name="T21" fmla="*/ 2147483647 h 38"/>
                          <a:gd name="T22" fmla="*/ 2147483647 w 21"/>
                          <a:gd name="T23" fmla="*/ 2147483647 h 38"/>
                          <a:gd name="T24" fmla="*/ 2147483647 w 21"/>
                          <a:gd name="T25" fmla="*/ 0 h 38"/>
                          <a:gd name="T26" fmla="*/ 2147483647 w 21"/>
                          <a:gd name="T27" fmla="*/ 0 h 38"/>
                          <a:gd name="T28" fmla="*/ 2147483647 w 21"/>
                          <a:gd name="T29" fmla="*/ 2147483647 h 3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1"/>
                          <a:gd name="T46" fmla="*/ 0 h 38"/>
                          <a:gd name="T47" fmla="*/ 21 w 21"/>
                          <a:gd name="T48" fmla="*/ 38 h 3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1" h="38">
                            <a:moveTo>
                              <a:pt x="10" y="5"/>
                            </a:moveTo>
                            <a:lnTo>
                              <a:pt x="11" y="9"/>
                            </a:lnTo>
                            <a:lnTo>
                              <a:pt x="18" y="15"/>
                            </a:lnTo>
                            <a:lnTo>
                              <a:pt x="19" y="22"/>
                            </a:lnTo>
                            <a:lnTo>
                              <a:pt x="20" y="24"/>
                            </a:lnTo>
                            <a:lnTo>
                              <a:pt x="21" y="28"/>
                            </a:lnTo>
                            <a:lnTo>
                              <a:pt x="12" y="38"/>
                            </a:lnTo>
                            <a:lnTo>
                              <a:pt x="6" y="38"/>
                            </a:lnTo>
                            <a:lnTo>
                              <a:pt x="3" y="34"/>
                            </a:lnTo>
                            <a:lnTo>
                              <a:pt x="0" y="15"/>
                            </a:lnTo>
                            <a:lnTo>
                              <a:pt x="1" y="10"/>
                            </a:lnTo>
                            <a:lnTo>
                              <a:pt x="2" y="5"/>
                            </a:lnTo>
                            <a:lnTo>
                              <a:pt x="5" y="0"/>
                            </a:lnTo>
                            <a:lnTo>
                              <a:pt x="8" y="0"/>
                            </a:lnTo>
                            <a:lnTo>
                              <a:pt x="10" y="5"/>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50" name="Freeform 781"/>
                      <p:cNvSpPr>
                        <a:spLocks/>
                      </p:cNvSpPr>
                      <p:nvPr/>
                    </p:nvSpPr>
                    <p:spPr bwMode="gray">
                      <a:xfrm>
                        <a:off x="3335" y="2602"/>
                        <a:ext cx="22" cy="38"/>
                      </a:xfrm>
                      <a:custGeom>
                        <a:avLst/>
                        <a:gdLst>
                          <a:gd name="T0" fmla="*/ 2147483647 w 18"/>
                          <a:gd name="T1" fmla="*/ 2147483647 h 31"/>
                          <a:gd name="T2" fmla="*/ 2147483647 w 18"/>
                          <a:gd name="T3" fmla="*/ 2147483647 h 31"/>
                          <a:gd name="T4" fmla="*/ 2147483647 w 18"/>
                          <a:gd name="T5" fmla="*/ 2147483647 h 31"/>
                          <a:gd name="T6" fmla="*/ 2147483647 w 18"/>
                          <a:gd name="T7" fmla="*/ 2147483647 h 31"/>
                          <a:gd name="T8" fmla="*/ 2147483647 w 18"/>
                          <a:gd name="T9" fmla="*/ 2147483647 h 31"/>
                          <a:gd name="T10" fmla="*/ 2147483647 w 18"/>
                          <a:gd name="T11" fmla="*/ 2147483647 h 31"/>
                          <a:gd name="T12" fmla="*/ 0 w 18"/>
                          <a:gd name="T13" fmla="*/ 2147483647 h 31"/>
                          <a:gd name="T14" fmla="*/ 2147483647 w 18"/>
                          <a:gd name="T15" fmla="*/ 0 h 31"/>
                          <a:gd name="T16" fmla="*/ 2147483647 w 18"/>
                          <a:gd name="T17" fmla="*/ 0 h 31"/>
                          <a:gd name="T18" fmla="*/ 2147483647 w 18"/>
                          <a:gd name="T19" fmla="*/ 2147483647 h 31"/>
                          <a:gd name="T20" fmla="*/ 2147483647 w 18"/>
                          <a:gd name="T21" fmla="*/ 2147483647 h 31"/>
                          <a:gd name="T22" fmla="*/ 2147483647 w 18"/>
                          <a:gd name="T23" fmla="*/ 2147483647 h 31"/>
                          <a:gd name="T24" fmla="*/ 2147483647 w 18"/>
                          <a:gd name="T25" fmla="*/ 2147483647 h 31"/>
                          <a:gd name="T26" fmla="*/ 2147483647 w 18"/>
                          <a:gd name="T27" fmla="*/ 2147483647 h 31"/>
                          <a:gd name="T28" fmla="*/ 2147483647 w 18"/>
                          <a:gd name="T29" fmla="*/ 2147483647 h 31"/>
                          <a:gd name="T30" fmla="*/ 2147483647 w 18"/>
                          <a:gd name="T31" fmla="*/ 2147483647 h 3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8"/>
                          <a:gd name="T49" fmla="*/ 0 h 31"/>
                          <a:gd name="T50" fmla="*/ 18 w 18"/>
                          <a:gd name="T51" fmla="*/ 31 h 3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8" h="31">
                            <a:moveTo>
                              <a:pt x="16" y="31"/>
                            </a:moveTo>
                            <a:lnTo>
                              <a:pt x="16" y="30"/>
                            </a:lnTo>
                            <a:lnTo>
                              <a:pt x="17" y="29"/>
                            </a:lnTo>
                            <a:lnTo>
                              <a:pt x="15" y="23"/>
                            </a:lnTo>
                            <a:lnTo>
                              <a:pt x="11" y="13"/>
                            </a:lnTo>
                            <a:lnTo>
                              <a:pt x="4" y="6"/>
                            </a:lnTo>
                            <a:lnTo>
                              <a:pt x="0" y="5"/>
                            </a:lnTo>
                            <a:lnTo>
                              <a:pt x="6" y="0"/>
                            </a:lnTo>
                            <a:lnTo>
                              <a:pt x="12" y="0"/>
                            </a:lnTo>
                            <a:lnTo>
                              <a:pt x="16" y="4"/>
                            </a:lnTo>
                            <a:lnTo>
                              <a:pt x="17" y="9"/>
                            </a:lnTo>
                            <a:lnTo>
                              <a:pt x="15" y="16"/>
                            </a:lnTo>
                            <a:lnTo>
                              <a:pt x="15" y="20"/>
                            </a:lnTo>
                            <a:lnTo>
                              <a:pt x="17" y="26"/>
                            </a:lnTo>
                            <a:lnTo>
                              <a:pt x="18" y="30"/>
                            </a:lnTo>
                            <a:lnTo>
                              <a:pt x="16" y="31"/>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51" name="Freeform 782"/>
                      <p:cNvSpPr>
                        <a:spLocks/>
                      </p:cNvSpPr>
                      <p:nvPr/>
                    </p:nvSpPr>
                    <p:spPr bwMode="gray">
                      <a:xfrm>
                        <a:off x="3368" y="2675"/>
                        <a:ext cx="91" cy="56"/>
                      </a:xfrm>
                      <a:custGeom>
                        <a:avLst/>
                        <a:gdLst>
                          <a:gd name="T0" fmla="*/ 2147483647 w 74"/>
                          <a:gd name="T1" fmla="*/ 2147483647 h 46"/>
                          <a:gd name="T2" fmla="*/ 2147483647 w 74"/>
                          <a:gd name="T3" fmla="*/ 2147483647 h 46"/>
                          <a:gd name="T4" fmla="*/ 2147483647 w 74"/>
                          <a:gd name="T5" fmla="*/ 2147483647 h 46"/>
                          <a:gd name="T6" fmla="*/ 2147483647 w 74"/>
                          <a:gd name="T7" fmla="*/ 2147483647 h 46"/>
                          <a:gd name="T8" fmla="*/ 2147483647 w 74"/>
                          <a:gd name="T9" fmla="*/ 2147483647 h 46"/>
                          <a:gd name="T10" fmla="*/ 2147483647 w 74"/>
                          <a:gd name="T11" fmla="*/ 2147483647 h 46"/>
                          <a:gd name="T12" fmla="*/ 2147483647 w 74"/>
                          <a:gd name="T13" fmla="*/ 2147483647 h 46"/>
                          <a:gd name="T14" fmla="*/ 2147483647 w 74"/>
                          <a:gd name="T15" fmla="*/ 2147483647 h 46"/>
                          <a:gd name="T16" fmla="*/ 2147483647 w 74"/>
                          <a:gd name="T17" fmla="*/ 2147483647 h 46"/>
                          <a:gd name="T18" fmla="*/ 2147483647 w 74"/>
                          <a:gd name="T19" fmla="*/ 2147483647 h 46"/>
                          <a:gd name="T20" fmla="*/ 0 w 74"/>
                          <a:gd name="T21" fmla="*/ 2147483647 h 46"/>
                          <a:gd name="T22" fmla="*/ 2147483647 w 74"/>
                          <a:gd name="T23" fmla="*/ 2147483647 h 46"/>
                          <a:gd name="T24" fmla="*/ 2147483647 w 74"/>
                          <a:gd name="T25" fmla="*/ 2147483647 h 46"/>
                          <a:gd name="T26" fmla="*/ 2147483647 w 74"/>
                          <a:gd name="T27" fmla="*/ 0 h 46"/>
                          <a:gd name="T28" fmla="*/ 2147483647 w 74"/>
                          <a:gd name="T29" fmla="*/ 2147483647 h 46"/>
                          <a:gd name="T30" fmla="*/ 2147483647 w 74"/>
                          <a:gd name="T31" fmla="*/ 2147483647 h 46"/>
                          <a:gd name="T32" fmla="*/ 2147483647 w 74"/>
                          <a:gd name="T33" fmla="*/ 2147483647 h 46"/>
                          <a:gd name="T34" fmla="*/ 2147483647 w 74"/>
                          <a:gd name="T35" fmla="*/ 2147483647 h 4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4"/>
                          <a:gd name="T55" fmla="*/ 0 h 46"/>
                          <a:gd name="T56" fmla="*/ 74 w 74"/>
                          <a:gd name="T57" fmla="*/ 46 h 4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4" h="46">
                            <a:moveTo>
                              <a:pt x="72" y="28"/>
                            </a:moveTo>
                            <a:lnTo>
                              <a:pt x="74" y="36"/>
                            </a:lnTo>
                            <a:lnTo>
                              <a:pt x="71" y="44"/>
                            </a:lnTo>
                            <a:lnTo>
                              <a:pt x="60" y="46"/>
                            </a:lnTo>
                            <a:lnTo>
                              <a:pt x="50" y="42"/>
                            </a:lnTo>
                            <a:lnTo>
                              <a:pt x="39" y="33"/>
                            </a:lnTo>
                            <a:lnTo>
                              <a:pt x="29" y="32"/>
                            </a:lnTo>
                            <a:lnTo>
                              <a:pt x="12" y="28"/>
                            </a:lnTo>
                            <a:lnTo>
                              <a:pt x="8" y="25"/>
                            </a:lnTo>
                            <a:lnTo>
                              <a:pt x="2" y="23"/>
                            </a:lnTo>
                            <a:lnTo>
                              <a:pt x="0" y="15"/>
                            </a:lnTo>
                            <a:lnTo>
                              <a:pt x="2" y="8"/>
                            </a:lnTo>
                            <a:lnTo>
                              <a:pt x="5" y="1"/>
                            </a:lnTo>
                            <a:lnTo>
                              <a:pt x="16" y="0"/>
                            </a:lnTo>
                            <a:lnTo>
                              <a:pt x="28" y="10"/>
                            </a:lnTo>
                            <a:lnTo>
                              <a:pt x="39" y="15"/>
                            </a:lnTo>
                            <a:lnTo>
                              <a:pt x="50" y="23"/>
                            </a:lnTo>
                            <a:lnTo>
                              <a:pt x="72" y="28"/>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52" name="Freeform 783"/>
                      <p:cNvSpPr>
                        <a:spLocks/>
                      </p:cNvSpPr>
                      <p:nvPr/>
                    </p:nvSpPr>
                    <p:spPr bwMode="gray">
                      <a:xfrm>
                        <a:off x="3298" y="2610"/>
                        <a:ext cx="57" cy="30"/>
                      </a:xfrm>
                      <a:custGeom>
                        <a:avLst/>
                        <a:gdLst>
                          <a:gd name="T0" fmla="*/ 2147483647 w 46"/>
                          <a:gd name="T1" fmla="*/ 2147483647 h 25"/>
                          <a:gd name="T2" fmla="*/ 2147483647 w 46"/>
                          <a:gd name="T3" fmla="*/ 2147483647 h 25"/>
                          <a:gd name="T4" fmla="*/ 2147483647 w 46"/>
                          <a:gd name="T5" fmla="*/ 2147483647 h 25"/>
                          <a:gd name="T6" fmla="*/ 2147483647 w 46"/>
                          <a:gd name="T7" fmla="*/ 2147483647 h 25"/>
                          <a:gd name="T8" fmla="*/ 0 w 46"/>
                          <a:gd name="T9" fmla="*/ 2147483647 h 25"/>
                          <a:gd name="T10" fmla="*/ 0 w 46"/>
                          <a:gd name="T11" fmla="*/ 2147483647 h 25"/>
                          <a:gd name="T12" fmla="*/ 2147483647 w 46"/>
                          <a:gd name="T13" fmla="*/ 0 h 25"/>
                          <a:gd name="T14" fmla="*/ 2147483647 w 46"/>
                          <a:gd name="T15" fmla="*/ 2147483647 h 25"/>
                          <a:gd name="T16" fmla="*/ 2147483647 w 46"/>
                          <a:gd name="T17" fmla="*/ 0 h 25"/>
                          <a:gd name="T18" fmla="*/ 2147483647 w 46"/>
                          <a:gd name="T19" fmla="*/ 2147483647 h 25"/>
                          <a:gd name="T20" fmla="*/ 2147483647 w 46"/>
                          <a:gd name="T21" fmla="*/ 2147483647 h 25"/>
                          <a:gd name="T22" fmla="*/ 2147483647 w 46"/>
                          <a:gd name="T23" fmla="*/ 2147483647 h 25"/>
                          <a:gd name="T24" fmla="*/ 2147483647 w 46"/>
                          <a:gd name="T25" fmla="*/ 2147483647 h 25"/>
                          <a:gd name="T26" fmla="*/ 2147483647 w 46"/>
                          <a:gd name="T27" fmla="*/ 2147483647 h 25"/>
                          <a:gd name="T28" fmla="*/ 2147483647 w 46"/>
                          <a:gd name="T29" fmla="*/ 2147483647 h 2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6"/>
                          <a:gd name="T46" fmla="*/ 0 h 25"/>
                          <a:gd name="T47" fmla="*/ 46 w 46"/>
                          <a:gd name="T48" fmla="*/ 25 h 2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6" h="25">
                            <a:moveTo>
                              <a:pt x="46" y="24"/>
                            </a:moveTo>
                            <a:lnTo>
                              <a:pt x="44" y="25"/>
                            </a:lnTo>
                            <a:lnTo>
                              <a:pt x="18" y="7"/>
                            </a:lnTo>
                            <a:lnTo>
                              <a:pt x="1" y="4"/>
                            </a:lnTo>
                            <a:lnTo>
                              <a:pt x="0" y="4"/>
                            </a:lnTo>
                            <a:lnTo>
                              <a:pt x="0" y="1"/>
                            </a:lnTo>
                            <a:lnTo>
                              <a:pt x="9" y="0"/>
                            </a:lnTo>
                            <a:lnTo>
                              <a:pt x="18" y="2"/>
                            </a:lnTo>
                            <a:lnTo>
                              <a:pt x="30" y="0"/>
                            </a:lnTo>
                            <a:lnTo>
                              <a:pt x="32" y="1"/>
                            </a:lnTo>
                            <a:lnTo>
                              <a:pt x="35" y="5"/>
                            </a:lnTo>
                            <a:lnTo>
                              <a:pt x="39" y="8"/>
                            </a:lnTo>
                            <a:lnTo>
                              <a:pt x="41" y="15"/>
                            </a:lnTo>
                            <a:lnTo>
                              <a:pt x="45" y="22"/>
                            </a:lnTo>
                            <a:lnTo>
                              <a:pt x="46" y="24"/>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53" name="Freeform 784"/>
                      <p:cNvSpPr>
                        <a:spLocks/>
                      </p:cNvSpPr>
                      <p:nvPr/>
                    </p:nvSpPr>
                    <p:spPr bwMode="gray">
                      <a:xfrm>
                        <a:off x="3335" y="2609"/>
                        <a:ext cx="21" cy="31"/>
                      </a:xfrm>
                      <a:custGeom>
                        <a:avLst/>
                        <a:gdLst>
                          <a:gd name="T0" fmla="*/ 0 w 17"/>
                          <a:gd name="T1" fmla="*/ 0 h 25"/>
                          <a:gd name="T2" fmla="*/ 2147483647 w 17"/>
                          <a:gd name="T3" fmla="*/ 2147483647 h 25"/>
                          <a:gd name="T4" fmla="*/ 2147483647 w 17"/>
                          <a:gd name="T5" fmla="*/ 2147483647 h 25"/>
                          <a:gd name="T6" fmla="*/ 2147483647 w 17"/>
                          <a:gd name="T7" fmla="*/ 2147483647 h 25"/>
                          <a:gd name="T8" fmla="*/ 2147483647 w 17"/>
                          <a:gd name="T9" fmla="*/ 2147483647 h 25"/>
                          <a:gd name="T10" fmla="*/ 2147483647 w 17"/>
                          <a:gd name="T11" fmla="*/ 2147483647 h 25"/>
                          <a:gd name="T12" fmla="*/ 2147483647 w 17"/>
                          <a:gd name="T13" fmla="*/ 2147483647 h 25"/>
                          <a:gd name="T14" fmla="*/ 2147483647 w 17"/>
                          <a:gd name="T15" fmla="*/ 2147483647 h 25"/>
                          <a:gd name="T16" fmla="*/ 2147483647 w 17"/>
                          <a:gd name="T17" fmla="*/ 2147483647 h 25"/>
                          <a:gd name="T18" fmla="*/ 2147483647 w 17"/>
                          <a:gd name="T19" fmla="*/ 2147483647 h 25"/>
                          <a:gd name="T20" fmla="*/ 2147483647 w 17"/>
                          <a:gd name="T21" fmla="*/ 2147483647 h 25"/>
                          <a:gd name="T22" fmla="*/ 0 w 17"/>
                          <a:gd name="T23" fmla="*/ 2147483647 h 25"/>
                          <a:gd name="T24" fmla="*/ 0 w 17"/>
                          <a:gd name="T25" fmla="*/ 0 h 2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
                          <a:gd name="T40" fmla="*/ 0 h 25"/>
                          <a:gd name="T41" fmla="*/ 17 w 17"/>
                          <a:gd name="T42" fmla="*/ 25 h 2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 h="25">
                            <a:moveTo>
                              <a:pt x="0" y="0"/>
                            </a:moveTo>
                            <a:lnTo>
                              <a:pt x="4" y="1"/>
                            </a:lnTo>
                            <a:lnTo>
                              <a:pt x="11" y="8"/>
                            </a:lnTo>
                            <a:lnTo>
                              <a:pt x="15" y="18"/>
                            </a:lnTo>
                            <a:lnTo>
                              <a:pt x="17" y="24"/>
                            </a:lnTo>
                            <a:lnTo>
                              <a:pt x="16" y="25"/>
                            </a:lnTo>
                            <a:lnTo>
                              <a:pt x="15" y="23"/>
                            </a:lnTo>
                            <a:lnTo>
                              <a:pt x="11" y="16"/>
                            </a:lnTo>
                            <a:lnTo>
                              <a:pt x="9" y="9"/>
                            </a:lnTo>
                            <a:lnTo>
                              <a:pt x="5" y="6"/>
                            </a:lnTo>
                            <a:lnTo>
                              <a:pt x="2" y="2"/>
                            </a:lnTo>
                            <a:lnTo>
                              <a:pt x="0" y="1"/>
                            </a:lnTo>
                            <a:lnTo>
                              <a:pt x="0" y="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54" name="Freeform 788"/>
                      <p:cNvSpPr>
                        <a:spLocks/>
                      </p:cNvSpPr>
                      <p:nvPr/>
                    </p:nvSpPr>
                    <p:spPr bwMode="gray">
                      <a:xfrm>
                        <a:off x="3295" y="2609"/>
                        <a:ext cx="40" cy="6"/>
                      </a:xfrm>
                      <a:custGeom>
                        <a:avLst/>
                        <a:gdLst>
                          <a:gd name="T0" fmla="*/ 2147483647 w 32"/>
                          <a:gd name="T1" fmla="*/ 2147483647 h 5"/>
                          <a:gd name="T2" fmla="*/ 2147483647 w 32"/>
                          <a:gd name="T3" fmla="*/ 2147483647 h 5"/>
                          <a:gd name="T4" fmla="*/ 2147483647 w 32"/>
                          <a:gd name="T5" fmla="*/ 2147483647 h 5"/>
                          <a:gd name="T6" fmla="*/ 2147483647 w 32"/>
                          <a:gd name="T7" fmla="*/ 2147483647 h 5"/>
                          <a:gd name="T8" fmla="*/ 2147483647 w 32"/>
                          <a:gd name="T9" fmla="*/ 2147483647 h 5"/>
                          <a:gd name="T10" fmla="*/ 0 w 32"/>
                          <a:gd name="T11" fmla="*/ 2147483647 h 5"/>
                          <a:gd name="T12" fmla="*/ 2147483647 w 32"/>
                          <a:gd name="T13" fmla="*/ 0 h 5"/>
                          <a:gd name="T14" fmla="*/ 2147483647 w 32"/>
                          <a:gd name="T15" fmla="*/ 0 h 5"/>
                          <a:gd name="T16" fmla="*/ 2147483647 w 32"/>
                          <a:gd name="T17" fmla="*/ 0 h 5"/>
                          <a:gd name="T18" fmla="*/ 2147483647 w 32"/>
                          <a:gd name="T19" fmla="*/ 2147483647 h 5"/>
                          <a:gd name="T20" fmla="*/ 2147483647 w 32"/>
                          <a:gd name="T21" fmla="*/ 2147483647 h 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2"/>
                          <a:gd name="T34" fmla="*/ 0 h 5"/>
                          <a:gd name="T35" fmla="*/ 32 w 32"/>
                          <a:gd name="T36" fmla="*/ 5 h 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2" h="5">
                            <a:moveTo>
                              <a:pt x="32" y="1"/>
                            </a:moveTo>
                            <a:lnTo>
                              <a:pt x="20" y="3"/>
                            </a:lnTo>
                            <a:lnTo>
                              <a:pt x="11" y="1"/>
                            </a:lnTo>
                            <a:lnTo>
                              <a:pt x="2" y="2"/>
                            </a:lnTo>
                            <a:lnTo>
                              <a:pt x="2" y="5"/>
                            </a:lnTo>
                            <a:lnTo>
                              <a:pt x="0" y="4"/>
                            </a:lnTo>
                            <a:lnTo>
                              <a:pt x="2" y="0"/>
                            </a:lnTo>
                            <a:lnTo>
                              <a:pt x="27" y="0"/>
                            </a:lnTo>
                            <a:lnTo>
                              <a:pt x="31" y="0"/>
                            </a:lnTo>
                            <a:lnTo>
                              <a:pt x="31" y="1"/>
                            </a:lnTo>
                            <a:lnTo>
                              <a:pt x="32" y="1"/>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55" name="Freeform 804"/>
                      <p:cNvSpPr>
                        <a:spLocks/>
                      </p:cNvSpPr>
                      <p:nvPr/>
                    </p:nvSpPr>
                    <p:spPr bwMode="gray">
                      <a:xfrm>
                        <a:off x="3469" y="2703"/>
                        <a:ext cx="36" cy="22"/>
                      </a:xfrm>
                      <a:custGeom>
                        <a:avLst/>
                        <a:gdLst>
                          <a:gd name="T0" fmla="*/ 2147483647 w 29"/>
                          <a:gd name="T1" fmla="*/ 2147483647 h 18"/>
                          <a:gd name="T2" fmla="*/ 2147483647 w 29"/>
                          <a:gd name="T3" fmla="*/ 2147483647 h 18"/>
                          <a:gd name="T4" fmla="*/ 2147483647 w 29"/>
                          <a:gd name="T5" fmla="*/ 2147483647 h 18"/>
                          <a:gd name="T6" fmla="*/ 2147483647 w 29"/>
                          <a:gd name="T7" fmla="*/ 2147483647 h 18"/>
                          <a:gd name="T8" fmla="*/ 0 w 29"/>
                          <a:gd name="T9" fmla="*/ 2147483647 h 18"/>
                          <a:gd name="T10" fmla="*/ 2147483647 w 29"/>
                          <a:gd name="T11" fmla="*/ 0 h 18"/>
                          <a:gd name="T12" fmla="*/ 2147483647 w 29"/>
                          <a:gd name="T13" fmla="*/ 0 h 18"/>
                          <a:gd name="T14" fmla="*/ 2147483647 w 29"/>
                          <a:gd name="T15" fmla="*/ 2147483647 h 18"/>
                          <a:gd name="T16" fmla="*/ 2147483647 w 29"/>
                          <a:gd name="T17" fmla="*/ 2147483647 h 18"/>
                          <a:gd name="T18" fmla="*/ 2147483647 w 29"/>
                          <a:gd name="T19" fmla="*/ 2147483647 h 1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9"/>
                          <a:gd name="T31" fmla="*/ 0 h 18"/>
                          <a:gd name="T32" fmla="*/ 29 w 29"/>
                          <a:gd name="T33" fmla="*/ 18 h 1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9" h="18">
                            <a:moveTo>
                              <a:pt x="29" y="6"/>
                            </a:moveTo>
                            <a:lnTo>
                              <a:pt x="29" y="16"/>
                            </a:lnTo>
                            <a:lnTo>
                              <a:pt x="6" y="18"/>
                            </a:lnTo>
                            <a:lnTo>
                              <a:pt x="2" y="13"/>
                            </a:lnTo>
                            <a:lnTo>
                              <a:pt x="0" y="7"/>
                            </a:lnTo>
                            <a:lnTo>
                              <a:pt x="7" y="0"/>
                            </a:lnTo>
                            <a:lnTo>
                              <a:pt x="13" y="0"/>
                            </a:lnTo>
                            <a:lnTo>
                              <a:pt x="17" y="4"/>
                            </a:lnTo>
                            <a:lnTo>
                              <a:pt x="24" y="2"/>
                            </a:lnTo>
                            <a:lnTo>
                              <a:pt x="29" y="6"/>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56" name="Freeform 805"/>
                      <p:cNvSpPr>
                        <a:spLocks/>
                      </p:cNvSpPr>
                      <p:nvPr/>
                    </p:nvSpPr>
                    <p:spPr bwMode="gray">
                      <a:xfrm>
                        <a:off x="3459" y="2729"/>
                        <a:ext cx="51" cy="75"/>
                      </a:xfrm>
                      <a:custGeom>
                        <a:avLst/>
                        <a:gdLst>
                          <a:gd name="T0" fmla="*/ 2147483647 w 42"/>
                          <a:gd name="T1" fmla="*/ 2147483647 h 60"/>
                          <a:gd name="T2" fmla="*/ 2147483647 w 42"/>
                          <a:gd name="T3" fmla="*/ 2147483647 h 60"/>
                          <a:gd name="T4" fmla="*/ 2147483647 w 42"/>
                          <a:gd name="T5" fmla="*/ 2147483647 h 60"/>
                          <a:gd name="T6" fmla="*/ 2147483647 w 42"/>
                          <a:gd name="T7" fmla="*/ 2147483647 h 60"/>
                          <a:gd name="T8" fmla="*/ 2147483647 w 42"/>
                          <a:gd name="T9" fmla="*/ 2147483647 h 60"/>
                          <a:gd name="T10" fmla="*/ 2147483647 w 42"/>
                          <a:gd name="T11" fmla="*/ 2147483647 h 60"/>
                          <a:gd name="T12" fmla="*/ 2147483647 w 42"/>
                          <a:gd name="T13" fmla="*/ 2147483647 h 60"/>
                          <a:gd name="T14" fmla="*/ 2147483647 w 42"/>
                          <a:gd name="T15" fmla="*/ 2147483647 h 60"/>
                          <a:gd name="T16" fmla="*/ 2147483647 w 42"/>
                          <a:gd name="T17" fmla="*/ 2147483647 h 60"/>
                          <a:gd name="T18" fmla="*/ 2147483647 w 42"/>
                          <a:gd name="T19" fmla="*/ 2147483647 h 60"/>
                          <a:gd name="T20" fmla="*/ 2147483647 w 42"/>
                          <a:gd name="T21" fmla="*/ 2147483647 h 60"/>
                          <a:gd name="T22" fmla="*/ 2147483647 w 42"/>
                          <a:gd name="T23" fmla="*/ 2147483647 h 60"/>
                          <a:gd name="T24" fmla="*/ 2147483647 w 42"/>
                          <a:gd name="T25" fmla="*/ 2147483647 h 60"/>
                          <a:gd name="T26" fmla="*/ 2147483647 w 42"/>
                          <a:gd name="T27" fmla="*/ 2147483647 h 60"/>
                          <a:gd name="T28" fmla="*/ 0 w 42"/>
                          <a:gd name="T29" fmla="*/ 2147483647 h 60"/>
                          <a:gd name="T30" fmla="*/ 0 w 42"/>
                          <a:gd name="T31" fmla="*/ 2147483647 h 60"/>
                          <a:gd name="T32" fmla="*/ 2147483647 w 42"/>
                          <a:gd name="T33" fmla="*/ 2147483647 h 60"/>
                          <a:gd name="T34" fmla="*/ 2147483647 w 42"/>
                          <a:gd name="T35" fmla="*/ 2147483647 h 60"/>
                          <a:gd name="T36" fmla="*/ 2147483647 w 42"/>
                          <a:gd name="T37" fmla="*/ 2147483647 h 60"/>
                          <a:gd name="T38" fmla="*/ 0 w 42"/>
                          <a:gd name="T39" fmla="*/ 2147483647 h 60"/>
                          <a:gd name="T40" fmla="*/ 2147483647 w 42"/>
                          <a:gd name="T41" fmla="*/ 0 h 60"/>
                          <a:gd name="T42" fmla="*/ 2147483647 w 42"/>
                          <a:gd name="T43" fmla="*/ 2147483647 h 60"/>
                          <a:gd name="T44" fmla="*/ 2147483647 w 42"/>
                          <a:gd name="T45" fmla="*/ 2147483647 h 60"/>
                          <a:gd name="T46" fmla="*/ 2147483647 w 42"/>
                          <a:gd name="T47" fmla="*/ 2147483647 h 60"/>
                          <a:gd name="T48" fmla="*/ 2147483647 w 42"/>
                          <a:gd name="T49" fmla="*/ 2147483647 h 60"/>
                          <a:gd name="T50" fmla="*/ 2147483647 w 42"/>
                          <a:gd name="T51" fmla="*/ 2147483647 h 60"/>
                          <a:gd name="T52" fmla="*/ 2147483647 w 42"/>
                          <a:gd name="T53" fmla="*/ 2147483647 h 60"/>
                          <a:gd name="T54" fmla="*/ 2147483647 w 42"/>
                          <a:gd name="T55" fmla="*/ 2147483647 h 60"/>
                          <a:gd name="T56" fmla="*/ 2147483647 w 42"/>
                          <a:gd name="T57" fmla="*/ 2147483647 h 60"/>
                          <a:gd name="T58" fmla="*/ 2147483647 w 42"/>
                          <a:gd name="T59" fmla="*/ 2147483647 h 60"/>
                          <a:gd name="T60" fmla="*/ 2147483647 w 42"/>
                          <a:gd name="T61" fmla="*/ 2147483647 h 60"/>
                          <a:gd name="T62" fmla="*/ 2147483647 w 42"/>
                          <a:gd name="T63" fmla="*/ 2147483647 h 6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2"/>
                          <a:gd name="T97" fmla="*/ 0 h 60"/>
                          <a:gd name="T98" fmla="*/ 42 w 42"/>
                          <a:gd name="T99" fmla="*/ 60 h 6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2" h="60">
                            <a:moveTo>
                              <a:pt x="41" y="53"/>
                            </a:moveTo>
                            <a:lnTo>
                              <a:pt x="36" y="60"/>
                            </a:lnTo>
                            <a:lnTo>
                              <a:pt x="34" y="54"/>
                            </a:lnTo>
                            <a:lnTo>
                              <a:pt x="34" y="46"/>
                            </a:lnTo>
                            <a:lnTo>
                              <a:pt x="27" y="38"/>
                            </a:lnTo>
                            <a:lnTo>
                              <a:pt x="23" y="39"/>
                            </a:lnTo>
                            <a:lnTo>
                              <a:pt x="22" y="42"/>
                            </a:lnTo>
                            <a:lnTo>
                              <a:pt x="23" y="47"/>
                            </a:lnTo>
                            <a:lnTo>
                              <a:pt x="14" y="52"/>
                            </a:lnTo>
                            <a:lnTo>
                              <a:pt x="8" y="53"/>
                            </a:lnTo>
                            <a:lnTo>
                              <a:pt x="7" y="50"/>
                            </a:lnTo>
                            <a:lnTo>
                              <a:pt x="7" y="36"/>
                            </a:lnTo>
                            <a:lnTo>
                              <a:pt x="4" y="31"/>
                            </a:lnTo>
                            <a:lnTo>
                              <a:pt x="4" y="22"/>
                            </a:lnTo>
                            <a:lnTo>
                              <a:pt x="0" y="17"/>
                            </a:lnTo>
                            <a:lnTo>
                              <a:pt x="0" y="13"/>
                            </a:lnTo>
                            <a:lnTo>
                              <a:pt x="7" y="13"/>
                            </a:lnTo>
                            <a:lnTo>
                              <a:pt x="6" y="9"/>
                            </a:lnTo>
                            <a:lnTo>
                              <a:pt x="4" y="5"/>
                            </a:lnTo>
                            <a:lnTo>
                              <a:pt x="0" y="4"/>
                            </a:lnTo>
                            <a:lnTo>
                              <a:pt x="4" y="0"/>
                            </a:lnTo>
                            <a:lnTo>
                              <a:pt x="11" y="1"/>
                            </a:lnTo>
                            <a:lnTo>
                              <a:pt x="17" y="7"/>
                            </a:lnTo>
                            <a:lnTo>
                              <a:pt x="33" y="6"/>
                            </a:lnTo>
                            <a:lnTo>
                              <a:pt x="36" y="11"/>
                            </a:lnTo>
                            <a:lnTo>
                              <a:pt x="36" y="15"/>
                            </a:lnTo>
                            <a:lnTo>
                              <a:pt x="30" y="21"/>
                            </a:lnTo>
                            <a:lnTo>
                              <a:pt x="32" y="29"/>
                            </a:lnTo>
                            <a:lnTo>
                              <a:pt x="38" y="31"/>
                            </a:lnTo>
                            <a:lnTo>
                              <a:pt x="40" y="41"/>
                            </a:lnTo>
                            <a:lnTo>
                              <a:pt x="42" y="48"/>
                            </a:lnTo>
                            <a:lnTo>
                              <a:pt x="41" y="53"/>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57" name="Freeform 806"/>
                      <p:cNvSpPr>
                        <a:spLocks/>
                      </p:cNvSpPr>
                      <p:nvPr/>
                    </p:nvSpPr>
                    <p:spPr bwMode="gray">
                      <a:xfrm>
                        <a:off x="3504" y="2703"/>
                        <a:ext cx="104" cy="240"/>
                      </a:xfrm>
                      <a:custGeom>
                        <a:avLst/>
                        <a:gdLst>
                          <a:gd name="T0" fmla="*/ 2147483647 w 85"/>
                          <a:gd name="T1" fmla="*/ 2147483647 h 196"/>
                          <a:gd name="T2" fmla="*/ 2147483647 w 85"/>
                          <a:gd name="T3" fmla="*/ 2147483647 h 196"/>
                          <a:gd name="T4" fmla="*/ 2147483647 w 85"/>
                          <a:gd name="T5" fmla="*/ 2147483647 h 196"/>
                          <a:gd name="T6" fmla="*/ 2147483647 w 85"/>
                          <a:gd name="T7" fmla="*/ 2147483647 h 196"/>
                          <a:gd name="T8" fmla="*/ 2147483647 w 85"/>
                          <a:gd name="T9" fmla="*/ 2147483647 h 196"/>
                          <a:gd name="T10" fmla="*/ 2147483647 w 85"/>
                          <a:gd name="T11" fmla="*/ 2147483647 h 196"/>
                          <a:gd name="T12" fmla="*/ 2147483647 w 85"/>
                          <a:gd name="T13" fmla="*/ 2147483647 h 196"/>
                          <a:gd name="T14" fmla="*/ 2147483647 w 85"/>
                          <a:gd name="T15" fmla="*/ 2147483647 h 196"/>
                          <a:gd name="T16" fmla="*/ 2147483647 w 85"/>
                          <a:gd name="T17" fmla="*/ 2147483647 h 196"/>
                          <a:gd name="T18" fmla="*/ 2147483647 w 85"/>
                          <a:gd name="T19" fmla="*/ 2147483647 h 196"/>
                          <a:gd name="T20" fmla="*/ 2147483647 w 85"/>
                          <a:gd name="T21" fmla="*/ 2147483647 h 196"/>
                          <a:gd name="T22" fmla="*/ 2147483647 w 85"/>
                          <a:gd name="T23" fmla="*/ 2147483647 h 196"/>
                          <a:gd name="T24" fmla="*/ 2147483647 w 85"/>
                          <a:gd name="T25" fmla="*/ 2147483647 h 196"/>
                          <a:gd name="T26" fmla="*/ 2147483647 w 85"/>
                          <a:gd name="T27" fmla="*/ 2147483647 h 196"/>
                          <a:gd name="T28" fmla="*/ 2147483647 w 85"/>
                          <a:gd name="T29" fmla="*/ 2147483647 h 196"/>
                          <a:gd name="T30" fmla="*/ 2147483647 w 85"/>
                          <a:gd name="T31" fmla="*/ 2147483647 h 196"/>
                          <a:gd name="T32" fmla="*/ 2147483647 w 85"/>
                          <a:gd name="T33" fmla="*/ 2147483647 h 196"/>
                          <a:gd name="T34" fmla="*/ 2147483647 w 85"/>
                          <a:gd name="T35" fmla="*/ 2147483647 h 196"/>
                          <a:gd name="T36" fmla="*/ 2147483647 w 85"/>
                          <a:gd name="T37" fmla="*/ 2147483647 h 196"/>
                          <a:gd name="T38" fmla="*/ 2147483647 w 85"/>
                          <a:gd name="T39" fmla="*/ 2147483647 h 196"/>
                          <a:gd name="T40" fmla="*/ 2147483647 w 85"/>
                          <a:gd name="T41" fmla="*/ 2147483647 h 196"/>
                          <a:gd name="T42" fmla="*/ 2147483647 w 85"/>
                          <a:gd name="T43" fmla="*/ 2147483647 h 196"/>
                          <a:gd name="T44" fmla="*/ 2147483647 w 85"/>
                          <a:gd name="T45" fmla="*/ 2147483647 h 196"/>
                          <a:gd name="T46" fmla="*/ 2147483647 w 85"/>
                          <a:gd name="T47" fmla="*/ 2147483647 h 196"/>
                          <a:gd name="T48" fmla="*/ 2147483647 w 85"/>
                          <a:gd name="T49" fmla="*/ 2147483647 h 196"/>
                          <a:gd name="T50" fmla="*/ 2147483647 w 85"/>
                          <a:gd name="T51" fmla="*/ 2147483647 h 196"/>
                          <a:gd name="T52" fmla="*/ 2147483647 w 85"/>
                          <a:gd name="T53" fmla="*/ 2147483647 h 196"/>
                          <a:gd name="T54" fmla="*/ 2147483647 w 85"/>
                          <a:gd name="T55" fmla="*/ 2147483647 h 196"/>
                          <a:gd name="T56" fmla="*/ 2147483647 w 85"/>
                          <a:gd name="T57" fmla="*/ 2147483647 h 196"/>
                          <a:gd name="T58" fmla="*/ 2147483647 w 85"/>
                          <a:gd name="T59" fmla="*/ 2147483647 h 196"/>
                          <a:gd name="T60" fmla="*/ 2147483647 w 85"/>
                          <a:gd name="T61" fmla="*/ 2147483647 h 196"/>
                          <a:gd name="T62" fmla="*/ 2147483647 w 85"/>
                          <a:gd name="T63" fmla="*/ 2147483647 h 196"/>
                          <a:gd name="T64" fmla="*/ 2147483647 w 85"/>
                          <a:gd name="T65" fmla="*/ 2147483647 h 196"/>
                          <a:gd name="T66" fmla="*/ 0 w 85"/>
                          <a:gd name="T67" fmla="*/ 2147483647 h 196"/>
                          <a:gd name="T68" fmla="*/ 2147483647 w 85"/>
                          <a:gd name="T69" fmla="*/ 2147483647 h 196"/>
                          <a:gd name="T70" fmla="*/ 2147483647 w 85"/>
                          <a:gd name="T71" fmla="*/ 2147483647 h 196"/>
                          <a:gd name="T72" fmla="*/ 2147483647 w 85"/>
                          <a:gd name="T73" fmla="*/ 2147483647 h 196"/>
                          <a:gd name="T74" fmla="*/ 2147483647 w 85"/>
                          <a:gd name="T75" fmla="*/ 2147483647 h 196"/>
                          <a:gd name="T76" fmla="*/ 2147483647 w 85"/>
                          <a:gd name="T77" fmla="*/ 2147483647 h 196"/>
                          <a:gd name="T78" fmla="*/ 2147483647 w 85"/>
                          <a:gd name="T79" fmla="*/ 2147483647 h 196"/>
                          <a:gd name="T80" fmla="*/ 2147483647 w 85"/>
                          <a:gd name="T81" fmla="*/ 2147483647 h 196"/>
                          <a:gd name="T82" fmla="*/ 2147483647 w 85"/>
                          <a:gd name="T83" fmla="*/ 2147483647 h 196"/>
                          <a:gd name="T84" fmla="*/ 2147483647 w 85"/>
                          <a:gd name="T85" fmla="*/ 2147483647 h 196"/>
                          <a:gd name="T86" fmla="*/ 2147483647 w 85"/>
                          <a:gd name="T87" fmla="*/ 2147483647 h 196"/>
                          <a:gd name="T88" fmla="*/ 2147483647 w 85"/>
                          <a:gd name="T89" fmla="*/ 0 h 196"/>
                          <a:gd name="T90" fmla="*/ 2147483647 w 85"/>
                          <a:gd name="T91" fmla="*/ 2147483647 h 196"/>
                          <a:gd name="T92" fmla="*/ 2147483647 w 85"/>
                          <a:gd name="T93" fmla="*/ 2147483647 h 196"/>
                          <a:gd name="T94" fmla="*/ 2147483647 w 85"/>
                          <a:gd name="T95" fmla="*/ 2147483647 h 196"/>
                          <a:gd name="T96" fmla="*/ 2147483647 w 85"/>
                          <a:gd name="T97" fmla="*/ 2147483647 h 196"/>
                          <a:gd name="T98" fmla="*/ 2147483647 w 85"/>
                          <a:gd name="T99" fmla="*/ 2147483647 h 196"/>
                          <a:gd name="T100" fmla="*/ 2147483647 w 85"/>
                          <a:gd name="T101" fmla="*/ 2147483647 h 196"/>
                          <a:gd name="T102" fmla="*/ 2147483647 w 85"/>
                          <a:gd name="T103" fmla="*/ 2147483647 h 196"/>
                          <a:gd name="T104" fmla="*/ 2147483647 w 85"/>
                          <a:gd name="T105" fmla="*/ 2147483647 h 196"/>
                          <a:gd name="T106" fmla="*/ 2147483647 w 85"/>
                          <a:gd name="T107" fmla="*/ 2147483647 h 196"/>
                          <a:gd name="T108" fmla="*/ 2147483647 w 85"/>
                          <a:gd name="T109" fmla="*/ 2147483647 h 196"/>
                          <a:gd name="T110" fmla="*/ 2147483647 w 85"/>
                          <a:gd name="T111" fmla="*/ 2147483647 h 196"/>
                          <a:gd name="T112" fmla="*/ 2147483647 w 85"/>
                          <a:gd name="T113" fmla="*/ 2147483647 h 196"/>
                          <a:gd name="T114" fmla="*/ 2147483647 w 85"/>
                          <a:gd name="T115" fmla="*/ 2147483647 h 19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5"/>
                          <a:gd name="T175" fmla="*/ 0 h 196"/>
                          <a:gd name="T176" fmla="*/ 85 w 85"/>
                          <a:gd name="T177" fmla="*/ 196 h 19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5" h="196">
                            <a:moveTo>
                              <a:pt x="76" y="87"/>
                            </a:moveTo>
                            <a:lnTo>
                              <a:pt x="64" y="90"/>
                            </a:lnTo>
                            <a:lnTo>
                              <a:pt x="62" y="97"/>
                            </a:lnTo>
                            <a:lnTo>
                              <a:pt x="58" y="97"/>
                            </a:lnTo>
                            <a:lnTo>
                              <a:pt x="53" y="100"/>
                            </a:lnTo>
                            <a:lnTo>
                              <a:pt x="54" y="113"/>
                            </a:lnTo>
                            <a:lnTo>
                              <a:pt x="61" y="120"/>
                            </a:lnTo>
                            <a:lnTo>
                              <a:pt x="63" y="135"/>
                            </a:lnTo>
                            <a:lnTo>
                              <a:pt x="59" y="141"/>
                            </a:lnTo>
                            <a:lnTo>
                              <a:pt x="67" y="158"/>
                            </a:lnTo>
                            <a:lnTo>
                              <a:pt x="67" y="172"/>
                            </a:lnTo>
                            <a:lnTo>
                              <a:pt x="66" y="182"/>
                            </a:lnTo>
                            <a:lnTo>
                              <a:pt x="64" y="189"/>
                            </a:lnTo>
                            <a:lnTo>
                              <a:pt x="61" y="196"/>
                            </a:lnTo>
                            <a:lnTo>
                              <a:pt x="62" y="185"/>
                            </a:lnTo>
                            <a:lnTo>
                              <a:pt x="62" y="172"/>
                            </a:lnTo>
                            <a:lnTo>
                              <a:pt x="62" y="166"/>
                            </a:lnTo>
                            <a:lnTo>
                              <a:pt x="61" y="162"/>
                            </a:lnTo>
                            <a:lnTo>
                              <a:pt x="56" y="155"/>
                            </a:lnTo>
                            <a:lnTo>
                              <a:pt x="54" y="144"/>
                            </a:lnTo>
                            <a:lnTo>
                              <a:pt x="53" y="132"/>
                            </a:lnTo>
                            <a:lnTo>
                              <a:pt x="49" y="129"/>
                            </a:lnTo>
                            <a:lnTo>
                              <a:pt x="47" y="125"/>
                            </a:lnTo>
                            <a:lnTo>
                              <a:pt x="42" y="130"/>
                            </a:lnTo>
                            <a:lnTo>
                              <a:pt x="38" y="136"/>
                            </a:lnTo>
                            <a:lnTo>
                              <a:pt x="27" y="139"/>
                            </a:lnTo>
                            <a:lnTo>
                              <a:pt x="22" y="137"/>
                            </a:lnTo>
                            <a:lnTo>
                              <a:pt x="23" y="131"/>
                            </a:lnTo>
                            <a:lnTo>
                              <a:pt x="21" y="123"/>
                            </a:lnTo>
                            <a:lnTo>
                              <a:pt x="21" y="110"/>
                            </a:lnTo>
                            <a:lnTo>
                              <a:pt x="14" y="104"/>
                            </a:lnTo>
                            <a:lnTo>
                              <a:pt x="12" y="95"/>
                            </a:lnTo>
                            <a:lnTo>
                              <a:pt x="3" y="88"/>
                            </a:lnTo>
                            <a:lnTo>
                              <a:pt x="0" y="82"/>
                            </a:lnTo>
                            <a:lnTo>
                              <a:pt x="5" y="75"/>
                            </a:lnTo>
                            <a:lnTo>
                              <a:pt x="6" y="70"/>
                            </a:lnTo>
                            <a:lnTo>
                              <a:pt x="13" y="66"/>
                            </a:lnTo>
                            <a:lnTo>
                              <a:pt x="11" y="53"/>
                            </a:lnTo>
                            <a:lnTo>
                              <a:pt x="15" y="52"/>
                            </a:lnTo>
                            <a:lnTo>
                              <a:pt x="16" y="46"/>
                            </a:lnTo>
                            <a:lnTo>
                              <a:pt x="22" y="45"/>
                            </a:lnTo>
                            <a:lnTo>
                              <a:pt x="32" y="14"/>
                            </a:lnTo>
                            <a:lnTo>
                              <a:pt x="44" y="8"/>
                            </a:lnTo>
                            <a:lnTo>
                              <a:pt x="49" y="1"/>
                            </a:lnTo>
                            <a:lnTo>
                              <a:pt x="55" y="0"/>
                            </a:lnTo>
                            <a:lnTo>
                              <a:pt x="60" y="13"/>
                            </a:lnTo>
                            <a:lnTo>
                              <a:pt x="62" y="26"/>
                            </a:lnTo>
                            <a:lnTo>
                              <a:pt x="54" y="36"/>
                            </a:lnTo>
                            <a:lnTo>
                              <a:pt x="54" y="48"/>
                            </a:lnTo>
                            <a:lnTo>
                              <a:pt x="60" y="48"/>
                            </a:lnTo>
                            <a:lnTo>
                              <a:pt x="68" y="58"/>
                            </a:lnTo>
                            <a:lnTo>
                              <a:pt x="68" y="68"/>
                            </a:lnTo>
                            <a:lnTo>
                              <a:pt x="75" y="68"/>
                            </a:lnTo>
                            <a:lnTo>
                              <a:pt x="76" y="71"/>
                            </a:lnTo>
                            <a:lnTo>
                              <a:pt x="83" y="74"/>
                            </a:lnTo>
                            <a:lnTo>
                              <a:pt x="85" y="77"/>
                            </a:lnTo>
                            <a:lnTo>
                              <a:pt x="82" y="78"/>
                            </a:lnTo>
                            <a:lnTo>
                              <a:pt x="76" y="87"/>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58" name="Freeform 809"/>
                      <p:cNvSpPr>
                        <a:spLocks/>
                      </p:cNvSpPr>
                      <p:nvPr/>
                    </p:nvSpPr>
                    <p:spPr bwMode="gray">
                      <a:xfrm>
                        <a:off x="3228" y="2615"/>
                        <a:ext cx="335" cy="358"/>
                      </a:xfrm>
                      <a:custGeom>
                        <a:avLst/>
                        <a:gdLst>
                          <a:gd name="T0" fmla="*/ 2147483647 w 273"/>
                          <a:gd name="T1" fmla="*/ 2147483647 h 292"/>
                          <a:gd name="T2" fmla="*/ 2147483647 w 273"/>
                          <a:gd name="T3" fmla="*/ 2147483647 h 292"/>
                          <a:gd name="T4" fmla="*/ 2147483647 w 273"/>
                          <a:gd name="T5" fmla="*/ 2147483647 h 292"/>
                          <a:gd name="T6" fmla="*/ 2147483647 w 273"/>
                          <a:gd name="T7" fmla="*/ 2147483647 h 292"/>
                          <a:gd name="T8" fmla="*/ 2147483647 w 273"/>
                          <a:gd name="T9" fmla="*/ 2147483647 h 292"/>
                          <a:gd name="T10" fmla="*/ 2147483647 w 273"/>
                          <a:gd name="T11" fmla="*/ 2147483647 h 292"/>
                          <a:gd name="T12" fmla="*/ 2147483647 w 273"/>
                          <a:gd name="T13" fmla="*/ 2147483647 h 292"/>
                          <a:gd name="T14" fmla="*/ 2147483647 w 273"/>
                          <a:gd name="T15" fmla="*/ 2147483647 h 292"/>
                          <a:gd name="T16" fmla="*/ 2147483647 w 273"/>
                          <a:gd name="T17" fmla="*/ 2147483647 h 292"/>
                          <a:gd name="T18" fmla="*/ 2147483647 w 273"/>
                          <a:gd name="T19" fmla="*/ 2147483647 h 292"/>
                          <a:gd name="T20" fmla="*/ 2147483647 w 273"/>
                          <a:gd name="T21" fmla="*/ 2147483647 h 292"/>
                          <a:gd name="T22" fmla="*/ 2147483647 w 273"/>
                          <a:gd name="T23" fmla="*/ 2147483647 h 292"/>
                          <a:gd name="T24" fmla="*/ 2147483647 w 273"/>
                          <a:gd name="T25" fmla="*/ 2147483647 h 292"/>
                          <a:gd name="T26" fmla="*/ 2147483647 w 273"/>
                          <a:gd name="T27" fmla="*/ 2147483647 h 292"/>
                          <a:gd name="T28" fmla="*/ 2147483647 w 273"/>
                          <a:gd name="T29" fmla="*/ 2147483647 h 292"/>
                          <a:gd name="T30" fmla="*/ 2147483647 w 273"/>
                          <a:gd name="T31" fmla="*/ 2147483647 h 292"/>
                          <a:gd name="T32" fmla="*/ 2147483647 w 273"/>
                          <a:gd name="T33" fmla="*/ 2147483647 h 292"/>
                          <a:gd name="T34" fmla="*/ 2147483647 w 273"/>
                          <a:gd name="T35" fmla="*/ 2147483647 h 292"/>
                          <a:gd name="T36" fmla="*/ 2147483647 w 273"/>
                          <a:gd name="T37" fmla="*/ 2147483647 h 292"/>
                          <a:gd name="T38" fmla="*/ 2147483647 w 273"/>
                          <a:gd name="T39" fmla="*/ 2147483647 h 292"/>
                          <a:gd name="T40" fmla="*/ 2147483647 w 273"/>
                          <a:gd name="T41" fmla="*/ 2147483647 h 292"/>
                          <a:gd name="T42" fmla="*/ 2147483647 w 273"/>
                          <a:gd name="T43" fmla="*/ 2147483647 h 292"/>
                          <a:gd name="T44" fmla="*/ 2147483647 w 273"/>
                          <a:gd name="T45" fmla="*/ 2147483647 h 292"/>
                          <a:gd name="T46" fmla="*/ 2147483647 w 273"/>
                          <a:gd name="T47" fmla="*/ 2147483647 h 292"/>
                          <a:gd name="T48" fmla="*/ 2147483647 w 273"/>
                          <a:gd name="T49" fmla="*/ 2147483647 h 292"/>
                          <a:gd name="T50" fmla="*/ 2147483647 w 273"/>
                          <a:gd name="T51" fmla="*/ 2147483647 h 292"/>
                          <a:gd name="T52" fmla="*/ 2147483647 w 273"/>
                          <a:gd name="T53" fmla="*/ 2147483647 h 292"/>
                          <a:gd name="T54" fmla="*/ 2147483647 w 273"/>
                          <a:gd name="T55" fmla="*/ 2147483647 h 292"/>
                          <a:gd name="T56" fmla="*/ 2147483647 w 273"/>
                          <a:gd name="T57" fmla="*/ 2147483647 h 292"/>
                          <a:gd name="T58" fmla="*/ 2147483647 w 273"/>
                          <a:gd name="T59" fmla="*/ 2147483647 h 292"/>
                          <a:gd name="T60" fmla="*/ 2147483647 w 273"/>
                          <a:gd name="T61" fmla="*/ 2147483647 h 292"/>
                          <a:gd name="T62" fmla="*/ 2147483647 w 273"/>
                          <a:gd name="T63" fmla="*/ 2147483647 h 292"/>
                          <a:gd name="T64" fmla="*/ 2147483647 w 273"/>
                          <a:gd name="T65" fmla="*/ 2147483647 h 292"/>
                          <a:gd name="T66" fmla="*/ 2147483647 w 273"/>
                          <a:gd name="T67" fmla="*/ 2147483647 h 292"/>
                          <a:gd name="T68" fmla="*/ 2147483647 w 273"/>
                          <a:gd name="T69" fmla="*/ 2147483647 h 292"/>
                          <a:gd name="T70" fmla="*/ 2147483647 w 273"/>
                          <a:gd name="T71" fmla="*/ 2147483647 h 292"/>
                          <a:gd name="T72" fmla="*/ 2147483647 w 273"/>
                          <a:gd name="T73" fmla="*/ 2147483647 h 292"/>
                          <a:gd name="T74" fmla="*/ 0 w 273"/>
                          <a:gd name="T75" fmla="*/ 2147483647 h 292"/>
                          <a:gd name="T76" fmla="*/ 2147483647 w 273"/>
                          <a:gd name="T77" fmla="*/ 2147483647 h 292"/>
                          <a:gd name="T78" fmla="*/ 2147483647 w 273"/>
                          <a:gd name="T79" fmla="*/ 2147483647 h 292"/>
                          <a:gd name="T80" fmla="*/ 2147483647 w 273"/>
                          <a:gd name="T81" fmla="*/ 2147483647 h 292"/>
                          <a:gd name="T82" fmla="*/ 2147483647 w 273"/>
                          <a:gd name="T83" fmla="*/ 2147483647 h 292"/>
                          <a:gd name="T84" fmla="*/ 2147483647 w 273"/>
                          <a:gd name="T85" fmla="*/ 2147483647 h 292"/>
                          <a:gd name="T86" fmla="*/ 2147483647 w 273"/>
                          <a:gd name="T87" fmla="*/ 0 h 292"/>
                          <a:gd name="T88" fmla="*/ 2147483647 w 273"/>
                          <a:gd name="T89" fmla="*/ 2147483647 h 292"/>
                          <a:gd name="T90" fmla="*/ 2147483647 w 273"/>
                          <a:gd name="T91" fmla="*/ 2147483647 h 292"/>
                          <a:gd name="T92" fmla="*/ 2147483647 w 273"/>
                          <a:gd name="T93" fmla="*/ 2147483647 h 292"/>
                          <a:gd name="T94" fmla="*/ 2147483647 w 273"/>
                          <a:gd name="T95" fmla="*/ 2147483647 h 29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73"/>
                          <a:gd name="T145" fmla="*/ 0 h 292"/>
                          <a:gd name="T146" fmla="*/ 273 w 273"/>
                          <a:gd name="T147" fmla="*/ 292 h 29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73" h="292">
                            <a:moveTo>
                              <a:pt x="119" y="50"/>
                            </a:moveTo>
                            <a:lnTo>
                              <a:pt x="116" y="57"/>
                            </a:lnTo>
                            <a:lnTo>
                              <a:pt x="114" y="64"/>
                            </a:lnTo>
                            <a:lnTo>
                              <a:pt x="116" y="72"/>
                            </a:lnTo>
                            <a:lnTo>
                              <a:pt x="122" y="74"/>
                            </a:lnTo>
                            <a:lnTo>
                              <a:pt x="126" y="77"/>
                            </a:lnTo>
                            <a:lnTo>
                              <a:pt x="143" y="81"/>
                            </a:lnTo>
                            <a:lnTo>
                              <a:pt x="153" y="82"/>
                            </a:lnTo>
                            <a:lnTo>
                              <a:pt x="164" y="91"/>
                            </a:lnTo>
                            <a:lnTo>
                              <a:pt x="174" y="95"/>
                            </a:lnTo>
                            <a:lnTo>
                              <a:pt x="185" y="93"/>
                            </a:lnTo>
                            <a:lnTo>
                              <a:pt x="188" y="85"/>
                            </a:lnTo>
                            <a:lnTo>
                              <a:pt x="186" y="77"/>
                            </a:lnTo>
                            <a:lnTo>
                              <a:pt x="190" y="76"/>
                            </a:lnTo>
                            <a:lnTo>
                              <a:pt x="196" y="79"/>
                            </a:lnTo>
                            <a:lnTo>
                              <a:pt x="198" y="85"/>
                            </a:lnTo>
                            <a:lnTo>
                              <a:pt x="202" y="90"/>
                            </a:lnTo>
                            <a:lnTo>
                              <a:pt x="225" y="88"/>
                            </a:lnTo>
                            <a:lnTo>
                              <a:pt x="225" y="78"/>
                            </a:lnTo>
                            <a:lnTo>
                              <a:pt x="240" y="66"/>
                            </a:lnTo>
                            <a:lnTo>
                              <a:pt x="262" y="59"/>
                            </a:lnTo>
                            <a:lnTo>
                              <a:pt x="266" y="62"/>
                            </a:lnTo>
                            <a:lnTo>
                              <a:pt x="265" y="66"/>
                            </a:lnTo>
                            <a:lnTo>
                              <a:pt x="273" y="73"/>
                            </a:lnTo>
                            <a:lnTo>
                              <a:pt x="268" y="80"/>
                            </a:lnTo>
                            <a:lnTo>
                              <a:pt x="256" y="86"/>
                            </a:lnTo>
                            <a:lnTo>
                              <a:pt x="246" y="117"/>
                            </a:lnTo>
                            <a:lnTo>
                              <a:pt x="240" y="118"/>
                            </a:lnTo>
                            <a:lnTo>
                              <a:pt x="239" y="124"/>
                            </a:lnTo>
                            <a:lnTo>
                              <a:pt x="235" y="125"/>
                            </a:lnTo>
                            <a:lnTo>
                              <a:pt x="237" y="138"/>
                            </a:lnTo>
                            <a:lnTo>
                              <a:pt x="230" y="142"/>
                            </a:lnTo>
                            <a:lnTo>
                              <a:pt x="228" y="135"/>
                            </a:lnTo>
                            <a:lnTo>
                              <a:pt x="226" y="125"/>
                            </a:lnTo>
                            <a:lnTo>
                              <a:pt x="220" y="123"/>
                            </a:lnTo>
                            <a:lnTo>
                              <a:pt x="218" y="115"/>
                            </a:lnTo>
                            <a:lnTo>
                              <a:pt x="224" y="109"/>
                            </a:lnTo>
                            <a:lnTo>
                              <a:pt x="224" y="105"/>
                            </a:lnTo>
                            <a:lnTo>
                              <a:pt x="221" y="100"/>
                            </a:lnTo>
                            <a:lnTo>
                              <a:pt x="205" y="101"/>
                            </a:lnTo>
                            <a:lnTo>
                              <a:pt x="199" y="95"/>
                            </a:lnTo>
                            <a:lnTo>
                              <a:pt x="192" y="94"/>
                            </a:lnTo>
                            <a:lnTo>
                              <a:pt x="188" y="98"/>
                            </a:lnTo>
                            <a:lnTo>
                              <a:pt x="192" y="99"/>
                            </a:lnTo>
                            <a:lnTo>
                              <a:pt x="194" y="103"/>
                            </a:lnTo>
                            <a:lnTo>
                              <a:pt x="195" y="107"/>
                            </a:lnTo>
                            <a:lnTo>
                              <a:pt x="188" y="107"/>
                            </a:lnTo>
                            <a:lnTo>
                              <a:pt x="188" y="111"/>
                            </a:lnTo>
                            <a:lnTo>
                              <a:pt x="192" y="116"/>
                            </a:lnTo>
                            <a:lnTo>
                              <a:pt x="192" y="125"/>
                            </a:lnTo>
                            <a:lnTo>
                              <a:pt x="195" y="130"/>
                            </a:lnTo>
                            <a:lnTo>
                              <a:pt x="195" y="144"/>
                            </a:lnTo>
                            <a:lnTo>
                              <a:pt x="179" y="149"/>
                            </a:lnTo>
                            <a:lnTo>
                              <a:pt x="176" y="156"/>
                            </a:lnTo>
                            <a:lnTo>
                              <a:pt x="178" y="160"/>
                            </a:lnTo>
                            <a:lnTo>
                              <a:pt x="176" y="164"/>
                            </a:lnTo>
                            <a:lnTo>
                              <a:pt x="169" y="168"/>
                            </a:lnTo>
                            <a:lnTo>
                              <a:pt x="162" y="170"/>
                            </a:lnTo>
                            <a:lnTo>
                              <a:pt x="156" y="176"/>
                            </a:lnTo>
                            <a:lnTo>
                              <a:pt x="155" y="181"/>
                            </a:lnTo>
                            <a:lnTo>
                              <a:pt x="149" y="185"/>
                            </a:lnTo>
                            <a:lnTo>
                              <a:pt x="147" y="188"/>
                            </a:lnTo>
                            <a:lnTo>
                              <a:pt x="141" y="191"/>
                            </a:lnTo>
                            <a:lnTo>
                              <a:pt x="134" y="200"/>
                            </a:lnTo>
                            <a:lnTo>
                              <a:pt x="131" y="207"/>
                            </a:lnTo>
                            <a:lnTo>
                              <a:pt x="126" y="207"/>
                            </a:lnTo>
                            <a:lnTo>
                              <a:pt x="121" y="212"/>
                            </a:lnTo>
                            <a:lnTo>
                              <a:pt x="116" y="213"/>
                            </a:lnTo>
                            <a:lnTo>
                              <a:pt x="114" y="217"/>
                            </a:lnTo>
                            <a:lnTo>
                              <a:pt x="114" y="227"/>
                            </a:lnTo>
                            <a:lnTo>
                              <a:pt x="115" y="232"/>
                            </a:lnTo>
                            <a:lnTo>
                              <a:pt x="114" y="246"/>
                            </a:lnTo>
                            <a:lnTo>
                              <a:pt x="111" y="252"/>
                            </a:lnTo>
                            <a:lnTo>
                              <a:pt x="112" y="266"/>
                            </a:lnTo>
                            <a:lnTo>
                              <a:pt x="108" y="267"/>
                            </a:lnTo>
                            <a:lnTo>
                              <a:pt x="105" y="271"/>
                            </a:lnTo>
                            <a:lnTo>
                              <a:pt x="105" y="275"/>
                            </a:lnTo>
                            <a:lnTo>
                              <a:pt x="100" y="280"/>
                            </a:lnTo>
                            <a:lnTo>
                              <a:pt x="98" y="284"/>
                            </a:lnTo>
                            <a:lnTo>
                              <a:pt x="96" y="286"/>
                            </a:lnTo>
                            <a:lnTo>
                              <a:pt x="91" y="292"/>
                            </a:lnTo>
                            <a:lnTo>
                              <a:pt x="84" y="289"/>
                            </a:lnTo>
                            <a:lnTo>
                              <a:pt x="80" y="284"/>
                            </a:lnTo>
                            <a:lnTo>
                              <a:pt x="77" y="271"/>
                            </a:lnTo>
                            <a:lnTo>
                              <a:pt x="74" y="262"/>
                            </a:lnTo>
                            <a:lnTo>
                              <a:pt x="70" y="253"/>
                            </a:lnTo>
                            <a:lnTo>
                              <a:pt x="65" y="245"/>
                            </a:lnTo>
                            <a:lnTo>
                              <a:pt x="64" y="240"/>
                            </a:lnTo>
                            <a:lnTo>
                              <a:pt x="63" y="234"/>
                            </a:lnTo>
                            <a:lnTo>
                              <a:pt x="61" y="229"/>
                            </a:lnTo>
                            <a:lnTo>
                              <a:pt x="55" y="212"/>
                            </a:lnTo>
                            <a:lnTo>
                              <a:pt x="52" y="207"/>
                            </a:lnTo>
                            <a:lnTo>
                              <a:pt x="47" y="189"/>
                            </a:lnTo>
                            <a:lnTo>
                              <a:pt x="45" y="174"/>
                            </a:lnTo>
                            <a:lnTo>
                              <a:pt x="44" y="158"/>
                            </a:lnTo>
                            <a:lnTo>
                              <a:pt x="43" y="155"/>
                            </a:lnTo>
                            <a:lnTo>
                              <a:pt x="43" y="145"/>
                            </a:lnTo>
                            <a:lnTo>
                              <a:pt x="40" y="141"/>
                            </a:lnTo>
                            <a:lnTo>
                              <a:pt x="38" y="150"/>
                            </a:lnTo>
                            <a:lnTo>
                              <a:pt x="38" y="154"/>
                            </a:lnTo>
                            <a:lnTo>
                              <a:pt x="35" y="159"/>
                            </a:lnTo>
                            <a:lnTo>
                              <a:pt x="25" y="160"/>
                            </a:lnTo>
                            <a:lnTo>
                              <a:pt x="19" y="156"/>
                            </a:lnTo>
                            <a:lnTo>
                              <a:pt x="9" y="145"/>
                            </a:lnTo>
                            <a:lnTo>
                              <a:pt x="9" y="140"/>
                            </a:lnTo>
                            <a:lnTo>
                              <a:pt x="13" y="141"/>
                            </a:lnTo>
                            <a:lnTo>
                              <a:pt x="17" y="140"/>
                            </a:lnTo>
                            <a:lnTo>
                              <a:pt x="21" y="135"/>
                            </a:lnTo>
                            <a:lnTo>
                              <a:pt x="14" y="137"/>
                            </a:lnTo>
                            <a:lnTo>
                              <a:pt x="8" y="137"/>
                            </a:lnTo>
                            <a:lnTo>
                              <a:pt x="5" y="134"/>
                            </a:lnTo>
                            <a:lnTo>
                              <a:pt x="5" y="130"/>
                            </a:lnTo>
                            <a:lnTo>
                              <a:pt x="2" y="129"/>
                            </a:lnTo>
                            <a:lnTo>
                              <a:pt x="0" y="126"/>
                            </a:lnTo>
                            <a:lnTo>
                              <a:pt x="5" y="121"/>
                            </a:lnTo>
                            <a:lnTo>
                              <a:pt x="13" y="116"/>
                            </a:lnTo>
                            <a:lnTo>
                              <a:pt x="26" y="118"/>
                            </a:lnTo>
                            <a:lnTo>
                              <a:pt x="28" y="110"/>
                            </a:lnTo>
                            <a:lnTo>
                              <a:pt x="16" y="90"/>
                            </a:lnTo>
                            <a:lnTo>
                              <a:pt x="21" y="77"/>
                            </a:lnTo>
                            <a:lnTo>
                              <a:pt x="25" y="81"/>
                            </a:lnTo>
                            <a:lnTo>
                              <a:pt x="33" y="80"/>
                            </a:lnTo>
                            <a:lnTo>
                              <a:pt x="51" y="61"/>
                            </a:lnTo>
                            <a:lnTo>
                              <a:pt x="53" y="52"/>
                            </a:lnTo>
                            <a:lnTo>
                              <a:pt x="59" y="48"/>
                            </a:lnTo>
                            <a:lnTo>
                              <a:pt x="61" y="38"/>
                            </a:lnTo>
                            <a:lnTo>
                              <a:pt x="67" y="32"/>
                            </a:lnTo>
                            <a:lnTo>
                              <a:pt x="69" y="26"/>
                            </a:lnTo>
                            <a:lnTo>
                              <a:pt x="63" y="19"/>
                            </a:lnTo>
                            <a:lnTo>
                              <a:pt x="56" y="16"/>
                            </a:lnTo>
                            <a:lnTo>
                              <a:pt x="57" y="0"/>
                            </a:lnTo>
                            <a:lnTo>
                              <a:pt x="58" y="0"/>
                            </a:lnTo>
                            <a:lnTo>
                              <a:pt x="75" y="3"/>
                            </a:lnTo>
                            <a:lnTo>
                              <a:pt x="101" y="21"/>
                            </a:lnTo>
                            <a:lnTo>
                              <a:pt x="103" y="20"/>
                            </a:lnTo>
                            <a:lnTo>
                              <a:pt x="103" y="21"/>
                            </a:lnTo>
                            <a:lnTo>
                              <a:pt x="100" y="23"/>
                            </a:lnTo>
                            <a:lnTo>
                              <a:pt x="97" y="22"/>
                            </a:lnTo>
                            <a:lnTo>
                              <a:pt x="95" y="24"/>
                            </a:lnTo>
                            <a:lnTo>
                              <a:pt x="100" y="30"/>
                            </a:lnTo>
                            <a:lnTo>
                              <a:pt x="100" y="39"/>
                            </a:lnTo>
                            <a:lnTo>
                              <a:pt x="104" y="42"/>
                            </a:lnTo>
                            <a:lnTo>
                              <a:pt x="112" y="42"/>
                            </a:lnTo>
                            <a:lnTo>
                              <a:pt x="119" y="50"/>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59" name="Freeform 810"/>
                      <p:cNvSpPr>
                        <a:spLocks/>
                      </p:cNvSpPr>
                      <p:nvPr/>
                    </p:nvSpPr>
                    <p:spPr bwMode="gray">
                      <a:xfrm>
                        <a:off x="3293" y="2277"/>
                        <a:ext cx="702" cy="534"/>
                      </a:xfrm>
                      <a:custGeom>
                        <a:avLst/>
                        <a:gdLst>
                          <a:gd name="T0" fmla="*/ 2147483647 w 571"/>
                          <a:gd name="T1" fmla="*/ 2147483647 h 435"/>
                          <a:gd name="T2" fmla="*/ 0 w 571"/>
                          <a:gd name="T3" fmla="*/ 2147483647 h 435"/>
                          <a:gd name="T4" fmla="*/ 2147483647 w 571"/>
                          <a:gd name="T5" fmla="*/ 2147483647 h 435"/>
                          <a:gd name="T6" fmla="*/ 2147483647 w 571"/>
                          <a:gd name="T7" fmla="*/ 2147483647 h 435"/>
                          <a:gd name="T8" fmla="*/ 2147483647 w 571"/>
                          <a:gd name="T9" fmla="*/ 2147483647 h 435"/>
                          <a:gd name="T10" fmla="*/ 2147483647 w 571"/>
                          <a:gd name="T11" fmla="*/ 2147483647 h 435"/>
                          <a:gd name="T12" fmla="*/ 2147483647 w 571"/>
                          <a:gd name="T13" fmla="*/ 2147483647 h 435"/>
                          <a:gd name="T14" fmla="*/ 2147483647 w 571"/>
                          <a:gd name="T15" fmla="*/ 2147483647 h 435"/>
                          <a:gd name="T16" fmla="*/ 2147483647 w 571"/>
                          <a:gd name="T17" fmla="*/ 2147483647 h 435"/>
                          <a:gd name="T18" fmla="*/ 2147483647 w 571"/>
                          <a:gd name="T19" fmla="*/ 2147483647 h 435"/>
                          <a:gd name="T20" fmla="*/ 2147483647 w 571"/>
                          <a:gd name="T21" fmla="*/ 2147483647 h 435"/>
                          <a:gd name="T22" fmla="*/ 2147483647 w 571"/>
                          <a:gd name="T23" fmla="*/ 2147483647 h 435"/>
                          <a:gd name="T24" fmla="*/ 2147483647 w 571"/>
                          <a:gd name="T25" fmla="*/ 2147483647 h 435"/>
                          <a:gd name="T26" fmla="*/ 2147483647 w 571"/>
                          <a:gd name="T27" fmla="*/ 2147483647 h 435"/>
                          <a:gd name="T28" fmla="*/ 2147483647 w 571"/>
                          <a:gd name="T29" fmla="*/ 2147483647 h 435"/>
                          <a:gd name="T30" fmla="*/ 2147483647 w 571"/>
                          <a:gd name="T31" fmla="*/ 2147483647 h 435"/>
                          <a:gd name="T32" fmla="*/ 2147483647 w 571"/>
                          <a:gd name="T33" fmla="*/ 2147483647 h 435"/>
                          <a:gd name="T34" fmla="*/ 2147483647 w 571"/>
                          <a:gd name="T35" fmla="*/ 2147483647 h 435"/>
                          <a:gd name="T36" fmla="*/ 2147483647 w 571"/>
                          <a:gd name="T37" fmla="*/ 2147483647 h 435"/>
                          <a:gd name="T38" fmla="*/ 2147483647 w 571"/>
                          <a:gd name="T39" fmla="*/ 2147483647 h 435"/>
                          <a:gd name="T40" fmla="*/ 2147483647 w 571"/>
                          <a:gd name="T41" fmla="*/ 2147483647 h 435"/>
                          <a:gd name="T42" fmla="*/ 2147483647 w 571"/>
                          <a:gd name="T43" fmla="*/ 2147483647 h 435"/>
                          <a:gd name="T44" fmla="*/ 2147483647 w 571"/>
                          <a:gd name="T45" fmla="*/ 2147483647 h 435"/>
                          <a:gd name="T46" fmla="*/ 2147483647 w 571"/>
                          <a:gd name="T47" fmla="*/ 2147483647 h 435"/>
                          <a:gd name="T48" fmla="*/ 2147483647 w 571"/>
                          <a:gd name="T49" fmla="*/ 2147483647 h 435"/>
                          <a:gd name="T50" fmla="*/ 2147483647 w 571"/>
                          <a:gd name="T51" fmla="*/ 2147483647 h 435"/>
                          <a:gd name="T52" fmla="*/ 2147483647 w 571"/>
                          <a:gd name="T53" fmla="*/ 2147483647 h 435"/>
                          <a:gd name="T54" fmla="*/ 2147483647 w 571"/>
                          <a:gd name="T55" fmla="*/ 2147483647 h 435"/>
                          <a:gd name="T56" fmla="*/ 2147483647 w 571"/>
                          <a:gd name="T57" fmla="*/ 2147483647 h 435"/>
                          <a:gd name="T58" fmla="*/ 2147483647 w 571"/>
                          <a:gd name="T59" fmla="*/ 2147483647 h 435"/>
                          <a:gd name="T60" fmla="*/ 2147483647 w 571"/>
                          <a:gd name="T61" fmla="*/ 2147483647 h 435"/>
                          <a:gd name="T62" fmla="*/ 2147483647 w 571"/>
                          <a:gd name="T63" fmla="*/ 2147483647 h 435"/>
                          <a:gd name="T64" fmla="*/ 2147483647 w 571"/>
                          <a:gd name="T65" fmla="*/ 2147483647 h 435"/>
                          <a:gd name="T66" fmla="*/ 2147483647 w 571"/>
                          <a:gd name="T67" fmla="*/ 2147483647 h 435"/>
                          <a:gd name="T68" fmla="*/ 2147483647 w 571"/>
                          <a:gd name="T69" fmla="*/ 2147483647 h 435"/>
                          <a:gd name="T70" fmla="*/ 2147483647 w 571"/>
                          <a:gd name="T71" fmla="*/ 2147483647 h 435"/>
                          <a:gd name="T72" fmla="*/ 2147483647 w 571"/>
                          <a:gd name="T73" fmla="*/ 2147483647 h 435"/>
                          <a:gd name="T74" fmla="*/ 2147483647 w 571"/>
                          <a:gd name="T75" fmla="*/ 2147483647 h 435"/>
                          <a:gd name="T76" fmla="*/ 2147483647 w 571"/>
                          <a:gd name="T77" fmla="*/ 2147483647 h 435"/>
                          <a:gd name="T78" fmla="*/ 2147483647 w 571"/>
                          <a:gd name="T79" fmla="*/ 2147483647 h 435"/>
                          <a:gd name="T80" fmla="*/ 2147483647 w 571"/>
                          <a:gd name="T81" fmla="*/ 2147483647 h 435"/>
                          <a:gd name="T82" fmla="*/ 2147483647 w 571"/>
                          <a:gd name="T83" fmla="*/ 2147483647 h 435"/>
                          <a:gd name="T84" fmla="*/ 2147483647 w 571"/>
                          <a:gd name="T85" fmla="*/ 2147483647 h 435"/>
                          <a:gd name="T86" fmla="*/ 2147483647 w 571"/>
                          <a:gd name="T87" fmla="*/ 2147483647 h 435"/>
                          <a:gd name="T88" fmla="*/ 2147483647 w 571"/>
                          <a:gd name="T89" fmla="*/ 2147483647 h 435"/>
                          <a:gd name="T90" fmla="*/ 2147483647 w 571"/>
                          <a:gd name="T91" fmla="*/ 2147483647 h 435"/>
                          <a:gd name="T92" fmla="*/ 2147483647 w 571"/>
                          <a:gd name="T93" fmla="*/ 2147483647 h 435"/>
                          <a:gd name="T94" fmla="*/ 2147483647 w 571"/>
                          <a:gd name="T95" fmla="*/ 2147483647 h 435"/>
                          <a:gd name="T96" fmla="*/ 2147483647 w 571"/>
                          <a:gd name="T97" fmla="*/ 2147483647 h 435"/>
                          <a:gd name="T98" fmla="*/ 2147483647 w 571"/>
                          <a:gd name="T99" fmla="*/ 2147483647 h 435"/>
                          <a:gd name="T100" fmla="*/ 2147483647 w 571"/>
                          <a:gd name="T101" fmla="*/ 2147483647 h 435"/>
                          <a:gd name="T102" fmla="*/ 2147483647 w 571"/>
                          <a:gd name="T103" fmla="*/ 2147483647 h 435"/>
                          <a:gd name="T104" fmla="*/ 2147483647 w 571"/>
                          <a:gd name="T105" fmla="*/ 2147483647 h 435"/>
                          <a:gd name="T106" fmla="*/ 2147483647 w 571"/>
                          <a:gd name="T107" fmla="*/ 2147483647 h 435"/>
                          <a:gd name="T108" fmla="*/ 2147483647 w 571"/>
                          <a:gd name="T109" fmla="*/ 2147483647 h 435"/>
                          <a:gd name="T110" fmla="*/ 2147483647 w 571"/>
                          <a:gd name="T111" fmla="*/ 2147483647 h 43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71"/>
                          <a:gd name="T169" fmla="*/ 0 h 435"/>
                          <a:gd name="T170" fmla="*/ 571 w 571"/>
                          <a:gd name="T171" fmla="*/ 435 h 43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71" h="435">
                            <a:moveTo>
                              <a:pt x="28" y="265"/>
                            </a:moveTo>
                            <a:lnTo>
                              <a:pt x="21" y="259"/>
                            </a:lnTo>
                            <a:lnTo>
                              <a:pt x="19" y="251"/>
                            </a:lnTo>
                            <a:lnTo>
                              <a:pt x="15" y="246"/>
                            </a:lnTo>
                            <a:lnTo>
                              <a:pt x="10" y="243"/>
                            </a:lnTo>
                            <a:lnTo>
                              <a:pt x="8" y="240"/>
                            </a:lnTo>
                            <a:lnTo>
                              <a:pt x="13" y="230"/>
                            </a:lnTo>
                            <a:lnTo>
                              <a:pt x="11" y="223"/>
                            </a:lnTo>
                            <a:lnTo>
                              <a:pt x="2" y="221"/>
                            </a:lnTo>
                            <a:lnTo>
                              <a:pt x="0" y="211"/>
                            </a:lnTo>
                            <a:lnTo>
                              <a:pt x="3" y="205"/>
                            </a:lnTo>
                            <a:lnTo>
                              <a:pt x="17" y="196"/>
                            </a:lnTo>
                            <a:lnTo>
                              <a:pt x="22" y="201"/>
                            </a:lnTo>
                            <a:lnTo>
                              <a:pt x="28" y="200"/>
                            </a:lnTo>
                            <a:lnTo>
                              <a:pt x="29" y="192"/>
                            </a:lnTo>
                            <a:lnTo>
                              <a:pt x="35" y="191"/>
                            </a:lnTo>
                            <a:lnTo>
                              <a:pt x="43" y="185"/>
                            </a:lnTo>
                            <a:lnTo>
                              <a:pt x="53" y="182"/>
                            </a:lnTo>
                            <a:lnTo>
                              <a:pt x="60" y="172"/>
                            </a:lnTo>
                            <a:lnTo>
                              <a:pt x="64" y="162"/>
                            </a:lnTo>
                            <a:lnTo>
                              <a:pt x="62" y="156"/>
                            </a:lnTo>
                            <a:lnTo>
                              <a:pt x="61" y="145"/>
                            </a:lnTo>
                            <a:lnTo>
                              <a:pt x="55" y="138"/>
                            </a:lnTo>
                            <a:lnTo>
                              <a:pt x="74" y="131"/>
                            </a:lnTo>
                            <a:lnTo>
                              <a:pt x="78" y="137"/>
                            </a:lnTo>
                            <a:lnTo>
                              <a:pt x="82" y="132"/>
                            </a:lnTo>
                            <a:lnTo>
                              <a:pt x="81" y="126"/>
                            </a:lnTo>
                            <a:lnTo>
                              <a:pt x="89" y="108"/>
                            </a:lnTo>
                            <a:lnTo>
                              <a:pt x="100" y="107"/>
                            </a:lnTo>
                            <a:lnTo>
                              <a:pt x="107" y="111"/>
                            </a:lnTo>
                            <a:lnTo>
                              <a:pt x="112" y="105"/>
                            </a:lnTo>
                            <a:lnTo>
                              <a:pt x="109" y="91"/>
                            </a:lnTo>
                            <a:lnTo>
                              <a:pt x="126" y="76"/>
                            </a:lnTo>
                            <a:lnTo>
                              <a:pt x="129" y="76"/>
                            </a:lnTo>
                            <a:lnTo>
                              <a:pt x="139" y="93"/>
                            </a:lnTo>
                            <a:lnTo>
                              <a:pt x="150" y="93"/>
                            </a:lnTo>
                            <a:lnTo>
                              <a:pt x="164" y="116"/>
                            </a:lnTo>
                            <a:lnTo>
                              <a:pt x="158" y="124"/>
                            </a:lnTo>
                            <a:lnTo>
                              <a:pt x="165" y="133"/>
                            </a:lnTo>
                            <a:lnTo>
                              <a:pt x="176" y="136"/>
                            </a:lnTo>
                            <a:lnTo>
                              <a:pt x="208" y="151"/>
                            </a:lnTo>
                            <a:lnTo>
                              <a:pt x="207" y="162"/>
                            </a:lnTo>
                            <a:lnTo>
                              <a:pt x="214" y="171"/>
                            </a:lnTo>
                            <a:lnTo>
                              <a:pt x="223" y="171"/>
                            </a:lnTo>
                            <a:lnTo>
                              <a:pt x="226" y="168"/>
                            </a:lnTo>
                            <a:lnTo>
                              <a:pt x="229" y="166"/>
                            </a:lnTo>
                            <a:lnTo>
                              <a:pt x="234" y="169"/>
                            </a:lnTo>
                            <a:lnTo>
                              <a:pt x="246" y="166"/>
                            </a:lnTo>
                            <a:lnTo>
                              <a:pt x="262" y="168"/>
                            </a:lnTo>
                            <a:lnTo>
                              <a:pt x="271" y="178"/>
                            </a:lnTo>
                            <a:lnTo>
                              <a:pt x="282" y="179"/>
                            </a:lnTo>
                            <a:lnTo>
                              <a:pt x="290" y="183"/>
                            </a:lnTo>
                            <a:lnTo>
                              <a:pt x="296" y="181"/>
                            </a:lnTo>
                            <a:lnTo>
                              <a:pt x="310" y="171"/>
                            </a:lnTo>
                            <a:lnTo>
                              <a:pt x="318" y="175"/>
                            </a:lnTo>
                            <a:lnTo>
                              <a:pt x="327" y="174"/>
                            </a:lnTo>
                            <a:lnTo>
                              <a:pt x="338" y="168"/>
                            </a:lnTo>
                            <a:lnTo>
                              <a:pt x="346" y="159"/>
                            </a:lnTo>
                            <a:lnTo>
                              <a:pt x="354" y="156"/>
                            </a:lnTo>
                            <a:lnTo>
                              <a:pt x="357" y="149"/>
                            </a:lnTo>
                            <a:lnTo>
                              <a:pt x="351" y="144"/>
                            </a:lnTo>
                            <a:lnTo>
                              <a:pt x="358" y="133"/>
                            </a:lnTo>
                            <a:lnTo>
                              <a:pt x="372" y="137"/>
                            </a:lnTo>
                            <a:lnTo>
                              <a:pt x="383" y="125"/>
                            </a:lnTo>
                            <a:lnTo>
                              <a:pt x="388" y="130"/>
                            </a:lnTo>
                            <a:lnTo>
                              <a:pt x="393" y="129"/>
                            </a:lnTo>
                            <a:lnTo>
                              <a:pt x="397" y="115"/>
                            </a:lnTo>
                            <a:lnTo>
                              <a:pt x="402" y="113"/>
                            </a:lnTo>
                            <a:lnTo>
                              <a:pt x="405" y="118"/>
                            </a:lnTo>
                            <a:lnTo>
                              <a:pt x="412" y="116"/>
                            </a:lnTo>
                            <a:lnTo>
                              <a:pt x="411" y="110"/>
                            </a:lnTo>
                            <a:lnTo>
                              <a:pt x="419" y="109"/>
                            </a:lnTo>
                            <a:lnTo>
                              <a:pt x="425" y="111"/>
                            </a:lnTo>
                            <a:lnTo>
                              <a:pt x="429" y="108"/>
                            </a:lnTo>
                            <a:lnTo>
                              <a:pt x="425" y="97"/>
                            </a:lnTo>
                            <a:lnTo>
                              <a:pt x="410" y="92"/>
                            </a:lnTo>
                            <a:lnTo>
                              <a:pt x="405" y="98"/>
                            </a:lnTo>
                            <a:lnTo>
                              <a:pt x="398" y="94"/>
                            </a:lnTo>
                            <a:lnTo>
                              <a:pt x="395" y="98"/>
                            </a:lnTo>
                            <a:lnTo>
                              <a:pt x="389" y="95"/>
                            </a:lnTo>
                            <a:lnTo>
                              <a:pt x="390" y="88"/>
                            </a:lnTo>
                            <a:lnTo>
                              <a:pt x="395" y="83"/>
                            </a:lnTo>
                            <a:lnTo>
                              <a:pt x="401" y="68"/>
                            </a:lnTo>
                            <a:lnTo>
                              <a:pt x="402" y="64"/>
                            </a:lnTo>
                            <a:lnTo>
                              <a:pt x="407" y="70"/>
                            </a:lnTo>
                            <a:lnTo>
                              <a:pt x="423" y="59"/>
                            </a:lnTo>
                            <a:lnTo>
                              <a:pt x="422" y="50"/>
                            </a:lnTo>
                            <a:lnTo>
                              <a:pt x="427" y="47"/>
                            </a:lnTo>
                            <a:lnTo>
                              <a:pt x="430" y="32"/>
                            </a:lnTo>
                            <a:lnTo>
                              <a:pt x="437" y="27"/>
                            </a:lnTo>
                            <a:lnTo>
                              <a:pt x="438" y="19"/>
                            </a:lnTo>
                            <a:lnTo>
                              <a:pt x="431" y="19"/>
                            </a:lnTo>
                            <a:lnTo>
                              <a:pt x="440" y="3"/>
                            </a:lnTo>
                            <a:lnTo>
                              <a:pt x="461" y="0"/>
                            </a:lnTo>
                            <a:lnTo>
                              <a:pt x="476" y="5"/>
                            </a:lnTo>
                            <a:lnTo>
                              <a:pt x="486" y="7"/>
                            </a:lnTo>
                            <a:lnTo>
                              <a:pt x="494" y="25"/>
                            </a:lnTo>
                            <a:lnTo>
                              <a:pt x="495" y="33"/>
                            </a:lnTo>
                            <a:lnTo>
                              <a:pt x="501" y="48"/>
                            </a:lnTo>
                            <a:lnTo>
                              <a:pt x="503" y="63"/>
                            </a:lnTo>
                            <a:lnTo>
                              <a:pt x="512" y="64"/>
                            </a:lnTo>
                            <a:lnTo>
                              <a:pt x="520" y="68"/>
                            </a:lnTo>
                            <a:lnTo>
                              <a:pt x="532" y="80"/>
                            </a:lnTo>
                            <a:lnTo>
                              <a:pt x="535" y="94"/>
                            </a:lnTo>
                            <a:lnTo>
                              <a:pt x="543" y="93"/>
                            </a:lnTo>
                            <a:lnTo>
                              <a:pt x="547" y="91"/>
                            </a:lnTo>
                            <a:lnTo>
                              <a:pt x="556" y="90"/>
                            </a:lnTo>
                            <a:lnTo>
                              <a:pt x="567" y="83"/>
                            </a:lnTo>
                            <a:lnTo>
                              <a:pt x="571" y="84"/>
                            </a:lnTo>
                            <a:lnTo>
                              <a:pt x="568" y="103"/>
                            </a:lnTo>
                            <a:lnTo>
                              <a:pt x="560" y="109"/>
                            </a:lnTo>
                            <a:lnTo>
                              <a:pt x="556" y="131"/>
                            </a:lnTo>
                            <a:lnTo>
                              <a:pt x="548" y="135"/>
                            </a:lnTo>
                            <a:lnTo>
                              <a:pt x="541" y="133"/>
                            </a:lnTo>
                            <a:lnTo>
                              <a:pt x="533" y="136"/>
                            </a:lnTo>
                            <a:lnTo>
                              <a:pt x="537" y="149"/>
                            </a:lnTo>
                            <a:lnTo>
                              <a:pt x="535" y="161"/>
                            </a:lnTo>
                            <a:lnTo>
                              <a:pt x="524" y="165"/>
                            </a:lnTo>
                            <a:lnTo>
                              <a:pt x="514" y="175"/>
                            </a:lnTo>
                            <a:lnTo>
                              <a:pt x="507" y="175"/>
                            </a:lnTo>
                            <a:lnTo>
                              <a:pt x="509" y="184"/>
                            </a:lnTo>
                            <a:lnTo>
                              <a:pt x="506" y="187"/>
                            </a:lnTo>
                            <a:lnTo>
                              <a:pt x="498" y="188"/>
                            </a:lnTo>
                            <a:lnTo>
                              <a:pt x="498" y="181"/>
                            </a:lnTo>
                            <a:lnTo>
                              <a:pt x="494" y="180"/>
                            </a:lnTo>
                            <a:lnTo>
                              <a:pt x="487" y="194"/>
                            </a:lnTo>
                            <a:lnTo>
                              <a:pt x="475" y="199"/>
                            </a:lnTo>
                            <a:lnTo>
                              <a:pt x="470" y="208"/>
                            </a:lnTo>
                            <a:lnTo>
                              <a:pt x="463" y="210"/>
                            </a:lnTo>
                            <a:lnTo>
                              <a:pt x="453" y="217"/>
                            </a:lnTo>
                            <a:lnTo>
                              <a:pt x="447" y="220"/>
                            </a:lnTo>
                            <a:lnTo>
                              <a:pt x="447" y="215"/>
                            </a:lnTo>
                            <a:lnTo>
                              <a:pt x="443" y="213"/>
                            </a:lnTo>
                            <a:lnTo>
                              <a:pt x="450" y="203"/>
                            </a:lnTo>
                            <a:lnTo>
                              <a:pt x="449" y="197"/>
                            </a:lnTo>
                            <a:lnTo>
                              <a:pt x="441" y="196"/>
                            </a:lnTo>
                            <a:lnTo>
                              <a:pt x="434" y="203"/>
                            </a:lnTo>
                            <a:lnTo>
                              <a:pt x="427" y="206"/>
                            </a:lnTo>
                            <a:lnTo>
                              <a:pt x="425" y="211"/>
                            </a:lnTo>
                            <a:lnTo>
                              <a:pt x="422" y="214"/>
                            </a:lnTo>
                            <a:lnTo>
                              <a:pt x="422" y="217"/>
                            </a:lnTo>
                            <a:lnTo>
                              <a:pt x="419" y="218"/>
                            </a:lnTo>
                            <a:lnTo>
                              <a:pt x="413" y="219"/>
                            </a:lnTo>
                            <a:lnTo>
                              <a:pt x="410" y="225"/>
                            </a:lnTo>
                            <a:lnTo>
                              <a:pt x="415" y="233"/>
                            </a:lnTo>
                            <a:lnTo>
                              <a:pt x="422" y="234"/>
                            </a:lnTo>
                            <a:lnTo>
                              <a:pt x="421" y="241"/>
                            </a:lnTo>
                            <a:lnTo>
                              <a:pt x="427" y="242"/>
                            </a:lnTo>
                            <a:lnTo>
                              <a:pt x="436" y="235"/>
                            </a:lnTo>
                            <a:lnTo>
                              <a:pt x="439" y="235"/>
                            </a:lnTo>
                            <a:lnTo>
                              <a:pt x="442" y="237"/>
                            </a:lnTo>
                            <a:lnTo>
                              <a:pt x="454" y="238"/>
                            </a:lnTo>
                            <a:lnTo>
                              <a:pt x="455" y="243"/>
                            </a:lnTo>
                            <a:lnTo>
                              <a:pt x="454" y="245"/>
                            </a:lnTo>
                            <a:lnTo>
                              <a:pt x="449" y="245"/>
                            </a:lnTo>
                            <a:lnTo>
                              <a:pt x="445" y="247"/>
                            </a:lnTo>
                            <a:lnTo>
                              <a:pt x="444" y="249"/>
                            </a:lnTo>
                            <a:lnTo>
                              <a:pt x="440" y="254"/>
                            </a:lnTo>
                            <a:lnTo>
                              <a:pt x="436" y="254"/>
                            </a:lnTo>
                            <a:lnTo>
                              <a:pt x="434" y="252"/>
                            </a:lnTo>
                            <a:lnTo>
                              <a:pt x="430" y="256"/>
                            </a:lnTo>
                            <a:lnTo>
                              <a:pt x="430" y="258"/>
                            </a:lnTo>
                            <a:lnTo>
                              <a:pt x="425" y="263"/>
                            </a:lnTo>
                            <a:lnTo>
                              <a:pt x="424" y="268"/>
                            </a:lnTo>
                            <a:lnTo>
                              <a:pt x="430" y="274"/>
                            </a:lnTo>
                            <a:lnTo>
                              <a:pt x="436" y="276"/>
                            </a:lnTo>
                            <a:lnTo>
                              <a:pt x="437" y="283"/>
                            </a:lnTo>
                            <a:lnTo>
                              <a:pt x="440" y="286"/>
                            </a:lnTo>
                            <a:lnTo>
                              <a:pt x="440" y="295"/>
                            </a:lnTo>
                            <a:lnTo>
                              <a:pt x="444" y="299"/>
                            </a:lnTo>
                            <a:lnTo>
                              <a:pt x="448" y="305"/>
                            </a:lnTo>
                            <a:lnTo>
                              <a:pt x="448" y="308"/>
                            </a:lnTo>
                            <a:lnTo>
                              <a:pt x="444" y="308"/>
                            </a:lnTo>
                            <a:lnTo>
                              <a:pt x="447" y="312"/>
                            </a:lnTo>
                            <a:lnTo>
                              <a:pt x="448" y="317"/>
                            </a:lnTo>
                            <a:lnTo>
                              <a:pt x="444" y="319"/>
                            </a:lnTo>
                            <a:lnTo>
                              <a:pt x="439" y="323"/>
                            </a:lnTo>
                            <a:lnTo>
                              <a:pt x="439" y="327"/>
                            </a:lnTo>
                            <a:lnTo>
                              <a:pt x="441" y="328"/>
                            </a:lnTo>
                            <a:lnTo>
                              <a:pt x="445" y="325"/>
                            </a:lnTo>
                            <a:lnTo>
                              <a:pt x="448" y="328"/>
                            </a:lnTo>
                            <a:lnTo>
                              <a:pt x="449" y="335"/>
                            </a:lnTo>
                            <a:lnTo>
                              <a:pt x="445" y="340"/>
                            </a:lnTo>
                            <a:lnTo>
                              <a:pt x="445" y="345"/>
                            </a:lnTo>
                            <a:lnTo>
                              <a:pt x="444" y="348"/>
                            </a:lnTo>
                            <a:lnTo>
                              <a:pt x="440" y="351"/>
                            </a:lnTo>
                            <a:lnTo>
                              <a:pt x="439" y="355"/>
                            </a:lnTo>
                            <a:lnTo>
                              <a:pt x="433" y="361"/>
                            </a:lnTo>
                            <a:lnTo>
                              <a:pt x="433" y="367"/>
                            </a:lnTo>
                            <a:lnTo>
                              <a:pt x="429" y="369"/>
                            </a:lnTo>
                            <a:lnTo>
                              <a:pt x="429" y="379"/>
                            </a:lnTo>
                            <a:lnTo>
                              <a:pt x="423" y="382"/>
                            </a:lnTo>
                            <a:lnTo>
                              <a:pt x="422" y="386"/>
                            </a:lnTo>
                            <a:lnTo>
                              <a:pt x="418" y="387"/>
                            </a:lnTo>
                            <a:lnTo>
                              <a:pt x="413" y="391"/>
                            </a:lnTo>
                            <a:lnTo>
                              <a:pt x="413" y="396"/>
                            </a:lnTo>
                            <a:lnTo>
                              <a:pt x="402" y="401"/>
                            </a:lnTo>
                            <a:lnTo>
                              <a:pt x="401" y="406"/>
                            </a:lnTo>
                            <a:lnTo>
                              <a:pt x="395" y="406"/>
                            </a:lnTo>
                            <a:lnTo>
                              <a:pt x="391" y="411"/>
                            </a:lnTo>
                            <a:lnTo>
                              <a:pt x="386" y="411"/>
                            </a:lnTo>
                            <a:lnTo>
                              <a:pt x="379" y="416"/>
                            </a:lnTo>
                            <a:lnTo>
                              <a:pt x="375" y="413"/>
                            </a:lnTo>
                            <a:lnTo>
                              <a:pt x="375" y="410"/>
                            </a:lnTo>
                            <a:lnTo>
                              <a:pt x="373" y="408"/>
                            </a:lnTo>
                            <a:lnTo>
                              <a:pt x="369" y="410"/>
                            </a:lnTo>
                            <a:lnTo>
                              <a:pt x="367" y="417"/>
                            </a:lnTo>
                            <a:lnTo>
                              <a:pt x="361" y="422"/>
                            </a:lnTo>
                            <a:lnTo>
                              <a:pt x="356" y="422"/>
                            </a:lnTo>
                            <a:lnTo>
                              <a:pt x="353" y="424"/>
                            </a:lnTo>
                            <a:lnTo>
                              <a:pt x="349" y="425"/>
                            </a:lnTo>
                            <a:lnTo>
                              <a:pt x="346" y="429"/>
                            </a:lnTo>
                            <a:lnTo>
                              <a:pt x="340" y="431"/>
                            </a:lnTo>
                            <a:lnTo>
                              <a:pt x="339" y="435"/>
                            </a:lnTo>
                            <a:lnTo>
                              <a:pt x="336" y="435"/>
                            </a:lnTo>
                            <a:lnTo>
                              <a:pt x="335" y="432"/>
                            </a:lnTo>
                            <a:lnTo>
                              <a:pt x="335" y="425"/>
                            </a:lnTo>
                            <a:lnTo>
                              <a:pt x="330" y="423"/>
                            </a:lnTo>
                            <a:lnTo>
                              <a:pt x="322" y="423"/>
                            </a:lnTo>
                            <a:lnTo>
                              <a:pt x="319" y="420"/>
                            </a:lnTo>
                            <a:lnTo>
                              <a:pt x="313" y="421"/>
                            </a:lnTo>
                            <a:lnTo>
                              <a:pt x="308" y="416"/>
                            </a:lnTo>
                            <a:lnTo>
                              <a:pt x="309" y="410"/>
                            </a:lnTo>
                            <a:lnTo>
                              <a:pt x="308" y="406"/>
                            </a:lnTo>
                            <a:lnTo>
                              <a:pt x="298" y="406"/>
                            </a:lnTo>
                            <a:lnTo>
                              <a:pt x="293" y="401"/>
                            </a:lnTo>
                            <a:lnTo>
                              <a:pt x="288" y="410"/>
                            </a:lnTo>
                            <a:lnTo>
                              <a:pt x="277" y="409"/>
                            </a:lnTo>
                            <a:lnTo>
                              <a:pt x="272" y="407"/>
                            </a:lnTo>
                            <a:lnTo>
                              <a:pt x="268" y="412"/>
                            </a:lnTo>
                            <a:lnTo>
                              <a:pt x="263" y="410"/>
                            </a:lnTo>
                            <a:lnTo>
                              <a:pt x="260" y="416"/>
                            </a:lnTo>
                            <a:lnTo>
                              <a:pt x="262" y="428"/>
                            </a:lnTo>
                            <a:lnTo>
                              <a:pt x="257" y="426"/>
                            </a:lnTo>
                            <a:lnTo>
                              <a:pt x="256" y="424"/>
                            </a:lnTo>
                            <a:lnTo>
                              <a:pt x="254" y="421"/>
                            </a:lnTo>
                            <a:lnTo>
                              <a:pt x="247" y="418"/>
                            </a:lnTo>
                            <a:lnTo>
                              <a:pt x="246" y="415"/>
                            </a:lnTo>
                            <a:lnTo>
                              <a:pt x="239" y="415"/>
                            </a:lnTo>
                            <a:lnTo>
                              <a:pt x="239" y="405"/>
                            </a:lnTo>
                            <a:lnTo>
                              <a:pt x="231" y="395"/>
                            </a:lnTo>
                            <a:lnTo>
                              <a:pt x="225" y="395"/>
                            </a:lnTo>
                            <a:lnTo>
                              <a:pt x="225" y="383"/>
                            </a:lnTo>
                            <a:lnTo>
                              <a:pt x="233" y="373"/>
                            </a:lnTo>
                            <a:lnTo>
                              <a:pt x="231" y="360"/>
                            </a:lnTo>
                            <a:lnTo>
                              <a:pt x="226" y="347"/>
                            </a:lnTo>
                            <a:lnTo>
                              <a:pt x="220" y="348"/>
                            </a:lnTo>
                            <a:lnTo>
                              <a:pt x="212" y="341"/>
                            </a:lnTo>
                            <a:lnTo>
                              <a:pt x="213" y="337"/>
                            </a:lnTo>
                            <a:lnTo>
                              <a:pt x="209" y="334"/>
                            </a:lnTo>
                            <a:lnTo>
                              <a:pt x="187" y="341"/>
                            </a:lnTo>
                            <a:lnTo>
                              <a:pt x="172" y="353"/>
                            </a:lnTo>
                            <a:lnTo>
                              <a:pt x="167" y="349"/>
                            </a:lnTo>
                            <a:lnTo>
                              <a:pt x="160" y="351"/>
                            </a:lnTo>
                            <a:lnTo>
                              <a:pt x="156" y="347"/>
                            </a:lnTo>
                            <a:lnTo>
                              <a:pt x="150" y="347"/>
                            </a:lnTo>
                            <a:lnTo>
                              <a:pt x="143" y="354"/>
                            </a:lnTo>
                            <a:lnTo>
                              <a:pt x="137" y="351"/>
                            </a:lnTo>
                            <a:lnTo>
                              <a:pt x="133" y="352"/>
                            </a:lnTo>
                            <a:lnTo>
                              <a:pt x="111" y="347"/>
                            </a:lnTo>
                            <a:lnTo>
                              <a:pt x="100" y="339"/>
                            </a:lnTo>
                            <a:lnTo>
                              <a:pt x="89" y="334"/>
                            </a:lnTo>
                            <a:lnTo>
                              <a:pt x="77" y="324"/>
                            </a:lnTo>
                            <a:lnTo>
                              <a:pt x="66" y="325"/>
                            </a:lnTo>
                            <a:lnTo>
                              <a:pt x="59" y="317"/>
                            </a:lnTo>
                            <a:lnTo>
                              <a:pt x="51" y="317"/>
                            </a:lnTo>
                            <a:lnTo>
                              <a:pt x="47" y="314"/>
                            </a:lnTo>
                            <a:lnTo>
                              <a:pt x="47" y="305"/>
                            </a:lnTo>
                            <a:lnTo>
                              <a:pt x="42" y="299"/>
                            </a:lnTo>
                            <a:lnTo>
                              <a:pt x="44" y="297"/>
                            </a:lnTo>
                            <a:lnTo>
                              <a:pt x="47" y="298"/>
                            </a:lnTo>
                            <a:lnTo>
                              <a:pt x="50" y="296"/>
                            </a:lnTo>
                            <a:lnTo>
                              <a:pt x="52" y="295"/>
                            </a:lnTo>
                            <a:lnTo>
                              <a:pt x="51" y="291"/>
                            </a:lnTo>
                            <a:lnTo>
                              <a:pt x="49" y="285"/>
                            </a:lnTo>
                            <a:lnTo>
                              <a:pt x="49" y="281"/>
                            </a:lnTo>
                            <a:lnTo>
                              <a:pt x="51" y="274"/>
                            </a:lnTo>
                            <a:lnTo>
                              <a:pt x="50" y="269"/>
                            </a:lnTo>
                            <a:lnTo>
                              <a:pt x="46" y="265"/>
                            </a:lnTo>
                            <a:lnTo>
                              <a:pt x="40" y="265"/>
                            </a:lnTo>
                            <a:lnTo>
                              <a:pt x="34" y="270"/>
                            </a:lnTo>
                            <a:lnTo>
                              <a:pt x="28" y="265"/>
                            </a:lnTo>
                            <a:close/>
                          </a:path>
                        </a:pathLst>
                      </a:custGeom>
                      <a:grpFill/>
                      <a:ln w="3175">
                        <a:solidFill>
                          <a:srgbClr val="8CC64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grpSp>
              </p:grpSp>
            </p:grpSp>
          </p:grpSp>
        </p:grpSp>
        <p:grpSp>
          <p:nvGrpSpPr>
            <p:cNvPr id="2660" name="Group 612"/>
            <p:cNvGrpSpPr>
              <a:grpSpLocks/>
            </p:cNvGrpSpPr>
            <p:nvPr/>
          </p:nvGrpSpPr>
          <p:grpSpPr bwMode="auto">
            <a:xfrm>
              <a:off x="4094163" y="4212094"/>
              <a:ext cx="1697038" cy="1143030"/>
              <a:chOff x="2264" y="2499"/>
              <a:chExt cx="1069" cy="1035"/>
            </a:xfrm>
            <a:solidFill>
              <a:srgbClr val="009750"/>
            </a:solidFill>
          </p:grpSpPr>
          <p:sp>
            <p:nvSpPr>
              <p:cNvPr id="2661" name="Freeform 755"/>
              <p:cNvSpPr>
                <a:spLocks/>
              </p:cNvSpPr>
              <p:nvPr/>
            </p:nvSpPr>
            <p:spPr bwMode="gray">
              <a:xfrm>
                <a:off x="2855" y="2593"/>
                <a:ext cx="16" cy="41"/>
              </a:xfrm>
              <a:custGeom>
                <a:avLst/>
                <a:gdLst>
                  <a:gd name="T0" fmla="*/ 2147483647 w 13"/>
                  <a:gd name="T1" fmla="*/ 2147483647 h 34"/>
                  <a:gd name="T2" fmla="*/ 2147483647 w 13"/>
                  <a:gd name="T3" fmla="*/ 2147483647 h 34"/>
                  <a:gd name="T4" fmla="*/ 2147483647 w 13"/>
                  <a:gd name="T5" fmla="*/ 2147483647 h 34"/>
                  <a:gd name="T6" fmla="*/ 2147483647 w 13"/>
                  <a:gd name="T7" fmla="*/ 2147483647 h 34"/>
                  <a:gd name="T8" fmla="*/ 0 w 13"/>
                  <a:gd name="T9" fmla="*/ 2147483647 h 34"/>
                  <a:gd name="T10" fmla="*/ 2147483647 w 13"/>
                  <a:gd name="T11" fmla="*/ 2147483647 h 34"/>
                  <a:gd name="T12" fmla="*/ 2147483647 w 13"/>
                  <a:gd name="T13" fmla="*/ 2147483647 h 34"/>
                  <a:gd name="T14" fmla="*/ 2147483647 w 13"/>
                  <a:gd name="T15" fmla="*/ 2147483647 h 34"/>
                  <a:gd name="T16" fmla="*/ 2147483647 w 13"/>
                  <a:gd name="T17" fmla="*/ 0 h 34"/>
                  <a:gd name="T18" fmla="*/ 2147483647 w 13"/>
                  <a:gd name="T19" fmla="*/ 2147483647 h 34"/>
                  <a:gd name="T20" fmla="*/ 2147483647 w 13"/>
                  <a:gd name="T21" fmla="*/ 2147483647 h 34"/>
                  <a:gd name="T22" fmla="*/ 2147483647 w 13"/>
                  <a:gd name="T23" fmla="*/ 2147483647 h 34"/>
                  <a:gd name="T24" fmla="*/ 2147483647 w 13"/>
                  <a:gd name="T25" fmla="*/ 2147483647 h 34"/>
                  <a:gd name="T26" fmla="*/ 2147483647 w 13"/>
                  <a:gd name="T27" fmla="*/ 2147483647 h 34"/>
                  <a:gd name="T28" fmla="*/ 2147483647 w 13"/>
                  <a:gd name="T29" fmla="*/ 2147483647 h 3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3"/>
                  <a:gd name="T46" fmla="*/ 0 h 34"/>
                  <a:gd name="T47" fmla="*/ 13 w 13"/>
                  <a:gd name="T48" fmla="*/ 34 h 3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3" h="34">
                    <a:moveTo>
                      <a:pt x="7" y="31"/>
                    </a:moveTo>
                    <a:lnTo>
                      <a:pt x="5" y="30"/>
                    </a:lnTo>
                    <a:lnTo>
                      <a:pt x="3" y="34"/>
                    </a:lnTo>
                    <a:lnTo>
                      <a:pt x="1" y="33"/>
                    </a:lnTo>
                    <a:lnTo>
                      <a:pt x="0" y="32"/>
                    </a:lnTo>
                    <a:lnTo>
                      <a:pt x="1" y="30"/>
                    </a:lnTo>
                    <a:lnTo>
                      <a:pt x="3" y="26"/>
                    </a:lnTo>
                    <a:lnTo>
                      <a:pt x="4" y="6"/>
                    </a:lnTo>
                    <a:lnTo>
                      <a:pt x="11" y="0"/>
                    </a:lnTo>
                    <a:lnTo>
                      <a:pt x="13" y="3"/>
                    </a:lnTo>
                    <a:lnTo>
                      <a:pt x="12" y="12"/>
                    </a:lnTo>
                    <a:lnTo>
                      <a:pt x="13" y="20"/>
                    </a:lnTo>
                    <a:lnTo>
                      <a:pt x="9" y="23"/>
                    </a:lnTo>
                    <a:lnTo>
                      <a:pt x="9" y="27"/>
                    </a:lnTo>
                    <a:lnTo>
                      <a:pt x="7" y="31"/>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62" name="Freeform 756"/>
              <p:cNvSpPr>
                <a:spLocks/>
              </p:cNvSpPr>
              <p:nvPr/>
            </p:nvSpPr>
            <p:spPr bwMode="gray">
              <a:xfrm>
                <a:off x="2844" y="2629"/>
                <a:ext cx="20" cy="61"/>
              </a:xfrm>
              <a:custGeom>
                <a:avLst/>
                <a:gdLst>
                  <a:gd name="T0" fmla="*/ 2147483647 w 17"/>
                  <a:gd name="T1" fmla="*/ 2147483647 h 49"/>
                  <a:gd name="T2" fmla="*/ 2147483647 w 17"/>
                  <a:gd name="T3" fmla="*/ 2147483647 h 49"/>
                  <a:gd name="T4" fmla="*/ 2147483647 w 17"/>
                  <a:gd name="T5" fmla="*/ 2147483647 h 49"/>
                  <a:gd name="T6" fmla="*/ 2147483647 w 17"/>
                  <a:gd name="T7" fmla="*/ 2147483647 h 49"/>
                  <a:gd name="T8" fmla="*/ 2147483647 w 17"/>
                  <a:gd name="T9" fmla="*/ 2147483647 h 49"/>
                  <a:gd name="T10" fmla="*/ 2147483647 w 17"/>
                  <a:gd name="T11" fmla="*/ 2147483647 h 49"/>
                  <a:gd name="T12" fmla="*/ 2147483647 w 17"/>
                  <a:gd name="T13" fmla="*/ 2147483647 h 49"/>
                  <a:gd name="T14" fmla="*/ 2147483647 w 17"/>
                  <a:gd name="T15" fmla="*/ 2147483647 h 49"/>
                  <a:gd name="T16" fmla="*/ 2147483647 w 17"/>
                  <a:gd name="T17" fmla="*/ 0 h 49"/>
                  <a:gd name="T18" fmla="*/ 2147483647 w 17"/>
                  <a:gd name="T19" fmla="*/ 2147483647 h 49"/>
                  <a:gd name="T20" fmla="*/ 2147483647 w 17"/>
                  <a:gd name="T21" fmla="*/ 2147483647 h 49"/>
                  <a:gd name="T22" fmla="*/ 2147483647 w 17"/>
                  <a:gd name="T23" fmla="*/ 2147483647 h 49"/>
                  <a:gd name="T24" fmla="*/ 2147483647 w 17"/>
                  <a:gd name="T25" fmla="*/ 2147483647 h 49"/>
                  <a:gd name="T26" fmla="*/ 2147483647 w 17"/>
                  <a:gd name="T27" fmla="*/ 2147483647 h 49"/>
                  <a:gd name="T28" fmla="*/ 2147483647 w 17"/>
                  <a:gd name="T29" fmla="*/ 2147483647 h 49"/>
                  <a:gd name="T30" fmla="*/ 2147483647 w 17"/>
                  <a:gd name="T31" fmla="*/ 2147483647 h 49"/>
                  <a:gd name="T32" fmla="*/ 2147483647 w 17"/>
                  <a:gd name="T33" fmla="*/ 2147483647 h 49"/>
                  <a:gd name="T34" fmla="*/ 2147483647 w 17"/>
                  <a:gd name="T35" fmla="*/ 2147483647 h 49"/>
                  <a:gd name="T36" fmla="*/ 2147483647 w 17"/>
                  <a:gd name="T37" fmla="*/ 2147483647 h 49"/>
                  <a:gd name="T38" fmla="*/ 2147483647 w 17"/>
                  <a:gd name="T39" fmla="*/ 2147483647 h 49"/>
                  <a:gd name="T40" fmla="*/ 2147483647 w 17"/>
                  <a:gd name="T41" fmla="*/ 2147483647 h 49"/>
                  <a:gd name="T42" fmla="*/ 0 w 17"/>
                  <a:gd name="T43" fmla="*/ 2147483647 h 49"/>
                  <a:gd name="T44" fmla="*/ 2147483647 w 17"/>
                  <a:gd name="T45" fmla="*/ 2147483647 h 49"/>
                  <a:gd name="T46" fmla="*/ 2147483647 w 17"/>
                  <a:gd name="T47" fmla="*/ 2147483647 h 4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7"/>
                  <a:gd name="T73" fmla="*/ 0 h 49"/>
                  <a:gd name="T74" fmla="*/ 17 w 17"/>
                  <a:gd name="T75" fmla="*/ 49 h 49"/>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7" h="49">
                    <a:moveTo>
                      <a:pt x="2" y="27"/>
                    </a:moveTo>
                    <a:lnTo>
                      <a:pt x="4" y="22"/>
                    </a:lnTo>
                    <a:lnTo>
                      <a:pt x="5" y="18"/>
                    </a:lnTo>
                    <a:lnTo>
                      <a:pt x="8" y="11"/>
                    </a:lnTo>
                    <a:lnTo>
                      <a:pt x="9" y="7"/>
                    </a:lnTo>
                    <a:lnTo>
                      <a:pt x="10" y="2"/>
                    </a:lnTo>
                    <a:lnTo>
                      <a:pt x="11" y="3"/>
                    </a:lnTo>
                    <a:lnTo>
                      <a:pt x="13" y="4"/>
                    </a:lnTo>
                    <a:lnTo>
                      <a:pt x="15" y="0"/>
                    </a:lnTo>
                    <a:lnTo>
                      <a:pt x="17" y="1"/>
                    </a:lnTo>
                    <a:lnTo>
                      <a:pt x="14" y="16"/>
                    </a:lnTo>
                    <a:lnTo>
                      <a:pt x="13" y="17"/>
                    </a:lnTo>
                    <a:lnTo>
                      <a:pt x="9" y="14"/>
                    </a:lnTo>
                    <a:lnTo>
                      <a:pt x="7" y="21"/>
                    </a:lnTo>
                    <a:lnTo>
                      <a:pt x="9" y="25"/>
                    </a:lnTo>
                    <a:lnTo>
                      <a:pt x="7" y="27"/>
                    </a:lnTo>
                    <a:lnTo>
                      <a:pt x="10" y="30"/>
                    </a:lnTo>
                    <a:lnTo>
                      <a:pt x="9" y="39"/>
                    </a:lnTo>
                    <a:lnTo>
                      <a:pt x="5" y="49"/>
                    </a:lnTo>
                    <a:lnTo>
                      <a:pt x="4" y="49"/>
                    </a:lnTo>
                    <a:lnTo>
                      <a:pt x="2" y="40"/>
                    </a:lnTo>
                    <a:lnTo>
                      <a:pt x="0" y="34"/>
                    </a:lnTo>
                    <a:lnTo>
                      <a:pt x="3" y="30"/>
                    </a:lnTo>
                    <a:lnTo>
                      <a:pt x="2" y="27"/>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63" name="Freeform 757"/>
              <p:cNvSpPr>
                <a:spLocks/>
              </p:cNvSpPr>
              <p:nvPr/>
            </p:nvSpPr>
            <p:spPr bwMode="gray">
              <a:xfrm>
                <a:off x="2852" y="2646"/>
                <a:ext cx="7" cy="20"/>
              </a:xfrm>
              <a:custGeom>
                <a:avLst/>
                <a:gdLst>
                  <a:gd name="T0" fmla="*/ 2147483647 w 6"/>
                  <a:gd name="T1" fmla="*/ 2147483647 h 16"/>
                  <a:gd name="T2" fmla="*/ 2147483647 w 6"/>
                  <a:gd name="T3" fmla="*/ 2147483647 h 16"/>
                  <a:gd name="T4" fmla="*/ 0 w 6"/>
                  <a:gd name="T5" fmla="*/ 2147483647 h 16"/>
                  <a:gd name="T6" fmla="*/ 2147483647 w 6"/>
                  <a:gd name="T7" fmla="*/ 2147483647 h 16"/>
                  <a:gd name="T8" fmla="*/ 0 w 6"/>
                  <a:gd name="T9" fmla="*/ 2147483647 h 16"/>
                  <a:gd name="T10" fmla="*/ 2147483647 w 6"/>
                  <a:gd name="T11" fmla="*/ 0 h 16"/>
                  <a:gd name="T12" fmla="*/ 2147483647 w 6"/>
                  <a:gd name="T13" fmla="*/ 2147483647 h 16"/>
                  <a:gd name="T14" fmla="*/ 0 60000 65536"/>
                  <a:gd name="T15" fmla="*/ 0 60000 65536"/>
                  <a:gd name="T16" fmla="*/ 0 60000 65536"/>
                  <a:gd name="T17" fmla="*/ 0 60000 65536"/>
                  <a:gd name="T18" fmla="*/ 0 60000 65536"/>
                  <a:gd name="T19" fmla="*/ 0 60000 65536"/>
                  <a:gd name="T20" fmla="*/ 0 60000 65536"/>
                  <a:gd name="T21" fmla="*/ 0 w 6"/>
                  <a:gd name="T22" fmla="*/ 0 h 16"/>
                  <a:gd name="T23" fmla="*/ 6 w 6"/>
                  <a:gd name="T24" fmla="*/ 16 h 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16">
                    <a:moveTo>
                      <a:pt x="6" y="3"/>
                    </a:moveTo>
                    <a:lnTo>
                      <a:pt x="3" y="16"/>
                    </a:lnTo>
                    <a:lnTo>
                      <a:pt x="0" y="13"/>
                    </a:lnTo>
                    <a:lnTo>
                      <a:pt x="2" y="11"/>
                    </a:lnTo>
                    <a:lnTo>
                      <a:pt x="0" y="7"/>
                    </a:lnTo>
                    <a:lnTo>
                      <a:pt x="2" y="0"/>
                    </a:lnTo>
                    <a:lnTo>
                      <a:pt x="6" y="3"/>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64" name="Freeform 758"/>
              <p:cNvSpPr>
                <a:spLocks/>
              </p:cNvSpPr>
              <p:nvPr/>
            </p:nvSpPr>
            <p:spPr bwMode="gray">
              <a:xfrm>
                <a:off x="2848" y="2635"/>
                <a:ext cx="53" cy="60"/>
              </a:xfrm>
              <a:custGeom>
                <a:avLst/>
                <a:gdLst>
                  <a:gd name="T0" fmla="*/ 2147483647 w 42"/>
                  <a:gd name="T1" fmla="*/ 2147483647 h 49"/>
                  <a:gd name="T2" fmla="*/ 2147483647 w 42"/>
                  <a:gd name="T3" fmla="*/ 2147483647 h 49"/>
                  <a:gd name="T4" fmla="*/ 2147483647 w 42"/>
                  <a:gd name="T5" fmla="*/ 2147483647 h 49"/>
                  <a:gd name="T6" fmla="*/ 2147483647 w 42"/>
                  <a:gd name="T7" fmla="*/ 2147483647 h 49"/>
                  <a:gd name="T8" fmla="*/ 2147483647 w 42"/>
                  <a:gd name="T9" fmla="*/ 2147483647 h 49"/>
                  <a:gd name="T10" fmla="*/ 2147483647 w 42"/>
                  <a:gd name="T11" fmla="*/ 0 h 49"/>
                  <a:gd name="T12" fmla="*/ 2147483647 w 42"/>
                  <a:gd name="T13" fmla="*/ 2147483647 h 49"/>
                  <a:gd name="T14" fmla="*/ 2147483647 w 42"/>
                  <a:gd name="T15" fmla="*/ 2147483647 h 49"/>
                  <a:gd name="T16" fmla="*/ 2147483647 w 42"/>
                  <a:gd name="T17" fmla="*/ 2147483647 h 49"/>
                  <a:gd name="T18" fmla="*/ 2147483647 w 42"/>
                  <a:gd name="T19" fmla="*/ 2147483647 h 49"/>
                  <a:gd name="T20" fmla="*/ 2147483647 w 42"/>
                  <a:gd name="T21" fmla="*/ 2147483647 h 49"/>
                  <a:gd name="T22" fmla="*/ 2147483647 w 42"/>
                  <a:gd name="T23" fmla="*/ 2147483647 h 49"/>
                  <a:gd name="T24" fmla="*/ 2147483647 w 42"/>
                  <a:gd name="T25" fmla="*/ 2147483647 h 49"/>
                  <a:gd name="T26" fmla="*/ 0 w 42"/>
                  <a:gd name="T27" fmla="*/ 2147483647 h 49"/>
                  <a:gd name="T28" fmla="*/ 0 w 42"/>
                  <a:gd name="T29" fmla="*/ 2147483647 h 49"/>
                  <a:gd name="T30" fmla="*/ 2147483647 w 42"/>
                  <a:gd name="T31" fmla="*/ 2147483647 h 49"/>
                  <a:gd name="T32" fmla="*/ 2147483647 w 42"/>
                  <a:gd name="T33" fmla="*/ 2147483647 h 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2"/>
                  <a:gd name="T52" fmla="*/ 0 h 49"/>
                  <a:gd name="T53" fmla="*/ 42 w 42"/>
                  <a:gd name="T54" fmla="*/ 49 h 4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2" h="49">
                    <a:moveTo>
                      <a:pt x="5" y="25"/>
                    </a:moveTo>
                    <a:lnTo>
                      <a:pt x="8" y="12"/>
                    </a:lnTo>
                    <a:lnTo>
                      <a:pt x="9" y="11"/>
                    </a:lnTo>
                    <a:lnTo>
                      <a:pt x="16" y="11"/>
                    </a:lnTo>
                    <a:lnTo>
                      <a:pt x="27" y="2"/>
                    </a:lnTo>
                    <a:lnTo>
                      <a:pt x="36" y="0"/>
                    </a:lnTo>
                    <a:lnTo>
                      <a:pt x="42" y="11"/>
                    </a:lnTo>
                    <a:lnTo>
                      <a:pt x="37" y="16"/>
                    </a:lnTo>
                    <a:lnTo>
                      <a:pt x="21" y="16"/>
                    </a:lnTo>
                    <a:lnTo>
                      <a:pt x="27" y="36"/>
                    </a:lnTo>
                    <a:lnTo>
                      <a:pt x="25" y="38"/>
                    </a:lnTo>
                    <a:lnTo>
                      <a:pt x="17" y="39"/>
                    </a:lnTo>
                    <a:lnTo>
                      <a:pt x="11" y="47"/>
                    </a:lnTo>
                    <a:lnTo>
                      <a:pt x="0" y="49"/>
                    </a:lnTo>
                    <a:lnTo>
                      <a:pt x="0" y="44"/>
                    </a:lnTo>
                    <a:lnTo>
                      <a:pt x="4" y="34"/>
                    </a:lnTo>
                    <a:lnTo>
                      <a:pt x="5" y="25"/>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65" name="Freeform 765"/>
              <p:cNvSpPr>
                <a:spLocks/>
              </p:cNvSpPr>
              <p:nvPr/>
            </p:nvSpPr>
            <p:spPr bwMode="gray">
              <a:xfrm>
                <a:off x="3089" y="2726"/>
                <a:ext cx="8" cy="6"/>
              </a:xfrm>
              <a:custGeom>
                <a:avLst/>
                <a:gdLst>
                  <a:gd name="T0" fmla="*/ 0 w 7"/>
                  <a:gd name="T1" fmla="*/ 2147483647 h 5"/>
                  <a:gd name="T2" fmla="*/ 0 w 7"/>
                  <a:gd name="T3" fmla="*/ 2147483647 h 5"/>
                  <a:gd name="T4" fmla="*/ 2147483647 w 7"/>
                  <a:gd name="T5" fmla="*/ 2147483647 h 5"/>
                  <a:gd name="T6" fmla="*/ 2147483647 w 7"/>
                  <a:gd name="T7" fmla="*/ 0 h 5"/>
                  <a:gd name="T8" fmla="*/ 0 w 7"/>
                  <a:gd name="T9" fmla="*/ 2147483647 h 5"/>
                  <a:gd name="T10" fmla="*/ 0 60000 65536"/>
                  <a:gd name="T11" fmla="*/ 0 60000 65536"/>
                  <a:gd name="T12" fmla="*/ 0 60000 65536"/>
                  <a:gd name="T13" fmla="*/ 0 60000 65536"/>
                  <a:gd name="T14" fmla="*/ 0 60000 65536"/>
                  <a:gd name="T15" fmla="*/ 0 w 7"/>
                  <a:gd name="T16" fmla="*/ 0 h 5"/>
                  <a:gd name="T17" fmla="*/ 7 w 7"/>
                  <a:gd name="T18" fmla="*/ 5 h 5"/>
                </a:gdLst>
                <a:ahLst/>
                <a:cxnLst>
                  <a:cxn ang="T10">
                    <a:pos x="T0" y="T1"/>
                  </a:cxn>
                  <a:cxn ang="T11">
                    <a:pos x="T2" y="T3"/>
                  </a:cxn>
                  <a:cxn ang="T12">
                    <a:pos x="T4" y="T5"/>
                  </a:cxn>
                  <a:cxn ang="T13">
                    <a:pos x="T6" y="T7"/>
                  </a:cxn>
                  <a:cxn ang="T14">
                    <a:pos x="T8" y="T9"/>
                  </a:cxn>
                </a:cxnLst>
                <a:rect l="T15" t="T16" r="T17" b="T18"/>
                <a:pathLst>
                  <a:path w="7" h="5">
                    <a:moveTo>
                      <a:pt x="0" y="4"/>
                    </a:moveTo>
                    <a:lnTo>
                      <a:pt x="0" y="5"/>
                    </a:lnTo>
                    <a:lnTo>
                      <a:pt x="7" y="2"/>
                    </a:lnTo>
                    <a:lnTo>
                      <a:pt x="6" y="0"/>
                    </a:lnTo>
                    <a:lnTo>
                      <a:pt x="0" y="4"/>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grpSp>
            <p:nvGrpSpPr>
              <p:cNvPr id="2666" name="Group 618"/>
              <p:cNvGrpSpPr>
                <a:grpSpLocks/>
              </p:cNvGrpSpPr>
              <p:nvPr/>
            </p:nvGrpSpPr>
            <p:grpSpPr bwMode="auto">
              <a:xfrm>
                <a:off x="2264" y="2499"/>
                <a:ext cx="1069" cy="1035"/>
                <a:chOff x="2264" y="2499"/>
                <a:chExt cx="1069" cy="1035"/>
              </a:xfrm>
              <a:grpFill/>
            </p:grpSpPr>
            <p:sp>
              <p:nvSpPr>
                <p:cNvPr id="2667" name="Freeform 773"/>
                <p:cNvSpPr>
                  <a:spLocks/>
                </p:cNvSpPr>
                <p:nvPr/>
              </p:nvSpPr>
              <p:spPr bwMode="gray">
                <a:xfrm>
                  <a:off x="2754" y="2499"/>
                  <a:ext cx="208" cy="101"/>
                </a:xfrm>
                <a:custGeom>
                  <a:avLst/>
                  <a:gdLst>
                    <a:gd name="T0" fmla="*/ 2147483647 w 168"/>
                    <a:gd name="T1" fmla="*/ 2147483647 h 82"/>
                    <a:gd name="T2" fmla="*/ 2147483647 w 168"/>
                    <a:gd name="T3" fmla="*/ 2147483647 h 82"/>
                    <a:gd name="T4" fmla="*/ 2147483647 w 168"/>
                    <a:gd name="T5" fmla="*/ 2147483647 h 82"/>
                    <a:gd name="T6" fmla="*/ 2147483647 w 168"/>
                    <a:gd name="T7" fmla="*/ 2147483647 h 82"/>
                    <a:gd name="T8" fmla="*/ 2147483647 w 168"/>
                    <a:gd name="T9" fmla="*/ 2147483647 h 82"/>
                    <a:gd name="T10" fmla="*/ 2147483647 w 168"/>
                    <a:gd name="T11" fmla="*/ 2147483647 h 82"/>
                    <a:gd name="T12" fmla="*/ 2147483647 w 168"/>
                    <a:gd name="T13" fmla="*/ 2147483647 h 82"/>
                    <a:gd name="T14" fmla="*/ 2147483647 w 168"/>
                    <a:gd name="T15" fmla="*/ 2147483647 h 82"/>
                    <a:gd name="T16" fmla="*/ 2147483647 w 168"/>
                    <a:gd name="T17" fmla="*/ 2147483647 h 82"/>
                    <a:gd name="T18" fmla="*/ 2147483647 w 168"/>
                    <a:gd name="T19" fmla="*/ 2147483647 h 82"/>
                    <a:gd name="T20" fmla="*/ 2147483647 w 168"/>
                    <a:gd name="T21" fmla="*/ 2147483647 h 82"/>
                    <a:gd name="T22" fmla="*/ 2147483647 w 168"/>
                    <a:gd name="T23" fmla="*/ 2147483647 h 82"/>
                    <a:gd name="T24" fmla="*/ 2147483647 w 168"/>
                    <a:gd name="T25" fmla="*/ 2147483647 h 82"/>
                    <a:gd name="T26" fmla="*/ 2147483647 w 168"/>
                    <a:gd name="T27" fmla="*/ 2147483647 h 82"/>
                    <a:gd name="T28" fmla="*/ 2147483647 w 168"/>
                    <a:gd name="T29" fmla="*/ 2147483647 h 82"/>
                    <a:gd name="T30" fmla="*/ 2147483647 w 168"/>
                    <a:gd name="T31" fmla="*/ 2147483647 h 82"/>
                    <a:gd name="T32" fmla="*/ 2147483647 w 168"/>
                    <a:gd name="T33" fmla="*/ 2147483647 h 82"/>
                    <a:gd name="T34" fmla="*/ 2147483647 w 168"/>
                    <a:gd name="T35" fmla="*/ 2147483647 h 82"/>
                    <a:gd name="T36" fmla="*/ 2147483647 w 168"/>
                    <a:gd name="T37" fmla="*/ 2147483647 h 82"/>
                    <a:gd name="T38" fmla="*/ 2147483647 w 168"/>
                    <a:gd name="T39" fmla="*/ 2147483647 h 82"/>
                    <a:gd name="T40" fmla="*/ 2147483647 w 168"/>
                    <a:gd name="T41" fmla="*/ 2147483647 h 82"/>
                    <a:gd name="T42" fmla="*/ 2147483647 w 168"/>
                    <a:gd name="T43" fmla="*/ 2147483647 h 82"/>
                    <a:gd name="T44" fmla="*/ 2147483647 w 168"/>
                    <a:gd name="T45" fmla="*/ 2147483647 h 82"/>
                    <a:gd name="T46" fmla="*/ 2147483647 w 168"/>
                    <a:gd name="T47" fmla="*/ 2147483647 h 82"/>
                    <a:gd name="T48" fmla="*/ 0 w 168"/>
                    <a:gd name="T49" fmla="*/ 2147483647 h 82"/>
                    <a:gd name="T50" fmla="*/ 2147483647 w 168"/>
                    <a:gd name="T51" fmla="*/ 2147483647 h 82"/>
                    <a:gd name="T52" fmla="*/ 2147483647 w 168"/>
                    <a:gd name="T53" fmla="*/ 2147483647 h 82"/>
                    <a:gd name="T54" fmla="*/ 2147483647 w 168"/>
                    <a:gd name="T55" fmla="*/ 2147483647 h 82"/>
                    <a:gd name="T56" fmla="*/ 2147483647 w 168"/>
                    <a:gd name="T57" fmla="*/ 2147483647 h 82"/>
                    <a:gd name="T58" fmla="*/ 2147483647 w 168"/>
                    <a:gd name="T59" fmla="*/ 2147483647 h 82"/>
                    <a:gd name="T60" fmla="*/ 2147483647 w 168"/>
                    <a:gd name="T61" fmla="*/ 2147483647 h 82"/>
                    <a:gd name="T62" fmla="*/ 2147483647 w 168"/>
                    <a:gd name="T63" fmla="*/ 2147483647 h 82"/>
                    <a:gd name="T64" fmla="*/ 2147483647 w 168"/>
                    <a:gd name="T65" fmla="*/ 2147483647 h 82"/>
                    <a:gd name="T66" fmla="*/ 2147483647 w 168"/>
                    <a:gd name="T67" fmla="*/ 2147483647 h 82"/>
                    <a:gd name="T68" fmla="*/ 2147483647 w 168"/>
                    <a:gd name="T69" fmla="*/ 2147483647 h 82"/>
                    <a:gd name="T70" fmla="*/ 2147483647 w 168"/>
                    <a:gd name="T71" fmla="*/ 2147483647 h 82"/>
                    <a:gd name="T72" fmla="*/ 2147483647 w 168"/>
                    <a:gd name="T73" fmla="*/ 2147483647 h 82"/>
                    <a:gd name="T74" fmla="*/ 2147483647 w 168"/>
                    <a:gd name="T75" fmla="*/ 2147483647 h 82"/>
                    <a:gd name="T76" fmla="*/ 2147483647 w 168"/>
                    <a:gd name="T77" fmla="*/ 2147483647 h 82"/>
                    <a:gd name="T78" fmla="*/ 2147483647 w 168"/>
                    <a:gd name="T79" fmla="*/ 2147483647 h 82"/>
                    <a:gd name="T80" fmla="*/ 2147483647 w 168"/>
                    <a:gd name="T81" fmla="*/ 2147483647 h 82"/>
                    <a:gd name="T82" fmla="*/ 2147483647 w 168"/>
                    <a:gd name="T83" fmla="*/ 2147483647 h 82"/>
                    <a:gd name="T84" fmla="*/ 2147483647 w 168"/>
                    <a:gd name="T85" fmla="*/ 2147483647 h 82"/>
                    <a:gd name="T86" fmla="*/ 2147483647 w 168"/>
                    <a:gd name="T87" fmla="*/ 2147483647 h 8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68"/>
                    <a:gd name="T133" fmla="*/ 0 h 82"/>
                    <a:gd name="T134" fmla="*/ 168 w 168"/>
                    <a:gd name="T135" fmla="*/ 82 h 8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68" h="82">
                      <a:moveTo>
                        <a:pt x="167" y="31"/>
                      </a:moveTo>
                      <a:lnTo>
                        <a:pt x="163" y="35"/>
                      </a:lnTo>
                      <a:lnTo>
                        <a:pt x="168" y="55"/>
                      </a:lnTo>
                      <a:lnTo>
                        <a:pt x="167" y="63"/>
                      </a:lnTo>
                      <a:lnTo>
                        <a:pt x="161" y="64"/>
                      </a:lnTo>
                      <a:lnTo>
                        <a:pt x="158" y="60"/>
                      </a:lnTo>
                      <a:lnTo>
                        <a:pt x="151" y="58"/>
                      </a:lnTo>
                      <a:lnTo>
                        <a:pt x="144" y="63"/>
                      </a:lnTo>
                      <a:lnTo>
                        <a:pt x="142" y="60"/>
                      </a:lnTo>
                      <a:lnTo>
                        <a:pt x="134" y="62"/>
                      </a:lnTo>
                      <a:lnTo>
                        <a:pt x="122" y="66"/>
                      </a:lnTo>
                      <a:lnTo>
                        <a:pt x="111" y="68"/>
                      </a:lnTo>
                      <a:lnTo>
                        <a:pt x="107" y="66"/>
                      </a:lnTo>
                      <a:lnTo>
                        <a:pt x="93" y="70"/>
                      </a:lnTo>
                      <a:lnTo>
                        <a:pt x="93" y="76"/>
                      </a:lnTo>
                      <a:lnTo>
                        <a:pt x="86" y="82"/>
                      </a:lnTo>
                      <a:lnTo>
                        <a:pt x="87" y="78"/>
                      </a:lnTo>
                      <a:lnTo>
                        <a:pt x="87" y="69"/>
                      </a:lnTo>
                      <a:lnTo>
                        <a:pt x="77" y="69"/>
                      </a:lnTo>
                      <a:lnTo>
                        <a:pt x="75" y="71"/>
                      </a:lnTo>
                      <a:lnTo>
                        <a:pt x="71" y="73"/>
                      </a:lnTo>
                      <a:lnTo>
                        <a:pt x="68" y="74"/>
                      </a:lnTo>
                      <a:lnTo>
                        <a:pt x="60" y="76"/>
                      </a:lnTo>
                      <a:lnTo>
                        <a:pt x="55" y="76"/>
                      </a:lnTo>
                      <a:lnTo>
                        <a:pt x="45" y="68"/>
                      </a:lnTo>
                      <a:lnTo>
                        <a:pt x="42" y="66"/>
                      </a:lnTo>
                      <a:lnTo>
                        <a:pt x="38" y="69"/>
                      </a:lnTo>
                      <a:lnTo>
                        <a:pt x="38" y="72"/>
                      </a:lnTo>
                      <a:lnTo>
                        <a:pt x="34" y="73"/>
                      </a:lnTo>
                      <a:lnTo>
                        <a:pt x="27" y="75"/>
                      </a:lnTo>
                      <a:lnTo>
                        <a:pt x="24" y="71"/>
                      </a:lnTo>
                      <a:lnTo>
                        <a:pt x="21" y="70"/>
                      </a:lnTo>
                      <a:lnTo>
                        <a:pt x="18" y="73"/>
                      </a:lnTo>
                      <a:lnTo>
                        <a:pt x="17" y="76"/>
                      </a:lnTo>
                      <a:lnTo>
                        <a:pt x="12" y="78"/>
                      </a:lnTo>
                      <a:lnTo>
                        <a:pt x="12" y="76"/>
                      </a:lnTo>
                      <a:lnTo>
                        <a:pt x="15" y="72"/>
                      </a:lnTo>
                      <a:lnTo>
                        <a:pt x="15" y="68"/>
                      </a:lnTo>
                      <a:lnTo>
                        <a:pt x="13" y="66"/>
                      </a:lnTo>
                      <a:lnTo>
                        <a:pt x="10" y="68"/>
                      </a:lnTo>
                      <a:lnTo>
                        <a:pt x="7" y="69"/>
                      </a:lnTo>
                      <a:lnTo>
                        <a:pt x="7" y="66"/>
                      </a:lnTo>
                      <a:lnTo>
                        <a:pt x="10" y="64"/>
                      </a:lnTo>
                      <a:lnTo>
                        <a:pt x="12" y="63"/>
                      </a:lnTo>
                      <a:lnTo>
                        <a:pt x="8" y="61"/>
                      </a:lnTo>
                      <a:lnTo>
                        <a:pt x="8" y="55"/>
                      </a:lnTo>
                      <a:lnTo>
                        <a:pt x="6" y="52"/>
                      </a:lnTo>
                      <a:lnTo>
                        <a:pt x="3" y="52"/>
                      </a:lnTo>
                      <a:lnTo>
                        <a:pt x="0" y="49"/>
                      </a:lnTo>
                      <a:lnTo>
                        <a:pt x="0" y="47"/>
                      </a:lnTo>
                      <a:lnTo>
                        <a:pt x="5" y="47"/>
                      </a:lnTo>
                      <a:lnTo>
                        <a:pt x="6" y="45"/>
                      </a:lnTo>
                      <a:lnTo>
                        <a:pt x="5" y="42"/>
                      </a:lnTo>
                      <a:lnTo>
                        <a:pt x="4" y="37"/>
                      </a:lnTo>
                      <a:lnTo>
                        <a:pt x="6" y="34"/>
                      </a:lnTo>
                      <a:lnTo>
                        <a:pt x="1" y="34"/>
                      </a:lnTo>
                      <a:lnTo>
                        <a:pt x="0" y="32"/>
                      </a:lnTo>
                      <a:lnTo>
                        <a:pt x="4" y="25"/>
                      </a:lnTo>
                      <a:lnTo>
                        <a:pt x="8" y="22"/>
                      </a:lnTo>
                      <a:lnTo>
                        <a:pt x="13" y="22"/>
                      </a:lnTo>
                      <a:lnTo>
                        <a:pt x="19" y="20"/>
                      </a:lnTo>
                      <a:lnTo>
                        <a:pt x="24" y="22"/>
                      </a:lnTo>
                      <a:lnTo>
                        <a:pt x="30" y="19"/>
                      </a:lnTo>
                      <a:lnTo>
                        <a:pt x="31" y="17"/>
                      </a:lnTo>
                      <a:lnTo>
                        <a:pt x="26" y="15"/>
                      </a:lnTo>
                      <a:lnTo>
                        <a:pt x="26" y="11"/>
                      </a:lnTo>
                      <a:lnTo>
                        <a:pt x="30" y="10"/>
                      </a:lnTo>
                      <a:lnTo>
                        <a:pt x="38" y="10"/>
                      </a:lnTo>
                      <a:lnTo>
                        <a:pt x="42" y="11"/>
                      </a:lnTo>
                      <a:lnTo>
                        <a:pt x="51" y="5"/>
                      </a:lnTo>
                      <a:lnTo>
                        <a:pt x="62" y="1"/>
                      </a:lnTo>
                      <a:lnTo>
                        <a:pt x="72" y="1"/>
                      </a:lnTo>
                      <a:lnTo>
                        <a:pt x="77" y="0"/>
                      </a:lnTo>
                      <a:lnTo>
                        <a:pt x="81" y="6"/>
                      </a:lnTo>
                      <a:lnTo>
                        <a:pt x="88" y="5"/>
                      </a:lnTo>
                      <a:lnTo>
                        <a:pt x="96" y="12"/>
                      </a:lnTo>
                      <a:lnTo>
                        <a:pt x="100" y="11"/>
                      </a:lnTo>
                      <a:lnTo>
                        <a:pt x="108" y="15"/>
                      </a:lnTo>
                      <a:lnTo>
                        <a:pt x="114" y="12"/>
                      </a:lnTo>
                      <a:lnTo>
                        <a:pt x="121" y="14"/>
                      </a:lnTo>
                      <a:lnTo>
                        <a:pt x="127" y="14"/>
                      </a:lnTo>
                      <a:lnTo>
                        <a:pt x="138" y="8"/>
                      </a:lnTo>
                      <a:lnTo>
                        <a:pt x="139" y="4"/>
                      </a:lnTo>
                      <a:lnTo>
                        <a:pt x="146" y="6"/>
                      </a:lnTo>
                      <a:lnTo>
                        <a:pt x="152" y="6"/>
                      </a:lnTo>
                      <a:lnTo>
                        <a:pt x="159" y="16"/>
                      </a:lnTo>
                      <a:lnTo>
                        <a:pt x="160" y="24"/>
                      </a:lnTo>
                      <a:lnTo>
                        <a:pt x="165" y="27"/>
                      </a:lnTo>
                      <a:lnTo>
                        <a:pt x="167" y="31"/>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grpSp>
              <p:nvGrpSpPr>
                <p:cNvPr id="2668" name="Group 620"/>
                <p:cNvGrpSpPr>
                  <a:grpSpLocks/>
                </p:cNvGrpSpPr>
                <p:nvPr/>
              </p:nvGrpSpPr>
              <p:grpSpPr bwMode="auto">
                <a:xfrm>
                  <a:off x="2264" y="2537"/>
                  <a:ext cx="1069" cy="997"/>
                  <a:chOff x="2264" y="2537"/>
                  <a:chExt cx="1069" cy="997"/>
                </a:xfrm>
                <a:grpFill/>
              </p:grpSpPr>
              <p:grpSp>
                <p:nvGrpSpPr>
                  <p:cNvPr id="2669" name="Group 621"/>
                  <p:cNvGrpSpPr>
                    <a:grpSpLocks/>
                  </p:cNvGrpSpPr>
                  <p:nvPr/>
                </p:nvGrpSpPr>
                <p:grpSpPr bwMode="auto">
                  <a:xfrm>
                    <a:off x="2264" y="2579"/>
                    <a:ext cx="832" cy="955"/>
                    <a:chOff x="2264" y="2579"/>
                    <a:chExt cx="832" cy="955"/>
                  </a:xfrm>
                  <a:grpFill/>
                </p:grpSpPr>
                <p:sp>
                  <p:nvSpPr>
                    <p:cNvPr id="2670" name="Freeform 397"/>
                    <p:cNvSpPr>
                      <a:spLocks/>
                    </p:cNvSpPr>
                    <p:nvPr/>
                  </p:nvSpPr>
                  <p:spPr bwMode="gray">
                    <a:xfrm>
                      <a:off x="2565" y="2640"/>
                      <a:ext cx="180" cy="181"/>
                    </a:xfrm>
                    <a:custGeom>
                      <a:avLst/>
                      <a:gdLst>
                        <a:gd name="T0" fmla="*/ 2147483647 w 147"/>
                        <a:gd name="T1" fmla="*/ 2147483647 h 148"/>
                        <a:gd name="T2" fmla="*/ 2147483647 w 147"/>
                        <a:gd name="T3" fmla="*/ 2147483647 h 148"/>
                        <a:gd name="T4" fmla="*/ 2147483647 w 147"/>
                        <a:gd name="T5" fmla="*/ 2147483647 h 148"/>
                        <a:gd name="T6" fmla="*/ 2147483647 w 147"/>
                        <a:gd name="T7" fmla="*/ 2147483647 h 148"/>
                        <a:gd name="T8" fmla="*/ 2147483647 w 147"/>
                        <a:gd name="T9" fmla="*/ 2147483647 h 148"/>
                        <a:gd name="T10" fmla="*/ 2147483647 w 147"/>
                        <a:gd name="T11" fmla="*/ 2147483647 h 148"/>
                        <a:gd name="T12" fmla="*/ 2147483647 w 147"/>
                        <a:gd name="T13" fmla="*/ 2147483647 h 148"/>
                        <a:gd name="T14" fmla="*/ 2147483647 w 147"/>
                        <a:gd name="T15" fmla="*/ 2147483647 h 148"/>
                        <a:gd name="T16" fmla="*/ 2147483647 w 147"/>
                        <a:gd name="T17" fmla="*/ 2147483647 h 148"/>
                        <a:gd name="T18" fmla="*/ 0 w 147"/>
                        <a:gd name="T19" fmla="*/ 2147483647 h 148"/>
                        <a:gd name="T20" fmla="*/ 2147483647 w 147"/>
                        <a:gd name="T21" fmla="*/ 2147483647 h 148"/>
                        <a:gd name="T22" fmla="*/ 2147483647 w 147"/>
                        <a:gd name="T23" fmla="*/ 2147483647 h 148"/>
                        <a:gd name="T24" fmla="*/ 2147483647 w 147"/>
                        <a:gd name="T25" fmla="*/ 2147483647 h 148"/>
                        <a:gd name="T26" fmla="*/ 2147483647 w 147"/>
                        <a:gd name="T27" fmla="*/ 2147483647 h 148"/>
                        <a:gd name="T28" fmla="*/ 2147483647 w 147"/>
                        <a:gd name="T29" fmla="*/ 2147483647 h 148"/>
                        <a:gd name="T30" fmla="*/ 2147483647 w 147"/>
                        <a:gd name="T31" fmla="*/ 2147483647 h 148"/>
                        <a:gd name="T32" fmla="*/ 2147483647 w 147"/>
                        <a:gd name="T33" fmla="*/ 2147483647 h 148"/>
                        <a:gd name="T34" fmla="*/ 2147483647 w 147"/>
                        <a:gd name="T35" fmla="*/ 2147483647 h 148"/>
                        <a:gd name="T36" fmla="*/ 2147483647 w 147"/>
                        <a:gd name="T37" fmla="*/ 2147483647 h 148"/>
                        <a:gd name="T38" fmla="*/ 2147483647 w 147"/>
                        <a:gd name="T39" fmla="*/ 2147483647 h 148"/>
                        <a:gd name="T40" fmla="*/ 2147483647 w 147"/>
                        <a:gd name="T41" fmla="*/ 0 h 148"/>
                        <a:gd name="T42" fmla="*/ 2147483647 w 147"/>
                        <a:gd name="T43" fmla="*/ 2147483647 h 148"/>
                        <a:gd name="T44" fmla="*/ 2147483647 w 147"/>
                        <a:gd name="T45" fmla="*/ 2147483647 h 148"/>
                        <a:gd name="T46" fmla="*/ 2147483647 w 147"/>
                        <a:gd name="T47" fmla="*/ 2147483647 h 148"/>
                        <a:gd name="T48" fmla="*/ 2147483647 w 147"/>
                        <a:gd name="T49" fmla="*/ 2147483647 h 148"/>
                        <a:gd name="T50" fmla="*/ 2147483647 w 147"/>
                        <a:gd name="T51" fmla="*/ 2147483647 h 148"/>
                        <a:gd name="T52" fmla="*/ 2147483647 w 147"/>
                        <a:gd name="T53" fmla="*/ 2147483647 h 148"/>
                        <a:gd name="T54" fmla="*/ 2147483647 w 147"/>
                        <a:gd name="T55" fmla="*/ 2147483647 h 148"/>
                        <a:gd name="T56" fmla="*/ 2147483647 w 147"/>
                        <a:gd name="T57" fmla="*/ 2147483647 h 148"/>
                        <a:gd name="T58" fmla="*/ 2147483647 w 147"/>
                        <a:gd name="T59" fmla="*/ 2147483647 h 148"/>
                        <a:gd name="T60" fmla="*/ 2147483647 w 147"/>
                        <a:gd name="T61" fmla="*/ 2147483647 h 148"/>
                        <a:gd name="T62" fmla="*/ 2147483647 w 147"/>
                        <a:gd name="T63" fmla="*/ 2147483647 h 148"/>
                        <a:gd name="T64" fmla="*/ 2147483647 w 147"/>
                        <a:gd name="T65" fmla="*/ 2147483647 h 148"/>
                        <a:gd name="T66" fmla="*/ 2147483647 w 147"/>
                        <a:gd name="T67" fmla="*/ 2147483647 h 148"/>
                        <a:gd name="T68" fmla="*/ 2147483647 w 147"/>
                        <a:gd name="T69" fmla="*/ 2147483647 h 148"/>
                        <a:gd name="T70" fmla="*/ 2147483647 w 147"/>
                        <a:gd name="T71" fmla="*/ 2147483647 h 148"/>
                        <a:gd name="T72" fmla="*/ 2147483647 w 147"/>
                        <a:gd name="T73" fmla="*/ 2147483647 h 148"/>
                        <a:gd name="T74" fmla="*/ 2147483647 w 147"/>
                        <a:gd name="T75" fmla="*/ 2147483647 h 148"/>
                        <a:gd name="T76" fmla="*/ 2147483647 w 147"/>
                        <a:gd name="T77" fmla="*/ 2147483647 h 148"/>
                        <a:gd name="T78" fmla="*/ 2147483647 w 147"/>
                        <a:gd name="T79" fmla="*/ 2147483647 h 148"/>
                        <a:gd name="T80" fmla="*/ 2147483647 w 147"/>
                        <a:gd name="T81" fmla="*/ 2147483647 h 148"/>
                        <a:gd name="T82" fmla="*/ 2147483647 w 147"/>
                        <a:gd name="T83" fmla="*/ 2147483647 h 148"/>
                        <a:gd name="T84" fmla="*/ 2147483647 w 147"/>
                        <a:gd name="T85" fmla="*/ 2147483647 h 148"/>
                        <a:gd name="T86" fmla="*/ 2147483647 w 147"/>
                        <a:gd name="T87" fmla="*/ 2147483647 h 14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47"/>
                        <a:gd name="T133" fmla="*/ 0 h 148"/>
                        <a:gd name="T134" fmla="*/ 147 w 147"/>
                        <a:gd name="T135" fmla="*/ 148 h 14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47" h="148">
                          <a:moveTo>
                            <a:pt x="146" y="123"/>
                          </a:moveTo>
                          <a:lnTo>
                            <a:pt x="144" y="146"/>
                          </a:lnTo>
                          <a:lnTo>
                            <a:pt x="136" y="148"/>
                          </a:lnTo>
                          <a:lnTo>
                            <a:pt x="65" y="108"/>
                          </a:lnTo>
                          <a:lnTo>
                            <a:pt x="51" y="117"/>
                          </a:lnTo>
                          <a:lnTo>
                            <a:pt x="25" y="110"/>
                          </a:lnTo>
                          <a:lnTo>
                            <a:pt x="19" y="97"/>
                          </a:lnTo>
                          <a:lnTo>
                            <a:pt x="10" y="99"/>
                          </a:lnTo>
                          <a:lnTo>
                            <a:pt x="2" y="87"/>
                          </a:lnTo>
                          <a:lnTo>
                            <a:pt x="0" y="76"/>
                          </a:lnTo>
                          <a:lnTo>
                            <a:pt x="6" y="69"/>
                          </a:lnTo>
                          <a:lnTo>
                            <a:pt x="6" y="59"/>
                          </a:lnTo>
                          <a:lnTo>
                            <a:pt x="4" y="53"/>
                          </a:lnTo>
                          <a:lnTo>
                            <a:pt x="4" y="48"/>
                          </a:lnTo>
                          <a:lnTo>
                            <a:pt x="1" y="31"/>
                          </a:lnTo>
                          <a:lnTo>
                            <a:pt x="4" y="31"/>
                          </a:lnTo>
                          <a:lnTo>
                            <a:pt x="9" y="26"/>
                          </a:lnTo>
                          <a:lnTo>
                            <a:pt x="9" y="15"/>
                          </a:lnTo>
                          <a:lnTo>
                            <a:pt x="16" y="14"/>
                          </a:lnTo>
                          <a:lnTo>
                            <a:pt x="20" y="10"/>
                          </a:lnTo>
                          <a:lnTo>
                            <a:pt x="19" y="0"/>
                          </a:lnTo>
                          <a:lnTo>
                            <a:pt x="29" y="6"/>
                          </a:lnTo>
                          <a:lnTo>
                            <a:pt x="42" y="6"/>
                          </a:lnTo>
                          <a:lnTo>
                            <a:pt x="48" y="9"/>
                          </a:lnTo>
                          <a:lnTo>
                            <a:pt x="53" y="9"/>
                          </a:lnTo>
                          <a:lnTo>
                            <a:pt x="59" y="23"/>
                          </a:lnTo>
                          <a:lnTo>
                            <a:pt x="74" y="26"/>
                          </a:lnTo>
                          <a:lnTo>
                            <a:pt x="90" y="36"/>
                          </a:lnTo>
                          <a:lnTo>
                            <a:pt x="97" y="32"/>
                          </a:lnTo>
                          <a:lnTo>
                            <a:pt x="101" y="27"/>
                          </a:lnTo>
                          <a:lnTo>
                            <a:pt x="97" y="21"/>
                          </a:lnTo>
                          <a:lnTo>
                            <a:pt x="98" y="13"/>
                          </a:lnTo>
                          <a:lnTo>
                            <a:pt x="110" y="5"/>
                          </a:lnTo>
                          <a:lnTo>
                            <a:pt x="118" y="3"/>
                          </a:lnTo>
                          <a:lnTo>
                            <a:pt x="127" y="5"/>
                          </a:lnTo>
                          <a:lnTo>
                            <a:pt x="128" y="12"/>
                          </a:lnTo>
                          <a:lnTo>
                            <a:pt x="136" y="15"/>
                          </a:lnTo>
                          <a:lnTo>
                            <a:pt x="143" y="17"/>
                          </a:lnTo>
                          <a:lnTo>
                            <a:pt x="147" y="23"/>
                          </a:lnTo>
                          <a:lnTo>
                            <a:pt x="146" y="30"/>
                          </a:lnTo>
                          <a:lnTo>
                            <a:pt x="142" y="33"/>
                          </a:lnTo>
                          <a:lnTo>
                            <a:pt x="147" y="54"/>
                          </a:lnTo>
                          <a:lnTo>
                            <a:pt x="146" y="98"/>
                          </a:lnTo>
                          <a:lnTo>
                            <a:pt x="146" y="123"/>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grpSp>
                  <p:nvGrpSpPr>
                    <p:cNvPr id="2671" name="Group 623"/>
                    <p:cNvGrpSpPr>
                      <a:grpSpLocks/>
                    </p:cNvGrpSpPr>
                    <p:nvPr/>
                  </p:nvGrpSpPr>
                  <p:grpSpPr bwMode="auto">
                    <a:xfrm>
                      <a:off x="2264" y="2579"/>
                      <a:ext cx="832" cy="955"/>
                      <a:chOff x="2264" y="2579"/>
                      <a:chExt cx="832" cy="955"/>
                    </a:xfrm>
                    <a:grpFill/>
                  </p:grpSpPr>
                  <p:sp>
                    <p:nvSpPr>
                      <p:cNvPr id="2672" name="Freeform 387"/>
                      <p:cNvSpPr>
                        <a:spLocks/>
                      </p:cNvSpPr>
                      <p:nvPr/>
                    </p:nvSpPr>
                    <p:spPr bwMode="gray">
                      <a:xfrm>
                        <a:off x="2266" y="2860"/>
                        <a:ext cx="64" cy="62"/>
                      </a:xfrm>
                      <a:custGeom>
                        <a:avLst/>
                        <a:gdLst>
                          <a:gd name="T0" fmla="*/ 2147483647 w 52"/>
                          <a:gd name="T1" fmla="*/ 2147483647 h 50"/>
                          <a:gd name="T2" fmla="*/ 2147483647 w 52"/>
                          <a:gd name="T3" fmla="*/ 2147483647 h 50"/>
                          <a:gd name="T4" fmla="*/ 2147483647 w 52"/>
                          <a:gd name="T5" fmla="*/ 2147483647 h 50"/>
                          <a:gd name="T6" fmla="*/ 2147483647 w 52"/>
                          <a:gd name="T7" fmla="*/ 2147483647 h 50"/>
                          <a:gd name="T8" fmla="*/ 2147483647 w 52"/>
                          <a:gd name="T9" fmla="*/ 2147483647 h 50"/>
                          <a:gd name="T10" fmla="*/ 2147483647 w 52"/>
                          <a:gd name="T11" fmla="*/ 2147483647 h 50"/>
                          <a:gd name="T12" fmla="*/ 2147483647 w 52"/>
                          <a:gd name="T13" fmla="*/ 2147483647 h 50"/>
                          <a:gd name="T14" fmla="*/ 2147483647 w 52"/>
                          <a:gd name="T15" fmla="*/ 2147483647 h 50"/>
                          <a:gd name="T16" fmla="*/ 2147483647 w 52"/>
                          <a:gd name="T17" fmla="*/ 2147483647 h 50"/>
                          <a:gd name="T18" fmla="*/ 0 w 52"/>
                          <a:gd name="T19" fmla="*/ 2147483647 h 50"/>
                          <a:gd name="T20" fmla="*/ 2147483647 w 52"/>
                          <a:gd name="T21" fmla="*/ 2147483647 h 50"/>
                          <a:gd name="T22" fmla="*/ 2147483647 w 52"/>
                          <a:gd name="T23" fmla="*/ 2147483647 h 50"/>
                          <a:gd name="T24" fmla="*/ 2147483647 w 52"/>
                          <a:gd name="T25" fmla="*/ 0 h 50"/>
                          <a:gd name="T26" fmla="*/ 2147483647 w 52"/>
                          <a:gd name="T27" fmla="*/ 2147483647 h 50"/>
                          <a:gd name="T28" fmla="*/ 2147483647 w 52"/>
                          <a:gd name="T29" fmla="*/ 2147483647 h 50"/>
                          <a:gd name="T30" fmla="*/ 2147483647 w 52"/>
                          <a:gd name="T31" fmla="*/ 2147483647 h 50"/>
                          <a:gd name="T32" fmla="*/ 2147483647 w 52"/>
                          <a:gd name="T33" fmla="*/ 2147483647 h 50"/>
                          <a:gd name="T34" fmla="*/ 2147483647 w 52"/>
                          <a:gd name="T35" fmla="*/ 2147483647 h 50"/>
                          <a:gd name="T36" fmla="*/ 2147483647 w 52"/>
                          <a:gd name="T37" fmla="*/ 2147483647 h 50"/>
                          <a:gd name="T38" fmla="*/ 2147483647 w 52"/>
                          <a:gd name="T39" fmla="*/ 2147483647 h 50"/>
                          <a:gd name="T40" fmla="*/ 2147483647 w 52"/>
                          <a:gd name="T41" fmla="*/ 2147483647 h 50"/>
                          <a:gd name="T42" fmla="*/ 2147483647 w 52"/>
                          <a:gd name="T43" fmla="*/ 2147483647 h 50"/>
                          <a:gd name="T44" fmla="*/ 2147483647 w 52"/>
                          <a:gd name="T45" fmla="*/ 2147483647 h 50"/>
                          <a:gd name="T46" fmla="*/ 2147483647 w 52"/>
                          <a:gd name="T47" fmla="*/ 2147483647 h 50"/>
                          <a:gd name="T48" fmla="*/ 2147483647 w 52"/>
                          <a:gd name="T49" fmla="*/ 2147483647 h 50"/>
                          <a:gd name="T50" fmla="*/ 2147483647 w 52"/>
                          <a:gd name="T51" fmla="*/ 2147483647 h 50"/>
                          <a:gd name="T52" fmla="*/ 2147483647 w 52"/>
                          <a:gd name="T53" fmla="*/ 2147483647 h 50"/>
                          <a:gd name="T54" fmla="*/ 2147483647 w 52"/>
                          <a:gd name="T55" fmla="*/ 2147483647 h 5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52"/>
                          <a:gd name="T85" fmla="*/ 0 h 50"/>
                          <a:gd name="T86" fmla="*/ 52 w 52"/>
                          <a:gd name="T87" fmla="*/ 50 h 5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52" h="50">
                            <a:moveTo>
                              <a:pt x="2" y="46"/>
                            </a:moveTo>
                            <a:lnTo>
                              <a:pt x="3" y="41"/>
                            </a:lnTo>
                            <a:lnTo>
                              <a:pt x="18" y="39"/>
                            </a:lnTo>
                            <a:lnTo>
                              <a:pt x="28" y="42"/>
                            </a:lnTo>
                            <a:lnTo>
                              <a:pt x="31" y="39"/>
                            </a:lnTo>
                            <a:lnTo>
                              <a:pt x="28" y="34"/>
                            </a:lnTo>
                            <a:lnTo>
                              <a:pt x="20" y="32"/>
                            </a:lnTo>
                            <a:lnTo>
                              <a:pt x="3" y="34"/>
                            </a:lnTo>
                            <a:lnTo>
                              <a:pt x="1" y="29"/>
                            </a:lnTo>
                            <a:lnTo>
                              <a:pt x="0" y="22"/>
                            </a:lnTo>
                            <a:lnTo>
                              <a:pt x="3" y="16"/>
                            </a:lnTo>
                            <a:lnTo>
                              <a:pt x="6" y="3"/>
                            </a:lnTo>
                            <a:lnTo>
                              <a:pt x="13" y="0"/>
                            </a:lnTo>
                            <a:lnTo>
                              <a:pt x="17" y="1"/>
                            </a:lnTo>
                            <a:lnTo>
                              <a:pt x="23" y="2"/>
                            </a:lnTo>
                            <a:lnTo>
                              <a:pt x="25" y="3"/>
                            </a:lnTo>
                            <a:lnTo>
                              <a:pt x="28" y="5"/>
                            </a:lnTo>
                            <a:lnTo>
                              <a:pt x="31" y="7"/>
                            </a:lnTo>
                            <a:lnTo>
                              <a:pt x="35" y="13"/>
                            </a:lnTo>
                            <a:lnTo>
                              <a:pt x="44" y="22"/>
                            </a:lnTo>
                            <a:lnTo>
                              <a:pt x="46" y="38"/>
                            </a:lnTo>
                            <a:lnTo>
                              <a:pt x="52" y="43"/>
                            </a:lnTo>
                            <a:lnTo>
                              <a:pt x="52" y="50"/>
                            </a:lnTo>
                            <a:lnTo>
                              <a:pt x="39" y="47"/>
                            </a:lnTo>
                            <a:lnTo>
                              <a:pt x="30" y="47"/>
                            </a:lnTo>
                            <a:lnTo>
                              <a:pt x="16" y="46"/>
                            </a:lnTo>
                            <a:lnTo>
                              <a:pt x="5" y="50"/>
                            </a:lnTo>
                            <a:lnTo>
                              <a:pt x="2" y="46"/>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73" name="Freeform 390"/>
                      <p:cNvSpPr>
                        <a:spLocks/>
                      </p:cNvSpPr>
                      <p:nvPr/>
                    </p:nvSpPr>
                    <p:spPr bwMode="gray">
                      <a:xfrm>
                        <a:off x="2326" y="2603"/>
                        <a:ext cx="118" cy="111"/>
                      </a:xfrm>
                      <a:custGeom>
                        <a:avLst/>
                        <a:gdLst>
                          <a:gd name="T0" fmla="*/ 0 w 96"/>
                          <a:gd name="T1" fmla="*/ 2147483647 h 91"/>
                          <a:gd name="T2" fmla="*/ 2147483647 w 96"/>
                          <a:gd name="T3" fmla="*/ 2147483647 h 91"/>
                          <a:gd name="T4" fmla="*/ 2147483647 w 96"/>
                          <a:gd name="T5" fmla="*/ 2147483647 h 91"/>
                          <a:gd name="T6" fmla="*/ 2147483647 w 96"/>
                          <a:gd name="T7" fmla="*/ 2147483647 h 91"/>
                          <a:gd name="T8" fmla="*/ 2147483647 w 96"/>
                          <a:gd name="T9" fmla="*/ 2147483647 h 91"/>
                          <a:gd name="T10" fmla="*/ 2147483647 w 96"/>
                          <a:gd name="T11" fmla="*/ 2147483647 h 91"/>
                          <a:gd name="T12" fmla="*/ 2147483647 w 96"/>
                          <a:gd name="T13" fmla="*/ 2147483647 h 91"/>
                          <a:gd name="T14" fmla="*/ 2147483647 w 96"/>
                          <a:gd name="T15" fmla="*/ 2147483647 h 91"/>
                          <a:gd name="T16" fmla="*/ 2147483647 w 96"/>
                          <a:gd name="T17" fmla="*/ 2147483647 h 91"/>
                          <a:gd name="T18" fmla="*/ 2147483647 w 96"/>
                          <a:gd name="T19" fmla="*/ 2147483647 h 91"/>
                          <a:gd name="T20" fmla="*/ 2147483647 w 96"/>
                          <a:gd name="T21" fmla="*/ 2147483647 h 91"/>
                          <a:gd name="T22" fmla="*/ 2147483647 w 96"/>
                          <a:gd name="T23" fmla="*/ 2147483647 h 91"/>
                          <a:gd name="T24" fmla="*/ 2147483647 w 96"/>
                          <a:gd name="T25" fmla="*/ 2147483647 h 91"/>
                          <a:gd name="T26" fmla="*/ 2147483647 w 96"/>
                          <a:gd name="T27" fmla="*/ 2147483647 h 91"/>
                          <a:gd name="T28" fmla="*/ 2147483647 w 96"/>
                          <a:gd name="T29" fmla="*/ 2147483647 h 91"/>
                          <a:gd name="T30" fmla="*/ 2147483647 w 96"/>
                          <a:gd name="T31" fmla="*/ 0 h 91"/>
                          <a:gd name="T32" fmla="*/ 2147483647 w 96"/>
                          <a:gd name="T33" fmla="*/ 2147483647 h 91"/>
                          <a:gd name="T34" fmla="*/ 2147483647 w 96"/>
                          <a:gd name="T35" fmla="*/ 2147483647 h 91"/>
                          <a:gd name="T36" fmla="*/ 2147483647 w 96"/>
                          <a:gd name="T37" fmla="*/ 2147483647 h 91"/>
                          <a:gd name="T38" fmla="*/ 2147483647 w 96"/>
                          <a:gd name="T39" fmla="*/ 2147483647 h 91"/>
                          <a:gd name="T40" fmla="*/ 2147483647 w 96"/>
                          <a:gd name="T41" fmla="*/ 2147483647 h 91"/>
                          <a:gd name="T42" fmla="*/ 2147483647 w 96"/>
                          <a:gd name="T43" fmla="*/ 2147483647 h 91"/>
                          <a:gd name="T44" fmla="*/ 2147483647 w 96"/>
                          <a:gd name="T45" fmla="*/ 2147483647 h 91"/>
                          <a:gd name="T46" fmla="*/ 2147483647 w 96"/>
                          <a:gd name="T47" fmla="*/ 2147483647 h 91"/>
                          <a:gd name="T48" fmla="*/ 2147483647 w 96"/>
                          <a:gd name="T49" fmla="*/ 2147483647 h 91"/>
                          <a:gd name="T50" fmla="*/ 2147483647 w 96"/>
                          <a:gd name="T51" fmla="*/ 2147483647 h 91"/>
                          <a:gd name="T52" fmla="*/ 2147483647 w 96"/>
                          <a:gd name="T53" fmla="*/ 2147483647 h 91"/>
                          <a:gd name="T54" fmla="*/ 2147483647 w 96"/>
                          <a:gd name="T55" fmla="*/ 2147483647 h 91"/>
                          <a:gd name="T56" fmla="*/ 2147483647 w 96"/>
                          <a:gd name="T57" fmla="*/ 2147483647 h 91"/>
                          <a:gd name="T58" fmla="*/ 2147483647 w 96"/>
                          <a:gd name="T59" fmla="*/ 2147483647 h 91"/>
                          <a:gd name="T60" fmla="*/ 2147483647 w 96"/>
                          <a:gd name="T61" fmla="*/ 2147483647 h 91"/>
                          <a:gd name="T62" fmla="*/ 2147483647 w 96"/>
                          <a:gd name="T63" fmla="*/ 2147483647 h 91"/>
                          <a:gd name="T64" fmla="*/ 2147483647 w 96"/>
                          <a:gd name="T65" fmla="*/ 2147483647 h 91"/>
                          <a:gd name="T66" fmla="*/ 2147483647 w 96"/>
                          <a:gd name="T67" fmla="*/ 2147483647 h 91"/>
                          <a:gd name="T68" fmla="*/ 2147483647 w 96"/>
                          <a:gd name="T69" fmla="*/ 2147483647 h 91"/>
                          <a:gd name="T70" fmla="*/ 2147483647 w 96"/>
                          <a:gd name="T71" fmla="*/ 2147483647 h 91"/>
                          <a:gd name="T72" fmla="*/ 2147483647 w 96"/>
                          <a:gd name="T73" fmla="*/ 2147483647 h 91"/>
                          <a:gd name="T74" fmla="*/ 2147483647 w 96"/>
                          <a:gd name="T75" fmla="*/ 2147483647 h 91"/>
                          <a:gd name="T76" fmla="*/ 0 w 96"/>
                          <a:gd name="T77" fmla="*/ 2147483647 h 91"/>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96"/>
                          <a:gd name="T118" fmla="*/ 0 h 91"/>
                          <a:gd name="T119" fmla="*/ 96 w 96"/>
                          <a:gd name="T120" fmla="*/ 91 h 91"/>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96" h="91">
                            <a:moveTo>
                              <a:pt x="0" y="91"/>
                            </a:moveTo>
                            <a:lnTo>
                              <a:pt x="4" y="86"/>
                            </a:lnTo>
                            <a:lnTo>
                              <a:pt x="9" y="83"/>
                            </a:lnTo>
                            <a:lnTo>
                              <a:pt x="15" y="76"/>
                            </a:lnTo>
                            <a:lnTo>
                              <a:pt x="18" y="69"/>
                            </a:lnTo>
                            <a:lnTo>
                              <a:pt x="18" y="54"/>
                            </a:lnTo>
                            <a:lnTo>
                              <a:pt x="21" y="46"/>
                            </a:lnTo>
                            <a:lnTo>
                              <a:pt x="22" y="40"/>
                            </a:lnTo>
                            <a:lnTo>
                              <a:pt x="23" y="36"/>
                            </a:lnTo>
                            <a:lnTo>
                              <a:pt x="33" y="28"/>
                            </a:lnTo>
                            <a:lnTo>
                              <a:pt x="39" y="26"/>
                            </a:lnTo>
                            <a:lnTo>
                              <a:pt x="45" y="22"/>
                            </a:lnTo>
                            <a:lnTo>
                              <a:pt x="46" y="17"/>
                            </a:lnTo>
                            <a:lnTo>
                              <a:pt x="53" y="8"/>
                            </a:lnTo>
                            <a:lnTo>
                              <a:pt x="53" y="3"/>
                            </a:lnTo>
                            <a:lnTo>
                              <a:pt x="57" y="0"/>
                            </a:lnTo>
                            <a:lnTo>
                              <a:pt x="60" y="1"/>
                            </a:lnTo>
                            <a:lnTo>
                              <a:pt x="60" y="4"/>
                            </a:lnTo>
                            <a:lnTo>
                              <a:pt x="64" y="5"/>
                            </a:lnTo>
                            <a:lnTo>
                              <a:pt x="66" y="7"/>
                            </a:lnTo>
                            <a:lnTo>
                              <a:pt x="73" y="8"/>
                            </a:lnTo>
                            <a:lnTo>
                              <a:pt x="82" y="8"/>
                            </a:lnTo>
                            <a:lnTo>
                              <a:pt x="85" y="9"/>
                            </a:lnTo>
                            <a:lnTo>
                              <a:pt x="91" y="10"/>
                            </a:lnTo>
                            <a:lnTo>
                              <a:pt x="95" y="30"/>
                            </a:lnTo>
                            <a:lnTo>
                              <a:pt x="96" y="34"/>
                            </a:lnTo>
                            <a:lnTo>
                              <a:pt x="93" y="47"/>
                            </a:lnTo>
                            <a:lnTo>
                              <a:pt x="86" y="48"/>
                            </a:lnTo>
                            <a:lnTo>
                              <a:pt x="78" y="48"/>
                            </a:lnTo>
                            <a:lnTo>
                              <a:pt x="76" y="58"/>
                            </a:lnTo>
                            <a:lnTo>
                              <a:pt x="72" y="59"/>
                            </a:lnTo>
                            <a:lnTo>
                              <a:pt x="67" y="62"/>
                            </a:lnTo>
                            <a:lnTo>
                              <a:pt x="64" y="62"/>
                            </a:lnTo>
                            <a:lnTo>
                              <a:pt x="60" y="66"/>
                            </a:lnTo>
                            <a:lnTo>
                              <a:pt x="59" y="69"/>
                            </a:lnTo>
                            <a:lnTo>
                              <a:pt x="36" y="76"/>
                            </a:lnTo>
                            <a:lnTo>
                              <a:pt x="28" y="83"/>
                            </a:lnTo>
                            <a:lnTo>
                              <a:pt x="28" y="91"/>
                            </a:lnTo>
                            <a:lnTo>
                              <a:pt x="0" y="91"/>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74" name="Freeform 391"/>
                      <p:cNvSpPr>
                        <a:spLocks/>
                      </p:cNvSpPr>
                      <p:nvPr/>
                    </p:nvSpPr>
                    <p:spPr bwMode="gray">
                      <a:xfrm>
                        <a:off x="2264" y="2723"/>
                        <a:ext cx="143" cy="165"/>
                      </a:xfrm>
                      <a:custGeom>
                        <a:avLst/>
                        <a:gdLst>
                          <a:gd name="T0" fmla="*/ 2147483647 w 116"/>
                          <a:gd name="T1" fmla="*/ 0 h 134"/>
                          <a:gd name="T2" fmla="*/ 2147483647 w 116"/>
                          <a:gd name="T3" fmla="*/ 2147483647 h 134"/>
                          <a:gd name="T4" fmla="*/ 2147483647 w 116"/>
                          <a:gd name="T5" fmla="*/ 2147483647 h 134"/>
                          <a:gd name="T6" fmla="*/ 2147483647 w 116"/>
                          <a:gd name="T7" fmla="*/ 2147483647 h 134"/>
                          <a:gd name="T8" fmla="*/ 2147483647 w 116"/>
                          <a:gd name="T9" fmla="*/ 2147483647 h 134"/>
                          <a:gd name="T10" fmla="*/ 2147483647 w 116"/>
                          <a:gd name="T11" fmla="*/ 2147483647 h 134"/>
                          <a:gd name="T12" fmla="*/ 2147483647 w 116"/>
                          <a:gd name="T13" fmla="*/ 2147483647 h 134"/>
                          <a:gd name="T14" fmla="*/ 2147483647 w 116"/>
                          <a:gd name="T15" fmla="*/ 2147483647 h 134"/>
                          <a:gd name="T16" fmla="*/ 2147483647 w 116"/>
                          <a:gd name="T17" fmla="*/ 2147483647 h 134"/>
                          <a:gd name="T18" fmla="*/ 2147483647 w 116"/>
                          <a:gd name="T19" fmla="*/ 2147483647 h 134"/>
                          <a:gd name="T20" fmla="*/ 2147483647 w 116"/>
                          <a:gd name="T21" fmla="*/ 2147483647 h 134"/>
                          <a:gd name="T22" fmla="*/ 2147483647 w 116"/>
                          <a:gd name="T23" fmla="*/ 2147483647 h 134"/>
                          <a:gd name="T24" fmla="*/ 2147483647 w 116"/>
                          <a:gd name="T25" fmla="*/ 2147483647 h 134"/>
                          <a:gd name="T26" fmla="*/ 2147483647 w 116"/>
                          <a:gd name="T27" fmla="*/ 2147483647 h 134"/>
                          <a:gd name="T28" fmla="*/ 2147483647 w 116"/>
                          <a:gd name="T29" fmla="*/ 2147483647 h 134"/>
                          <a:gd name="T30" fmla="*/ 2147483647 w 116"/>
                          <a:gd name="T31" fmla="*/ 2147483647 h 134"/>
                          <a:gd name="T32" fmla="*/ 2147483647 w 116"/>
                          <a:gd name="T33" fmla="*/ 2147483647 h 134"/>
                          <a:gd name="T34" fmla="*/ 2147483647 w 116"/>
                          <a:gd name="T35" fmla="*/ 2147483647 h 134"/>
                          <a:gd name="T36" fmla="*/ 2147483647 w 116"/>
                          <a:gd name="T37" fmla="*/ 2147483647 h 134"/>
                          <a:gd name="T38" fmla="*/ 2147483647 w 116"/>
                          <a:gd name="T39" fmla="*/ 2147483647 h 134"/>
                          <a:gd name="T40" fmla="*/ 2147483647 w 116"/>
                          <a:gd name="T41" fmla="*/ 2147483647 h 134"/>
                          <a:gd name="T42" fmla="*/ 2147483647 w 116"/>
                          <a:gd name="T43" fmla="*/ 2147483647 h 134"/>
                          <a:gd name="T44" fmla="*/ 2147483647 w 116"/>
                          <a:gd name="T45" fmla="*/ 2147483647 h 134"/>
                          <a:gd name="T46" fmla="*/ 2147483647 w 116"/>
                          <a:gd name="T47" fmla="*/ 2147483647 h 134"/>
                          <a:gd name="T48" fmla="*/ 2147483647 w 116"/>
                          <a:gd name="T49" fmla="*/ 2147483647 h 134"/>
                          <a:gd name="T50" fmla="*/ 0 w 116"/>
                          <a:gd name="T51" fmla="*/ 2147483647 h 134"/>
                          <a:gd name="T52" fmla="*/ 2147483647 w 116"/>
                          <a:gd name="T53" fmla="*/ 2147483647 h 134"/>
                          <a:gd name="T54" fmla="*/ 2147483647 w 116"/>
                          <a:gd name="T55" fmla="*/ 2147483647 h 134"/>
                          <a:gd name="T56" fmla="*/ 2147483647 w 116"/>
                          <a:gd name="T57" fmla="*/ 2147483647 h 134"/>
                          <a:gd name="T58" fmla="*/ 2147483647 w 116"/>
                          <a:gd name="T59" fmla="*/ 2147483647 h 134"/>
                          <a:gd name="T60" fmla="*/ 2147483647 w 116"/>
                          <a:gd name="T61" fmla="*/ 2147483647 h 134"/>
                          <a:gd name="T62" fmla="*/ 2147483647 w 116"/>
                          <a:gd name="T63" fmla="*/ 2147483647 h 134"/>
                          <a:gd name="T64" fmla="*/ 2147483647 w 116"/>
                          <a:gd name="T65" fmla="*/ 0 h 13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6"/>
                          <a:gd name="T100" fmla="*/ 0 h 134"/>
                          <a:gd name="T101" fmla="*/ 116 w 116"/>
                          <a:gd name="T102" fmla="*/ 134 h 13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6" h="134">
                            <a:moveTo>
                              <a:pt x="80" y="0"/>
                            </a:moveTo>
                            <a:lnTo>
                              <a:pt x="116" y="29"/>
                            </a:lnTo>
                            <a:lnTo>
                              <a:pt x="95" y="29"/>
                            </a:lnTo>
                            <a:lnTo>
                              <a:pt x="106" y="126"/>
                            </a:lnTo>
                            <a:lnTo>
                              <a:pt x="74" y="127"/>
                            </a:lnTo>
                            <a:lnTo>
                              <a:pt x="71" y="125"/>
                            </a:lnTo>
                            <a:lnTo>
                              <a:pt x="67" y="128"/>
                            </a:lnTo>
                            <a:lnTo>
                              <a:pt x="60" y="127"/>
                            </a:lnTo>
                            <a:lnTo>
                              <a:pt x="55" y="131"/>
                            </a:lnTo>
                            <a:lnTo>
                              <a:pt x="51" y="126"/>
                            </a:lnTo>
                            <a:lnTo>
                              <a:pt x="47" y="127"/>
                            </a:lnTo>
                            <a:lnTo>
                              <a:pt x="45" y="134"/>
                            </a:lnTo>
                            <a:lnTo>
                              <a:pt x="36" y="125"/>
                            </a:lnTo>
                            <a:lnTo>
                              <a:pt x="32" y="119"/>
                            </a:lnTo>
                            <a:lnTo>
                              <a:pt x="29" y="117"/>
                            </a:lnTo>
                            <a:lnTo>
                              <a:pt x="24" y="114"/>
                            </a:lnTo>
                            <a:lnTo>
                              <a:pt x="18" y="113"/>
                            </a:lnTo>
                            <a:lnTo>
                              <a:pt x="14" y="112"/>
                            </a:lnTo>
                            <a:lnTo>
                              <a:pt x="7" y="115"/>
                            </a:lnTo>
                            <a:lnTo>
                              <a:pt x="10" y="105"/>
                            </a:lnTo>
                            <a:lnTo>
                              <a:pt x="10" y="102"/>
                            </a:lnTo>
                            <a:lnTo>
                              <a:pt x="6" y="88"/>
                            </a:lnTo>
                            <a:lnTo>
                              <a:pt x="7" y="81"/>
                            </a:lnTo>
                            <a:lnTo>
                              <a:pt x="3" y="73"/>
                            </a:lnTo>
                            <a:lnTo>
                              <a:pt x="1" y="71"/>
                            </a:lnTo>
                            <a:lnTo>
                              <a:pt x="0" y="67"/>
                            </a:lnTo>
                            <a:lnTo>
                              <a:pt x="38" y="67"/>
                            </a:lnTo>
                            <a:lnTo>
                              <a:pt x="37" y="53"/>
                            </a:lnTo>
                            <a:lnTo>
                              <a:pt x="41" y="43"/>
                            </a:lnTo>
                            <a:lnTo>
                              <a:pt x="48" y="43"/>
                            </a:lnTo>
                            <a:lnTo>
                              <a:pt x="47" y="14"/>
                            </a:lnTo>
                            <a:lnTo>
                              <a:pt x="78" y="14"/>
                            </a:lnTo>
                            <a:lnTo>
                              <a:pt x="80" y="0"/>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75" name="Freeform 392"/>
                      <p:cNvSpPr>
                        <a:spLocks/>
                      </p:cNvSpPr>
                      <p:nvPr/>
                    </p:nvSpPr>
                    <p:spPr bwMode="gray">
                      <a:xfrm>
                        <a:off x="2264" y="2714"/>
                        <a:ext cx="97" cy="91"/>
                      </a:xfrm>
                      <a:custGeom>
                        <a:avLst/>
                        <a:gdLst>
                          <a:gd name="T0" fmla="*/ 0 w 79"/>
                          <a:gd name="T1" fmla="*/ 2147483647 h 74"/>
                          <a:gd name="T2" fmla="*/ 2147483647 w 79"/>
                          <a:gd name="T3" fmla="*/ 2147483647 h 74"/>
                          <a:gd name="T4" fmla="*/ 2147483647 w 79"/>
                          <a:gd name="T5" fmla="*/ 2147483647 h 74"/>
                          <a:gd name="T6" fmla="*/ 2147483647 w 79"/>
                          <a:gd name="T7" fmla="*/ 2147483647 h 74"/>
                          <a:gd name="T8" fmla="*/ 2147483647 w 79"/>
                          <a:gd name="T9" fmla="*/ 2147483647 h 74"/>
                          <a:gd name="T10" fmla="*/ 2147483647 w 79"/>
                          <a:gd name="T11" fmla="*/ 2147483647 h 74"/>
                          <a:gd name="T12" fmla="*/ 2147483647 w 79"/>
                          <a:gd name="T13" fmla="*/ 2147483647 h 74"/>
                          <a:gd name="T14" fmla="*/ 2147483647 w 79"/>
                          <a:gd name="T15" fmla="*/ 2147483647 h 74"/>
                          <a:gd name="T16" fmla="*/ 2147483647 w 79"/>
                          <a:gd name="T17" fmla="*/ 2147483647 h 74"/>
                          <a:gd name="T18" fmla="*/ 2147483647 w 79"/>
                          <a:gd name="T19" fmla="*/ 2147483647 h 74"/>
                          <a:gd name="T20" fmla="*/ 2147483647 w 79"/>
                          <a:gd name="T21" fmla="*/ 2147483647 h 74"/>
                          <a:gd name="T22" fmla="*/ 2147483647 w 79"/>
                          <a:gd name="T23" fmla="*/ 0 h 74"/>
                          <a:gd name="T24" fmla="*/ 2147483647 w 79"/>
                          <a:gd name="T25" fmla="*/ 0 h 74"/>
                          <a:gd name="T26" fmla="*/ 2147483647 w 79"/>
                          <a:gd name="T27" fmla="*/ 2147483647 h 74"/>
                          <a:gd name="T28" fmla="*/ 2147483647 w 79"/>
                          <a:gd name="T29" fmla="*/ 2147483647 h 74"/>
                          <a:gd name="T30" fmla="*/ 2147483647 w 79"/>
                          <a:gd name="T31" fmla="*/ 2147483647 h 74"/>
                          <a:gd name="T32" fmla="*/ 2147483647 w 79"/>
                          <a:gd name="T33" fmla="*/ 2147483647 h 74"/>
                          <a:gd name="T34" fmla="*/ 2147483647 w 79"/>
                          <a:gd name="T35" fmla="*/ 2147483647 h 74"/>
                          <a:gd name="T36" fmla="*/ 2147483647 w 79"/>
                          <a:gd name="T37" fmla="*/ 2147483647 h 74"/>
                          <a:gd name="T38" fmla="*/ 2147483647 w 79"/>
                          <a:gd name="T39" fmla="*/ 2147483647 h 74"/>
                          <a:gd name="T40" fmla="*/ 0 w 79"/>
                          <a:gd name="T41" fmla="*/ 2147483647 h 7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9"/>
                          <a:gd name="T64" fmla="*/ 0 h 74"/>
                          <a:gd name="T65" fmla="*/ 79 w 79"/>
                          <a:gd name="T66" fmla="*/ 74 h 7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9" h="74">
                            <a:moveTo>
                              <a:pt x="0" y="74"/>
                            </a:moveTo>
                            <a:lnTo>
                              <a:pt x="5" y="58"/>
                            </a:lnTo>
                            <a:lnTo>
                              <a:pt x="13" y="45"/>
                            </a:lnTo>
                            <a:lnTo>
                              <a:pt x="19" y="35"/>
                            </a:lnTo>
                            <a:lnTo>
                              <a:pt x="22" y="26"/>
                            </a:lnTo>
                            <a:lnTo>
                              <a:pt x="26" y="20"/>
                            </a:lnTo>
                            <a:lnTo>
                              <a:pt x="29" y="19"/>
                            </a:lnTo>
                            <a:lnTo>
                              <a:pt x="31" y="16"/>
                            </a:lnTo>
                            <a:lnTo>
                              <a:pt x="37" y="4"/>
                            </a:lnTo>
                            <a:lnTo>
                              <a:pt x="43" y="2"/>
                            </a:lnTo>
                            <a:lnTo>
                              <a:pt x="47" y="1"/>
                            </a:lnTo>
                            <a:lnTo>
                              <a:pt x="50" y="0"/>
                            </a:lnTo>
                            <a:lnTo>
                              <a:pt x="78" y="0"/>
                            </a:lnTo>
                            <a:lnTo>
                              <a:pt x="79" y="7"/>
                            </a:lnTo>
                            <a:lnTo>
                              <a:pt x="78" y="21"/>
                            </a:lnTo>
                            <a:lnTo>
                              <a:pt x="47" y="21"/>
                            </a:lnTo>
                            <a:lnTo>
                              <a:pt x="48" y="50"/>
                            </a:lnTo>
                            <a:lnTo>
                              <a:pt x="40" y="50"/>
                            </a:lnTo>
                            <a:lnTo>
                              <a:pt x="37" y="60"/>
                            </a:lnTo>
                            <a:lnTo>
                              <a:pt x="37" y="74"/>
                            </a:lnTo>
                            <a:lnTo>
                              <a:pt x="0" y="74"/>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76" name="Freeform 393"/>
                      <p:cNvSpPr>
                        <a:spLocks/>
                      </p:cNvSpPr>
                      <p:nvPr/>
                    </p:nvSpPr>
                    <p:spPr bwMode="gray">
                      <a:xfrm>
                        <a:off x="2542" y="2579"/>
                        <a:ext cx="47" cy="98"/>
                      </a:xfrm>
                      <a:custGeom>
                        <a:avLst/>
                        <a:gdLst>
                          <a:gd name="T0" fmla="*/ 2147483647 w 38"/>
                          <a:gd name="T1" fmla="*/ 2147483647 h 80"/>
                          <a:gd name="T2" fmla="*/ 2147483647 w 38"/>
                          <a:gd name="T3" fmla="*/ 2147483647 h 80"/>
                          <a:gd name="T4" fmla="*/ 2147483647 w 38"/>
                          <a:gd name="T5" fmla="*/ 2147483647 h 80"/>
                          <a:gd name="T6" fmla="*/ 2147483647 w 38"/>
                          <a:gd name="T7" fmla="*/ 0 h 80"/>
                          <a:gd name="T8" fmla="*/ 2147483647 w 38"/>
                          <a:gd name="T9" fmla="*/ 2147483647 h 80"/>
                          <a:gd name="T10" fmla="*/ 2147483647 w 38"/>
                          <a:gd name="T11" fmla="*/ 2147483647 h 80"/>
                          <a:gd name="T12" fmla="*/ 2147483647 w 38"/>
                          <a:gd name="T13" fmla="*/ 2147483647 h 80"/>
                          <a:gd name="T14" fmla="*/ 2147483647 w 38"/>
                          <a:gd name="T15" fmla="*/ 2147483647 h 80"/>
                          <a:gd name="T16" fmla="*/ 2147483647 w 38"/>
                          <a:gd name="T17" fmla="*/ 2147483647 h 80"/>
                          <a:gd name="T18" fmla="*/ 2147483647 w 38"/>
                          <a:gd name="T19" fmla="*/ 2147483647 h 80"/>
                          <a:gd name="T20" fmla="*/ 2147483647 w 38"/>
                          <a:gd name="T21" fmla="*/ 2147483647 h 80"/>
                          <a:gd name="T22" fmla="*/ 2147483647 w 38"/>
                          <a:gd name="T23" fmla="*/ 2147483647 h 80"/>
                          <a:gd name="T24" fmla="*/ 2147483647 w 38"/>
                          <a:gd name="T25" fmla="*/ 2147483647 h 80"/>
                          <a:gd name="T26" fmla="*/ 2147483647 w 38"/>
                          <a:gd name="T27" fmla="*/ 2147483647 h 80"/>
                          <a:gd name="T28" fmla="*/ 2147483647 w 38"/>
                          <a:gd name="T29" fmla="*/ 2147483647 h 80"/>
                          <a:gd name="T30" fmla="*/ 2147483647 w 38"/>
                          <a:gd name="T31" fmla="*/ 2147483647 h 80"/>
                          <a:gd name="T32" fmla="*/ 2147483647 w 38"/>
                          <a:gd name="T33" fmla="*/ 2147483647 h 80"/>
                          <a:gd name="T34" fmla="*/ 2147483647 w 38"/>
                          <a:gd name="T35" fmla="*/ 2147483647 h 80"/>
                          <a:gd name="T36" fmla="*/ 2147483647 w 38"/>
                          <a:gd name="T37" fmla="*/ 2147483647 h 80"/>
                          <a:gd name="T38" fmla="*/ 2147483647 w 38"/>
                          <a:gd name="T39" fmla="*/ 2147483647 h 80"/>
                          <a:gd name="T40" fmla="*/ 2147483647 w 38"/>
                          <a:gd name="T41" fmla="*/ 2147483647 h 80"/>
                          <a:gd name="T42" fmla="*/ 2147483647 w 38"/>
                          <a:gd name="T43" fmla="*/ 2147483647 h 80"/>
                          <a:gd name="T44" fmla="*/ 2147483647 w 38"/>
                          <a:gd name="T45" fmla="*/ 2147483647 h 80"/>
                          <a:gd name="T46" fmla="*/ 0 w 38"/>
                          <a:gd name="T47" fmla="*/ 2147483647 h 80"/>
                          <a:gd name="T48" fmla="*/ 0 w 38"/>
                          <a:gd name="T49" fmla="*/ 2147483647 h 80"/>
                          <a:gd name="T50" fmla="*/ 2147483647 w 38"/>
                          <a:gd name="T51" fmla="*/ 2147483647 h 80"/>
                          <a:gd name="T52" fmla="*/ 2147483647 w 38"/>
                          <a:gd name="T53" fmla="*/ 2147483647 h 80"/>
                          <a:gd name="T54" fmla="*/ 2147483647 w 38"/>
                          <a:gd name="T55" fmla="*/ 2147483647 h 80"/>
                          <a:gd name="T56" fmla="*/ 2147483647 w 38"/>
                          <a:gd name="T57" fmla="*/ 2147483647 h 8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8"/>
                          <a:gd name="T88" fmla="*/ 0 h 80"/>
                          <a:gd name="T89" fmla="*/ 38 w 38"/>
                          <a:gd name="T90" fmla="*/ 80 h 8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8" h="80">
                            <a:moveTo>
                              <a:pt x="6" y="6"/>
                            </a:moveTo>
                            <a:lnTo>
                              <a:pt x="13" y="5"/>
                            </a:lnTo>
                            <a:lnTo>
                              <a:pt x="17" y="1"/>
                            </a:lnTo>
                            <a:lnTo>
                              <a:pt x="23" y="0"/>
                            </a:lnTo>
                            <a:lnTo>
                              <a:pt x="26" y="3"/>
                            </a:lnTo>
                            <a:lnTo>
                              <a:pt x="31" y="3"/>
                            </a:lnTo>
                            <a:lnTo>
                              <a:pt x="32" y="6"/>
                            </a:lnTo>
                            <a:lnTo>
                              <a:pt x="29" y="10"/>
                            </a:lnTo>
                            <a:lnTo>
                              <a:pt x="29" y="15"/>
                            </a:lnTo>
                            <a:lnTo>
                              <a:pt x="33" y="22"/>
                            </a:lnTo>
                            <a:lnTo>
                              <a:pt x="33" y="29"/>
                            </a:lnTo>
                            <a:lnTo>
                              <a:pt x="25" y="36"/>
                            </a:lnTo>
                            <a:lnTo>
                              <a:pt x="26" y="42"/>
                            </a:lnTo>
                            <a:lnTo>
                              <a:pt x="30" y="46"/>
                            </a:lnTo>
                            <a:lnTo>
                              <a:pt x="37" y="49"/>
                            </a:lnTo>
                            <a:lnTo>
                              <a:pt x="38" y="59"/>
                            </a:lnTo>
                            <a:lnTo>
                              <a:pt x="34" y="63"/>
                            </a:lnTo>
                            <a:lnTo>
                              <a:pt x="27" y="64"/>
                            </a:lnTo>
                            <a:lnTo>
                              <a:pt x="27" y="75"/>
                            </a:lnTo>
                            <a:lnTo>
                              <a:pt x="22" y="80"/>
                            </a:lnTo>
                            <a:lnTo>
                              <a:pt x="19" y="80"/>
                            </a:lnTo>
                            <a:lnTo>
                              <a:pt x="12" y="62"/>
                            </a:lnTo>
                            <a:lnTo>
                              <a:pt x="7" y="54"/>
                            </a:lnTo>
                            <a:lnTo>
                              <a:pt x="0" y="46"/>
                            </a:lnTo>
                            <a:lnTo>
                              <a:pt x="0" y="39"/>
                            </a:lnTo>
                            <a:lnTo>
                              <a:pt x="7" y="28"/>
                            </a:lnTo>
                            <a:lnTo>
                              <a:pt x="8" y="19"/>
                            </a:lnTo>
                            <a:lnTo>
                              <a:pt x="7" y="16"/>
                            </a:lnTo>
                            <a:lnTo>
                              <a:pt x="6" y="6"/>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77" name="Freeform 394"/>
                      <p:cNvSpPr>
                        <a:spLocks/>
                      </p:cNvSpPr>
                      <p:nvPr/>
                    </p:nvSpPr>
                    <p:spPr bwMode="gray">
                      <a:xfrm>
                        <a:off x="2360" y="2583"/>
                        <a:ext cx="235" cy="250"/>
                      </a:xfrm>
                      <a:custGeom>
                        <a:avLst/>
                        <a:gdLst>
                          <a:gd name="T0" fmla="*/ 2147483647 w 191"/>
                          <a:gd name="T1" fmla="*/ 2147483647 h 204"/>
                          <a:gd name="T2" fmla="*/ 2147483647 w 191"/>
                          <a:gd name="T3" fmla="*/ 2147483647 h 204"/>
                          <a:gd name="T4" fmla="*/ 2147483647 w 191"/>
                          <a:gd name="T5" fmla="*/ 2147483647 h 204"/>
                          <a:gd name="T6" fmla="*/ 2147483647 w 191"/>
                          <a:gd name="T7" fmla="*/ 2147483647 h 204"/>
                          <a:gd name="T8" fmla="*/ 2147483647 w 191"/>
                          <a:gd name="T9" fmla="*/ 2147483647 h 204"/>
                          <a:gd name="T10" fmla="*/ 2147483647 w 191"/>
                          <a:gd name="T11" fmla="*/ 2147483647 h 204"/>
                          <a:gd name="T12" fmla="*/ 2147483647 w 191"/>
                          <a:gd name="T13" fmla="*/ 2147483647 h 204"/>
                          <a:gd name="T14" fmla="*/ 2147483647 w 191"/>
                          <a:gd name="T15" fmla="*/ 2147483647 h 204"/>
                          <a:gd name="T16" fmla="*/ 2147483647 w 191"/>
                          <a:gd name="T17" fmla="*/ 2147483647 h 204"/>
                          <a:gd name="T18" fmla="*/ 2147483647 w 191"/>
                          <a:gd name="T19" fmla="*/ 2147483647 h 204"/>
                          <a:gd name="T20" fmla="*/ 2147483647 w 191"/>
                          <a:gd name="T21" fmla="*/ 2147483647 h 204"/>
                          <a:gd name="T22" fmla="*/ 2147483647 w 191"/>
                          <a:gd name="T23" fmla="*/ 2147483647 h 204"/>
                          <a:gd name="T24" fmla="*/ 2147483647 w 191"/>
                          <a:gd name="T25" fmla="*/ 2147483647 h 204"/>
                          <a:gd name="T26" fmla="*/ 2147483647 w 191"/>
                          <a:gd name="T27" fmla="*/ 2147483647 h 204"/>
                          <a:gd name="T28" fmla="*/ 2147483647 w 191"/>
                          <a:gd name="T29" fmla="*/ 2147483647 h 204"/>
                          <a:gd name="T30" fmla="*/ 2147483647 w 191"/>
                          <a:gd name="T31" fmla="*/ 2147483647 h 204"/>
                          <a:gd name="T32" fmla="*/ 2147483647 w 191"/>
                          <a:gd name="T33" fmla="*/ 2147483647 h 204"/>
                          <a:gd name="T34" fmla="*/ 2147483647 w 191"/>
                          <a:gd name="T35" fmla="*/ 2147483647 h 204"/>
                          <a:gd name="T36" fmla="*/ 2147483647 w 191"/>
                          <a:gd name="T37" fmla="*/ 2147483647 h 204"/>
                          <a:gd name="T38" fmla="*/ 2147483647 w 191"/>
                          <a:gd name="T39" fmla="*/ 2147483647 h 204"/>
                          <a:gd name="T40" fmla="*/ 0 w 191"/>
                          <a:gd name="T41" fmla="*/ 2147483647 h 204"/>
                          <a:gd name="T42" fmla="*/ 0 w 191"/>
                          <a:gd name="T43" fmla="*/ 2147483647 h 204"/>
                          <a:gd name="T44" fmla="*/ 2147483647 w 191"/>
                          <a:gd name="T45" fmla="*/ 2147483647 h 204"/>
                          <a:gd name="T46" fmla="*/ 2147483647 w 191"/>
                          <a:gd name="T47" fmla="*/ 2147483647 h 204"/>
                          <a:gd name="T48" fmla="*/ 2147483647 w 191"/>
                          <a:gd name="T49" fmla="*/ 2147483647 h 204"/>
                          <a:gd name="T50" fmla="*/ 2147483647 w 191"/>
                          <a:gd name="T51" fmla="*/ 2147483647 h 204"/>
                          <a:gd name="T52" fmla="*/ 2147483647 w 191"/>
                          <a:gd name="T53" fmla="*/ 2147483647 h 204"/>
                          <a:gd name="T54" fmla="*/ 2147483647 w 191"/>
                          <a:gd name="T55" fmla="*/ 2147483647 h 204"/>
                          <a:gd name="T56" fmla="*/ 2147483647 w 191"/>
                          <a:gd name="T57" fmla="*/ 2147483647 h 204"/>
                          <a:gd name="T58" fmla="*/ 2147483647 w 191"/>
                          <a:gd name="T59" fmla="*/ 2147483647 h 204"/>
                          <a:gd name="T60" fmla="*/ 2147483647 w 191"/>
                          <a:gd name="T61" fmla="*/ 2147483647 h 204"/>
                          <a:gd name="T62" fmla="*/ 2147483647 w 191"/>
                          <a:gd name="T63" fmla="*/ 2147483647 h 204"/>
                          <a:gd name="T64" fmla="*/ 2147483647 w 191"/>
                          <a:gd name="T65" fmla="*/ 2147483647 h 204"/>
                          <a:gd name="T66" fmla="*/ 2147483647 w 191"/>
                          <a:gd name="T67" fmla="*/ 2147483647 h 204"/>
                          <a:gd name="T68" fmla="*/ 2147483647 w 191"/>
                          <a:gd name="T69" fmla="*/ 2147483647 h 204"/>
                          <a:gd name="T70" fmla="*/ 2147483647 w 191"/>
                          <a:gd name="T71" fmla="*/ 2147483647 h 204"/>
                          <a:gd name="T72" fmla="*/ 2147483647 w 191"/>
                          <a:gd name="T73" fmla="*/ 2147483647 h 204"/>
                          <a:gd name="T74" fmla="*/ 2147483647 w 191"/>
                          <a:gd name="T75" fmla="*/ 2147483647 h 204"/>
                          <a:gd name="T76" fmla="*/ 2147483647 w 191"/>
                          <a:gd name="T77" fmla="*/ 2147483647 h 204"/>
                          <a:gd name="T78" fmla="*/ 2147483647 w 191"/>
                          <a:gd name="T79" fmla="*/ 2147483647 h 204"/>
                          <a:gd name="T80" fmla="*/ 2147483647 w 191"/>
                          <a:gd name="T81" fmla="*/ 2147483647 h 204"/>
                          <a:gd name="T82" fmla="*/ 2147483647 w 191"/>
                          <a:gd name="T83" fmla="*/ 2147483647 h 204"/>
                          <a:gd name="T84" fmla="*/ 2147483647 w 191"/>
                          <a:gd name="T85" fmla="*/ 2147483647 h 204"/>
                          <a:gd name="T86" fmla="*/ 2147483647 w 191"/>
                          <a:gd name="T87" fmla="*/ 2147483647 h 204"/>
                          <a:gd name="T88" fmla="*/ 2147483647 w 191"/>
                          <a:gd name="T89" fmla="*/ 2147483647 h 204"/>
                          <a:gd name="T90" fmla="*/ 2147483647 w 191"/>
                          <a:gd name="T91" fmla="*/ 2147483647 h 204"/>
                          <a:gd name="T92" fmla="*/ 2147483647 w 191"/>
                          <a:gd name="T93" fmla="*/ 2147483647 h 204"/>
                          <a:gd name="T94" fmla="*/ 2147483647 w 191"/>
                          <a:gd name="T95" fmla="*/ 0 h 204"/>
                          <a:gd name="T96" fmla="*/ 2147483647 w 191"/>
                          <a:gd name="T97" fmla="*/ 2147483647 h 204"/>
                          <a:gd name="T98" fmla="*/ 2147483647 w 191"/>
                          <a:gd name="T99" fmla="*/ 2147483647 h 204"/>
                          <a:gd name="T100" fmla="*/ 2147483647 w 191"/>
                          <a:gd name="T101" fmla="*/ 2147483647 h 204"/>
                          <a:gd name="T102" fmla="*/ 2147483647 w 191"/>
                          <a:gd name="T103" fmla="*/ 2147483647 h 204"/>
                          <a:gd name="T104" fmla="*/ 2147483647 w 191"/>
                          <a:gd name="T105" fmla="*/ 2147483647 h 204"/>
                          <a:gd name="T106" fmla="*/ 2147483647 w 191"/>
                          <a:gd name="T107" fmla="*/ 2147483647 h 204"/>
                          <a:gd name="T108" fmla="*/ 2147483647 w 191"/>
                          <a:gd name="T109" fmla="*/ 2147483647 h 204"/>
                          <a:gd name="T110" fmla="*/ 2147483647 w 191"/>
                          <a:gd name="T111" fmla="*/ 2147483647 h 204"/>
                          <a:gd name="T112" fmla="*/ 2147483647 w 191"/>
                          <a:gd name="T113" fmla="*/ 2147483647 h 20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91"/>
                          <a:gd name="T172" fmla="*/ 0 h 204"/>
                          <a:gd name="T173" fmla="*/ 191 w 191"/>
                          <a:gd name="T174" fmla="*/ 204 h 204"/>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91" h="204">
                            <a:moveTo>
                              <a:pt x="167" y="77"/>
                            </a:moveTo>
                            <a:lnTo>
                              <a:pt x="170" y="94"/>
                            </a:lnTo>
                            <a:lnTo>
                              <a:pt x="170" y="99"/>
                            </a:lnTo>
                            <a:lnTo>
                              <a:pt x="172" y="105"/>
                            </a:lnTo>
                            <a:lnTo>
                              <a:pt x="172" y="115"/>
                            </a:lnTo>
                            <a:lnTo>
                              <a:pt x="166" y="122"/>
                            </a:lnTo>
                            <a:lnTo>
                              <a:pt x="168" y="133"/>
                            </a:lnTo>
                            <a:lnTo>
                              <a:pt x="176" y="145"/>
                            </a:lnTo>
                            <a:lnTo>
                              <a:pt x="185" y="143"/>
                            </a:lnTo>
                            <a:lnTo>
                              <a:pt x="191" y="156"/>
                            </a:lnTo>
                            <a:lnTo>
                              <a:pt x="133" y="202"/>
                            </a:lnTo>
                            <a:lnTo>
                              <a:pt x="123" y="203"/>
                            </a:lnTo>
                            <a:lnTo>
                              <a:pt x="107" y="204"/>
                            </a:lnTo>
                            <a:lnTo>
                              <a:pt x="107" y="199"/>
                            </a:lnTo>
                            <a:lnTo>
                              <a:pt x="106" y="194"/>
                            </a:lnTo>
                            <a:lnTo>
                              <a:pt x="102" y="192"/>
                            </a:lnTo>
                            <a:lnTo>
                              <a:pt x="95" y="193"/>
                            </a:lnTo>
                            <a:lnTo>
                              <a:pt x="91" y="185"/>
                            </a:lnTo>
                            <a:lnTo>
                              <a:pt x="37" y="142"/>
                            </a:lnTo>
                            <a:lnTo>
                              <a:pt x="1" y="114"/>
                            </a:lnTo>
                            <a:lnTo>
                              <a:pt x="0" y="107"/>
                            </a:lnTo>
                            <a:lnTo>
                              <a:pt x="0" y="99"/>
                            </a:lnTo>
                            <a:lnTo>
                              <a:pt x="8" y="92"/>
                            </a:lnTo>
                            <a:lnTo>
                              <a:pt x="31" y="85"/>
                            </a:lnTo>
                            <a:lnTo>
                              <a:pt x="32" y="82"/>
                            </a:lnTo>
                            <a:lnTo>
                              <a:pt x="36" y="78"/>
                            </a:lnTo>
                            <a:lnTo>
                              <a:pt x="39" y="78"/>
                            </a:lnTo>
                            <a:lnTo>
                              <a:pt x="44" y="75"/>
                            </a:lnTo>
                            <a:lnTo>
                              <a:pt x="48" y="74"/>
                            </a:lnTo>
                            <a:lnTo>
                              <a:pt x="50" y="64"/>
                            </a:lnTo>
                            <a:lnTo>
                              <a:pt x="58" y="64"/>
                            </a:lnTo>
                            <a:lnTo>
                              <a:pt x="65" y="63"/>
                            </a:lnTo>
                            <a:lnTo>
                              <a:pt x="68" y="50"/>
                            </a:lnTo>
                            <a:lnTo>
                              <a:pt x="67" y="46"/>
                            </a:lnTo>
                            <a:lnTo>
                              <a:pt x="63" y="26"/>
                            </a:lnTo>
                            <a:lnTo>
                              <a:pt x="67" y="22"/>
                            </a:lnTo>
                            <a:lnTo>
                              <a:pt x="73" y="19"/>
                            </a:lnTo>
                            <a:lnTo>
                              <a:pt x="77" y="17"/>
                            </a:lnTo>
                            <a:lnTo>
                              <a:pt x="84" y="11"/>
                            </a:lnTo>
                            <a:lnTo>
                              <a:pt x="89" y="8"/>
                            </a:lnTo>
                            <a:lnTo>
                              <a:pt x="96" y="6"/>
                            </a:lnTo>
                            <a:lnTo>
                              <a:pt x="105" y="6"/>
                            </a:lnTo>
                            <a:lnTo>
                              <a:pt x="109" y="3"/>
                            </a:lnTo>
                            <a:lnTo>
                              <a:pt x="120" y="2"/>
                            </a:lnTo>
                            <a:lnTo>
                              <a:pt x="124" y="3"/>
                            </a:lnTo>
                            <a:lnTo>
                              <a:pt x="130" y="3"/>
                            </a:lnTo>
                            <a:lnTo>
                              <a:pt x="137" y="2"/>
                            </a:lnTo>
                            <a:lnTo>
                              <a:pt x="147" y="0"/>
                            </a:lnTo>
                            <a:lnTo>
                              <a:pt x="154" y="3"/>
                            </a:lnTo>
                            <a:lnTo>
                              <a:pt x="155" y="13"/>
                            </a:lnTo>
                            <a:lnTo>
                              <a:pt x="156" y="16"/>
                            </a:lnTo>
                            <a:lnTo>
                              <a:pt x="155" y="25"/>
                            </a:lnTo>
                            <a:lnTo>
                              <a:pt x="148" y="36"/>
                            </a:lnTo>
                            <a:lnTo>
                              <a:pt x="148" y="43"/>
                            </a:lnTo>
                            <a:lnTo>
                              <a:pt x="155" y="51"/>
                            </a:lnTo>
                            <a:lnTo>
                              <a:pt x="160" y="59"/>
                            </a:lnTo>
                            <a:lnTo>
                              <a:pt x="167" y="77"/>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78" name="Freeform 403"/>
                      <p:cNvSpPr>
                        <a:spLocks/>
                      </p:cNvSpPr>
                      <p:nvPr/>
                    </p:nvSpPr>
                    <p:spPr bwMode="gray">
                      <a:xfrm>
                        <a:off x="2271" y="2917"/>
                        <a:ext cx="32" cy="17"/>
                      </a:xfrm>
                      <a:custGeom>
                        <a:avLst/>
                        <a:gdLst>
                          <a:gd name="T0" fmla="*/ 2147483647 w 25"/>
                          <a:gd name="T1" fmla="*/ 2147483647 h 14"/>
                          <a:gd name="T2" fmla="*/ 2147483647 w 25"/>
                          <a:gd name="T3" fmla="*/ 2147483647 h 14"/>
                          <a:gd name="T4" fmla="*/ 2147483647 w 25"/>
                          <a:gd name="T5" fmla="*/ 2147483647 h 14"/>
                          <a:gd name="T6" fmla="*/ 0 w 25"/>
                          <a:gd name="T7" fmla="*/ 2147483647 h 14"/>
                          <a:gd name="T8" fmla="*/ 2147483647 w 25"/>
                          <a:gd name="T9" fmla="*/ 0 h 14"/>
                          <a:gd name="T10" fmla="*/ 2147483647 w 25"/>
                          <a:gd name="T11" fmla="*/ 2147483647 h 14"/>
                          <a:gd name="T12" fmla="*/ 2147483647 w 25"/>
                          <a:gd name="T13" fmla="*/ 2147483647 h 14"/>
                          <a:gd name="T14" fmla="*/ 2147483647 w 25"/>
                          <a:gd name="T15" fmla="*/ 2147483647 h 14"/>
                          <a:gd name="T16" fmla="*/ 2147483647 w 25"/>
                          <a:gd name="T17" fmla="*/ 2147483647 h 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5"/>
                          <a:gd name="T28" fmla="*/ 0 h 14"/>
                          <a:gd name="T29" fmla="*/ 25 w 25"/>
                          <a:gd name="T30" fmla="*/ 14 h 1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5" h="14">
                            <a:moveTo>
                              <a:pt x="12" y="14"/>
                            </a:moveTo>
                            <a:lnTo>
                              <a:pt x="9" y="9"/>
                            </a:lnTo>
                            <a:lnTo>
                              <a:pt x="3" y="6"/>
                            </a:lnTo>
                            <a:lnTo>
                              <a:pt x="0" y="4"/>
                            </a:lnTo>
                            <a:lnTo>
                              <a:pt x="11" y="0"/>
                            </a:lnTo>
                            <a:lnTo>
                              <a:pt x="25" y="1"/>
                            </a:lnTo>
                            <a:lnTo>
                              <a:pt x="24" y="11"/>
                            </a:lnTo>
                            <a:lnTo>
                              <a:pt x="18" y="12"/>
                            </a:lnTo>
                            <a:lnTo>
                              <a:pt x="12" y="14"/>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grpSp>
                    <p:nvGrpSpPr>
                      <p:cNvPr id="2679" name="Group 631"/>
                      <p:cNvGrpSpPr>
                        <a:grpSpLocks/>
                      </p:cNvGrpSpPr>
                      <p:nvPr/>
                    </p:nvGrpSpPr>
                    <p:grpSpPr bwMode="auto">
                      <a:xfrm>
                        <a:off x="2270" y="2649"/>
                        <a:ext cx="826" cy="885"/>
                        <a:chOff x="2270" y="2649"/>
                        <a:chExt cx="826" cy="885"/>
                      </a:xfrm>
                      <a:grpFill/>
                    </p:grpSpPr>
                    <p:sp>
                      <p:nvSpPr>
                        <p:cNvPr id="2680" name="Freeform 386"/>
                        <p:cNvSpPr>
                          <a:spLocks/>
                        </p:cNvSpPr>
                        <p:nvPr/>
                      </p:nvSpPr>
                      <p:spPr bwMode="gray">
                        <a:xfrm>
                          <a:off x="2460" y="2775"/>
                          <a:ext cx="182" cy="149"/>
                        </a:xfrm>
                        <a:custGeom>
                          <a:avLst/>
                          <a:gdLst>
                            <a:gd name="T0" fmla="*/ 2147483647 w 148"/>
                            <a:gd name="T1" fmla="*/ 0 h 122"/>
                            <a:gd name="T2" fmla="*/ 2147483647 w 148"/>
                            <a:gd name="T3" fmla="*/ 2147483647 h 122"/>
                            <a:gd name="T4" fmla="*/ 2147483647 w 148"/>
                            <a:gd name="T5" fmla="*/ 2147483647 h 122"/>
                            <a:gd name="T6" fmla="*/ 2147483647 w 148"/>
                            <a:gd name="T7" fmla="*/ 2147483647 h 122"/>
                            <a:gd name="T8" fmla="*/ 2147483647 w 148"/>
                            <a:gd name="T9" fmla="*/ 2147483647 h 122"/>
                            <a:gd name="T10" fmla="*/ 2147483647 w 148"/>
                            <a:gd name="T11" fmla="*/ 2147483647 h 122"/>
                            <a:gd name="T12" fmla="*/ 2147483647 w 148"/>
                            <a:gd name="T13" fmla="*/ 2147483647 h 122"/>
                            <a:gd name="T14" fmla="*/ 2147483647 w 148"/>
                            <a:gd name="T15" fmla="*/ 2147483647 h 122"/>
                            <a:gd name="T16" fmla="*/ 2147483647 w 148"/>
                            <a:gd name="T17" fmla="*/ 2147483647 h 122"/>
                            <a:gd name="T18" fmla="*/ 2147483647 w 148"/>
                            <a:gd name="T19" fmla="*/ 2147483647 h 122"/>
                            <a:gd name="T20" fmla="*/ 2147483647 w 148"/>
                            <a:gd name="T21" fmla="*/ 2147483647 h 122"/>
                            <a:gd name="T22" fmla="*/ 2147483647 w 148"/>
                            <a:gd name="T23" fmla="*/ 2147483647 h 122"/>
                            <a:gd name="T24" fmla="*/ 2147483647 w 148"/>
                            <a:gd name="T25" fmla="*/ 2147483647 h 122"/>
                            <a:gd name="T26" fmla="*/ 2147483647 w 148"/>
                            <a:gd name="T27" fmla="*/ 2147483647 h 122"/>
                            <a:gd name="T28" fmla="*/ 2147483647 w 148"/>
                            <a:gd name="T29" fmla="*/ 2147483647 h 122"/>
                            <a:gd name="T30" fmla="*/ 2147483647 w 148"/>
                            <a:gd name="T31" fmla="*/ 2147483647 h 122"/>
                            <a:gd name="T32" fmla="*/ 2147483647 w 148"/>
                            <a:gd name="T33" fmla="*/ 2147483647 h 122"/>
                            <a:gd name="T34" fmla="*/ 2147483647 w 148"/>
                            <a:gd name="T35" fmla="*/ 2147483647 h 122"/>
                            <a:gd name="T36" fmla="*/ 2147483647 w 148"/>
                            <a:gd name="T37" fmla="*/ 2147483647 h 122"/>
                            <a:gd name="T38" fmla="*/ 2147483647 w 148"/>
                            <a:gd name="T39" fmla="*/ 2147483647 h 122"/>
                            <a:gd name="T40" fmla="*/ 2147483647 w 148"/>
                            <a:gd name="T41" fmla="*/ 2147483647 h 122"/>
                            <a:gd name="T42" fmla="*/ 2147483647 w 148"/>
                            <a:gd name="T43" fmla="*/ 2147483647 h 122"/>
                            <a:gd name="T44" fmla="*/ 2147483647 w 148"/>
                            <a:gd name="T45" fmla="*/ 2147483647 h 122"/>
                            <a:gd name="T46" fmla="*/ 2147483647 w 148"/>
                            <a:gd name="T47" fmla="*/ 2147483647 h 122"/>
                            <a:gd name="T48" fmla="*/ 0 w 148"/>
                            <a:gd name="T49" fmla="*/ 2147483647 h 122"/>
                            <a:gd name="T50" fmla="*/ 0 w 148"/>
                            <a:gd name="T51" fmla="*/ 2147483647 h 122"/>
                            <a:gd name="T52" fmla="*/ 2147483647 w 148"/>
                            <a:gd name="T53" fmla="*/ 2147483647 h 122"/>
                            <a:gd name="T54" fmla="*/ 2147483647 w 148"/>
                            <a:gd name="T55" fmla="*/ 2147483647 h 122"/>
                            <a:gd name="T56" fmla="*/ 2147483647 w 148"/>
                            <a:gd name="T57" fmla="*/ 2147483647 h 122"/>
                            <a:gd name="T58" fmla="*/ 2147483647 w 148"/>
                            <a:gd name="T59" fmla="*/ 2147483647 h 122"/>
                            <a:gd name="T60" fmla="*/ 2147483647 w 148"/>
                            <a:gd name="T61" fmla="*/ 2147483647 h 122"/>
                            <a:gd name="T62" fmla="*/ 2147483647 w 148"/>
                            <a:gd name="T63" fmla="*/ 0 h 12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48"/>
                            <a:gd name="T97" fmla="*/ 0 h 122"/>
                            <a:gd name="T98" fmla="*/ 148 w 148"/>
                            <a:gd name="T99" fmla="*/ 122 h 12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48" h="122">
                              <a:moveTo>
                                <a:pt x="110" y="0"/>
                              </a:moveTo>
                              <a:lnTo>
                                <a:pt x="136" y="7"/>
                              </a:lnTo>
                              <a:lnTo>
                                <a:pt x="140" y="23"/>
                              </a:lnTo>
                              <a:lnTo>
                                <a:pt x="148" y="34"/>
                              </a:lnTo>
                              <a:lnTo>
                                <a:pt x="143" y="42"/>
                              </a:lnTo>
                              <a:lnTo>
                                <a:pt x="142" y="71"/>
                              </a:lnTo>
                              <a:lnTo>
                                <a:pt x="126" y="91"/>
                              </a:lnTo>
                              <a:lnTo>
                                <a:pt x="124" y="104"/>
                              </a:lnTo>
                              <a:lnTo>
                                <a:pt x="110" y="109"/>
                              </a:lnTo>
                              <a:lnTo>
                                <a:pt x="93" y="106"/>
                              </a:lnTo>
                              <a:lnTo>
                                <a:pt x="88" y="112"/>
                              </a:lnTo>
                              <a:lnTo>
                                <a:pt x="81" y="114"/>
                              </a:lnTo>
                              <a:lnTo>
                                <a:pt x="74" y="111"/>
                              </a:lnTo>
                              <a:lnTo>
                                <a:pt x="64" y="111"/>
                              </a:lnTo>
                              <a:lnTo>
                                <a:pt x="57" y="103"/>
                              </a:lnTo>
                              <a:lnTo>
                                <a:pt x="43" y="101"/>
                              </a:lnTo>
                              <a:lnTo>
                                <a:pt x="36" y="107"/>
                              </a:lnTo>
                              <a:lnTo>
                                <a:pt x="32" y="120"/>
                              </a:lnTo>
                              <a:lnTo>
                                <a:pt x="28" y="121"/>
                              </a:lnTo>
                              <a:lnTo>
                                <a:pt x="21" y="122"/>
                              </a:lnTo>
                              <a:lnTo>
                                <a:pt x="19" y="118"/>
                              </a:lnTo>
                              <a:lnTo>
                                <a:pt x="11" y="111"/>
                              </a:lnTo>
                              <a:lnTo>
                                <a:pt x="10" y="104"/>
                              </a:lnTo>
                              <a:lnTo>
                                <a:pt x="5" y="104"/>
                              </a:lnTo>
                              <a:lnTo>
                                <a:pt x="0" y="99"/>
                              </a:lnTo>
                              <a:lnTo>
                                <a:pt x="0" y="92"/>
                              </a:lnTo>
                              <a:lnTo>
                                <a:pt x="15" y="91"/>
                              </a:lnTo>
                              <a:lnTo>
                                <a:pt x="20" y="89"/>
                              </a:lnTo>
                              <a:lnTo>
                                <a:pt x="30" y="87"/>
                              </a:lnTo>
                              <a:lnTo>
                                <a:pt x="42" y="47"/>
                              </a:lnTo>
                              <a:lnTo>
                                <a:pt x="52" y="46"/>
                              </a:lnTo>
                              <a:lnTo>
                                <a:pt x="110" y="0"/>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81" name="Freeform 388"/>
                        <p:cNvSpPr>
                          <a:spLocks/>
                        </p:cNvSpPr>
                        <p:nvPr/>
                      </p:nvSpPr>
                      <p:spPr bwMode="gray">
                        <a:xfrm>
                          <a:off x="2319" y="2758"/>
                          <a:ext cx="193" cy="190"/>
                        </a:xfrm>
                        <a:custGeom>
                          <a:avLst/>
                          <a:gdLst>
                            <a:gd name="T0" fmla="*/ 2147483647 w 156"/>
                            <a:gd name="T1" fmla="*/ 0 h 155"/>
                            <a:gd name="T2" fmla="*/ 2147483647 w 156"/>
                            <a:gd name="T3" fmla="*/ 2147483647 h 155"/>
                            <a:gd name="T4" fmla="*/ 2147483647 w 156"/>
                            <a:gd name="T5" fmla="*/ 2147483647 h 155"/>
                            <a:gd name="T6" fmla="*/ 2147483647 w 156"/>
                            <a:gd name="T7" fmla="*/ 2147483647 h 155"/>
                            <a:gd name="T8" fmla="*/ 2147483647 w 156"/>
                            <a:gd name="T9" fmla="*/ 2147483647 h 155"/>
                            <a:gd name="T10" fmla="*/ 2147483647 w 156"/>
                            <a:gd name="T11" fmla="*/ 2147483647 h 155"/>
                            <a:gd name="T12" fmla="*/ 2147483647 w 156"/>
                            <a:gd name="T13" fmla="*/ 2147483647 h 155"/>
                            <a:gd name="T14" fmla="*/ 2147483647 w 156"/>
                            <a:gd name="T15" fmla="*/ 2147483647 h 155"/>
                            <a:gd name="T16" fmla="*/ 2147483647 w 156"/>
                            <a:gd name="T17" fmla="*/ 2147483647 h 155"/>
                            <a:gd name="T18" fmla="*/ 2147483647 w 156"/>
                            <a:gd name="T19" fmla="*/ 2147483647 h 155"/>
                            <a:gd name="T20" fmla="*/ 2147483647 w 156"/>
                            <a:gd name="T21" fmla="*/ 2147483647 h 155"/>
                            <a:gd name="T22" fmla="*/ 2147483647 w 156"/>
                            <a:gd name="T23" fmla="*/ 2147483647 h 155"/>
                            <a:gd name="T24" fmla="*/ 2147483647 w 156"/>
                            <a:gd name="T25" fmla="*/ 2147483647 h 155"/>
                            <a:gd name="T26" fmla="*/ 2147483647 w 156"/>
                            <a:gd name="T27" fmla="*/ 2147483647 h 155"/>
                            <a:gd name="T28" fmla="*/ 2147483647 w 156"/>
                            <a:gd name="T29" fmla="*/ 2147483647 h 155"/>
                            <a:gd name="T30" fmla="*/ 2147483647 w 156"/>
                            <a:gd name="T31" fmla="*/ 2147483647 h 155"/>
                            <a:gd name="T32" fmla="*/ 2147483647 w 156"/>
                            <a:gd name="T33" fmla="*/ 2147483647 h 155"/>
                            <a:gd name="T34" fmla="*/ 2147483647 w 156"/>
                            <a:gd name="T35" fmla="*/ 2147483647 h 155"/>
                            <a:gd name="T36" fmla="*/ 2147483647 w 156"/>
                            <a:gd name="T37" fmla="*/ 2147483647 h 155"/>
                            <a:gd name="T38" fmla="*/ 2147483647 w 156"/>
                            <a:gd name="T39" fmla="*/ 2147483647 h 155"/>
                            <a:gd name="T40" fmla="*/ 2147483647 w 156"/>
                            <a:gd name="T41" fmla="*/ 2147483647 h 155"/>
                            <a:gd name="T42" fmla="*/ 2147483647 w 156"/>
                            <a:gd name="T43" fmla="*/ 2147483647 h 155"/>
                            <a:gd name="T44" fmla="*/ 2147483647 w 156"/>
                            <a:gd name="T45" fmla="*/ 2147483647 h 155"/>
                            <a:gd name="T46" fmla="*/ 2147483647 w 156"/>
                            <a:gd name="T47" fmla="*/ 2147483647 h 155"/>
                            <a:gd name="T48" fmla="*/ 2147483647 w 156"/>
                            <a:gd name="T49" fmla="*/ 2147483647 h 155"/>
                            <a:gd name="T50" fmla="*/ 2147483647 w 156"/>
                            <a:gd name="T51" fmla="*/ 2147483647 h 155"/>
                            <a:gd name="T52" fmla="*/ 2147483647 w 156"/>
                            <a:gd name="T53" fmla="*/ 2147483647 h 155"/>
                            <a:gd name="T54" fmla="*/ 2147483647 w 156"/>
                            <a:gd name="T55" fmla="*/ 2147483647 h 155"/>
                            <a:gd name="T56" fmla="*/ 2147483647 w 156"/>
                            <a:gd name="T57" fmla="*/ 2147483647 h 155"/>
                            <a:gd name="T58" fmla="*/ 2147483647 w 156"/>
                            <a:gd name="T59" fmla="*/ 2147483647 h 155"/>
                            <a:gd name="T60" fmla="*/ 2147483647 w 156"/>
                            <a:gd name="T61" fmla="*/ 2147483647 h 155"/>
                            <a:gd name="T62" fmla="*/ 2147483647 w 156"/>
                            <a:gd name="T63" fmla="*/ 2147483647 h 155"/>
                            <a:gd name="T64" fmla="*/ 2147483647 w 156"/>
                            <a:gd name="T65" fmla="*/ 2147483647 h 155"/>
                            <a:gd name="T66" fmla="*/ 2147483647 w 156"/>
                            <a:gd name="T67" fmla="*/ 2147483647 h 155"/>
                            <a:gd name="T68" fmla="*/ 0 w 156"/>
                            <a:gd name="T69" fmla="*/ 2147483647 h 155"/>
                            <a:gd name="T70" fmla="*/ 2147483647 w 156"/>
                            <a:gd name="T71" fmla="*/ 2147483647 h 155"/>
                            <a:gd name="T72" fmla="*/ 2147483647 w 156"/>
                            <a:gd name="T73" fmla="*/ 2147483647 h 155"/>
                            <a:gd name="T74" fmla="*/ 2147483647 w 156"/>
                            <a:gd name="T75" fmla="*/ 2147483647 h 155"/>
                            <a:gd name="T76" fmla="*/ 2147483647 w 156"/>
                            <a:gd name="T77" fmla="*/ 2147483647 h 155"/>
                            <a:gd name="T78" fmla="*/ 2147483647 w 156"/>
                            <a:gd name="T79" fmla="*/ 2147483647 h 155"/>
                            <a:gd name="T80" fmla="*/ 2147483647 w 156"/>
                            <a:gd name="T81" fmla="*/ 2147483647 h 155"/>
                            <a:gd name="T82" fmla="*/ 2147483647 w 156"/>
                            <a:gd name="T83" fmla="*/ 2147483647 h 155"/>
                            <a:gd name="T84" fmla="*/ 2147483647 w 156"/>
                            <a:gd name="T85" fmla="*/ 2147483647 h 155"/>
                            <a:gd name="T86" fmla="*/ 2147483647 w 156"/>
                            <a:gd name="T87" fmla="*/ 2147483647 h 155"/>
                            <a:gd name="T88" fmla="*/ 2147483647 w 156"/>
                            <a:gd name="T89" fmla="*/ 0 h 15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56"/>
                            <a:gd name="T136" fmla="*/ 0 h 155"/>
                            <a:gd name="T137" fmla="*/ 156 w 156"/>
                            <a:gd name="T138" fmla="*/ 155 h 155"/>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56" h="155">
                              <a:moveTo>
                                <a:pt x="70" y="0"/>
                              </a:moveTo>
                              <a:lnTo>
                                <a:pt x="124" y="43"/>
                              </a:lnTo>
                              <a:lnTo>
                                <a:pt x="128" y="51"/>
                              </a:lnTo>
                              <a:lnTo>
                                <a:pt x="135" y="50"/>
                              </a:lnTo>
                              <a:lnTo>
                                <a:pt x="139" y="52"/>
                              </a:lnTo>
                              <a:lnTo>
                                <a:pt x="140" y="57"/>
                              </a:lnTo>
                              <a:lnTo>
                                <a:pt x="140" y="62"/>
                              </a:lnTo>
                              <a:lnTo>
                                <a:pt x="156" y="61"/>
                              </a:lnTo>
                              <a:lnTo>
                                <a:pt x="144" y="101"/>
                              </a:lnTo>
                              <a:lnTo>
                                <a:pt x="134" y="103"/>
                              </a:lnTo>
                              <a:lnTo>
                                <a:pt x="129" y="105"/>
                              </a:lnTo>
                              <a:lnTo>
                                <a:pt x="114" y="106"/>
                              </a:lnTo>
                              <a:lnTo>
                                <a:pt x="111" y="103"/>
                              </a:lnTo>
                              <a:lnTo>
                                <a:pt x="101" y="104"/>
                              </a:lnTo>
                              <a:lnTo>
                                <a:pt x="97" y="110"/>
                              </a:lnTo>
                              <a:lnTo>
                                <a:pt x="92" y="110"/>
                              </a:lnTo>
                              <a:lnTo>
                                <a:pt x="84" y="123"/>
                              </a:lnTo>
                              <a:lnTo>
                                <a:pt x="77" y="121"/>
                              </a:lnTo>
                              <a:lnTo>
                                <a:pt x="76" y="125"/>
                              </a:lnTo>
                              <a:lnTo>
                                <a:pt x="67" y="134"/>
                              </a:lnTo>
                              <a:lnTo>
                                <a:pt x="68" y="139"/>
                              </a:lnTo>
                              <a:lnTo>
                                <a:pt x="65" y="141"/>
                              </a:lnTo>
                              <a:lnTo>
                                <a:pt x="63" y="153"/>
                              </a:lnTo>
                              <a:lnTo>
                                <a:pt x="57" y="153"/>
                              </a:lnTo>
                              <a:lnTo>
                                <a:pt x="52" y="148"/>
                              </a:lnTo>
                              <a:lnTo>
                                <a:pt x="47" y="153"/>
                              </a:lnTo>
                              <a:lnTo>
                                <a:pt x="38" y="155"/>
                              </a:lnTo>
                              <a:lnTo>
                                <a:pt x="32" y="140"/>
                              </a:lnTo>
                              <a:lnTo>
                                <a:pt x="27" y="135"/>
                              </a:lnTo>
                              <a:lnTo>
                                <a:pt x="25" y="138"/>
                              </a:lnTo>
                              <a:lnTo>
                                <a:pt x="18" y="139"/>
                              </a:lnTo>
                              <a:lnTo>
                                <a:pt x="8" y="134"/>
                              </a:lnTo>
                              <a:lnTo>
                                <a:pt x="8" y="127"/>
                              </a:lnTo>
                              <a:lnTo>
                                <a:pt x="2" y="122"/>
                              </a:lnTo>
                              <a:lnTo>
                                <a:pt x="0" y="106"/>
                              </a:lnTo>
                              <a:lnTo>
                                <a:pt x="2" y="99"/>
                              </a:lnTo>
                              <a:lnTo>
                                <a:pt x="6" y="98"/>
                              </a:lnTo>
                              <a:lnTo>
                                <a:pt x="10" y="103"/>
                              </a:lnTo>
                              <a:lnTo>
                                <a:pt x="15" y="99"/>
                              </a:lnTo>
                              <a:lnTo>
                                <a:pt x="22" y="100"/>
                              </a:lnTo>
                              <a:lnTo>
                                <a:pt x="26" y="97"/>
                              </a:lnTo>
                              <a:lnTo>
                                <a:pt x="28" y="99"/>
                              </a:lnTo>
                              <a:lnTo>
                                <a:pt x="61" y="98"/>
                              </a:lnTo>
                              <a:lnTo>
                                <a:pt x="50" y="1"/>
                              </a:lnTo>
                              <a:lnTo>
                                <a:pt x="70" y="0"/>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82" name="Freeform 389"/>
                        <p:cNvSpPr>
                          <a:spLocks/>
                        </p:cNvSpPr>
                        <p:nvPr/>
                      </p:nvSpPr>
                      <p:spPr bwMode="gray">
                        <a:xfrm>
                          <a:off x="2397" y="2884"/>
                          <a:ext cx="89" cy="73"/>
                        </a:xfrm>
                        <a:custGeom>
                          <a:avLst/>
                          <a:gdLst>
                            <a:gd name="T0" fmla="*/ 2147483647 w 73"/>
                            <a:gd name="T1" fmla="*/ 2147483647 h 59"/>
                            <a:gd name="T2" fmla="*/ 2147483647 w 73"/>
                            <a:gd name="T3" fmla="*/ 2147483647 h 59"/>
                            <a:gd name="T4" fmla="*/ 2147483647 w 73"/>
                            <a:gd name="T5" fmla="*/ 2147483647 h 59"/>
                            <a:gd name="T6" fmla="*/ 2147483647 w 73"/>
                            <a:gd name="T7" fmla="*/ 2147483647 h 59"/>
                            <a:gd name="T8" fmla="*/ 2147483647 w 73"/>
                            <a:gd name="T9" fmla="*/ 2147483647 h 59"/>
                            <a:gd name="T10" fmla="*/ 2147483647 w 73"/>
                            <a:gd name="T11" fmla="*/ 2147483647 h 59"/>
                            <a:gd name="T12" fmla="*/ 2147483647 w 73"/>
                            <a:gd name="T13" fmla="*/ 2147483647 h 59"/>
                            <a:gd name="T14" fmla="*/ 2147483647 w 73"/>
                            <a:gd name="T15" fmla="*/ 2147483647 h 59"/>
                            <a:gd name="T16" fmla="*/ 2147483647 w 73"/>
                            <a:gd name="T17" fmla="*/ 2147483647 h 59"/>
                            <a:gd name="T18" fmla="*/ 2147483647 w 73"/>
                            <a:gd name="T19" fmla="*/ 2147483647 h 59"/>
                            <a:gd name="T20" fmla="*/ 2147483647 w 73"/>
                            <a:gd name="T21" fmla="*/ 2147483647 h 59"/>
                            <a:gd name="T22" fmla="*/ 2147483647 w 73"/>
                            <a:gd name="T23" fmla="*/ 2147483647 h 59"/>
                            <a:gd name="T24" fmla="*/ 2147483647 w 73"/>
                            <a:gd name="T25" fmla="*/ 2147483647 h 59"/>
                            <a:gd name="T26" fmla="*/ 2147483647 w 73"/>
                            <a:gd name="T27" fmla="*/ 2147483647 h 59"/>
                            <a:gd name="T28" fmla="*/ 2147483647 w 73"/>
                            <a:gd name="T29" fmla="*/ 2147483647 h 59"/>
                            <a:gd name="T30" fmla="*/ 0 w 73"/>
                            <a:gd name="T31" fmla="*/ 2147483647 h 59"/>
                            <a:gd name="T32" fmla="*/ 2147483647 w 73"/>
                            <a:gd name="T33" fmla="*/ 2147483647 h 59"/>
                            <a:gd name="T34" fmla="*/ 2147483647 w 73"/>
                            <a:gd name="T35" fmla="*/ 2147483647 h 59"/>
                            <a:gd name="T36" fmla="*/ 2147483647 w 73"/>
                            <a:gd name="T37" fmla="*/ 2147483647 h 59"/>
                            <a:gd name="T38" fmla="*/ 2147483647 w 73"/>
                            <a:gd name="T39" fmla="*/ 2147483647 h 59"/>
                            <a:gd name="T40" fmla="*/ 2147483647 w 73"/>
                            <a:gd name="T41" fmla="*/ 2147483647 h 59"/>
                            <a:gd name="T42" fmla="*/ 2147483647 w 73"/>
                            <a:gd name="T43" fmla="*/ 2147483647 h 59"/>
                            <a:gd name="T44" fmla="*/ 2147483647 w 73"/>
                            <a:gd name="T45" fmla="*/ 2147483647 h 59"/>
                            <a:gd name="T46" fmla="*/ 2147483647 w 73"/>
                            <a:gd name="T47" fmla="*/ 2147483647 h 59"/>
                            <a:gd name="T48" fmla="*/ 2147483647 w 73"/>
                            <a:gd name="T49" fmla="*/ 2147483647 h 59"/>
                            <a:gd name="T50" fmla="*/ 2147483647 w 73"/>
                            <a:gd name="T51" fmla="*/ 0 h 59"/>
                            <a:gd name="T52" fmla="*/ 2147483647 w 73"/>
                            <a:gd name="T53" fmla="*/ 2147483647 h 5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3"/>
                            <a:gd name="T82" fmla="*/ 0 h 59"/>
                            <a:gd name="T83" fmla="*/ 73 w 73"/>
                            <a:gd name="T84" fmla="*/ 59 h 59"/>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3" h="59">
                              <a:moveTo>
                                <a:pt x="51" y="3"/>
                              </a:moveTo>
                              <a:lnTo>
                                <a:pt x="51" y="10"/>
                              </a:lnTo>
                              <a:lnTo>
                                <a:pt x="56" y="15"/>
                              </a:lnTo>
                              <a:lnTo>
                                <a:pt x="61" y="15"/>
                              </a:lnTo>
                              <a:lnTo>
                                <a:pt x="62" y="22"/>
                              </a:lnTo>
                              <a:lnTo>
                                <a:pt x="70" y="29"/>
                              </a:lnTo>
                              <a:lnTo>
                                <a:pt x="73" y="35"/>
                              </a:lnTo>
                              <a:lnTo>
                                <a:pt x="57" y="45"/>
                              </a:lnTo>
                              <a:lnTo>
                                <a:pt x="44" y="40"/>
                              </a:lnTo>
                              <a:lnTo>
                                <a:pt x="40" y="41"/>
                              </a:lnTo>
                              <a:lnTo>
                                <a:pt x="33" y="38"/>
                              </a:lnTo>
                              <a:lnTo>
                                <a:pt x="27" y="40"/>
                              </a:lnTo>
                              <a:lnTo>
                                <a:pt x="23" y="53"/>
                              </a:lnTo>
                              <a:lnTo>
                                <a:pt x="13" y="53"/>
                              </a:lnTo>
                              <a:lnTo>
                                <a:pt x="7" y="59"/>
                              </a:lnTo>
                              <a:lnTo>
                                <a:pt x="0" y="50"/>
                              </a:lnTo>
                              <a:lnTo>
                                <a:pt x="2" y="38"/>
                              </a:lnTo>
                              <a:lnTo>
                                <a:pt x="5" y="36"/>
                              </a:lnTo>
                              <a:lnTo>
                                <a:pt x="4" y="31"/>
                              </a:lnTo>
                              <a:lnTo>
                                <a:pt x="13" y="22"/>
                              </a:lnTo>
                              <a:lnTo>
                                <a:pt x="14" y="18"/>
                              </a:lnTo>
                              <a:lnTo>
                                <a:pt x="21" y="20"/>
                              </a:lnTo>
                              <a:lnTo>
                                <a:pt x="29" y="7"/>
                              </a:lnTo>
                              <a:lnTo>
                                <a:pt x="34" y="7"/>
                              </a:lnTo>
                              <a:lnTo>
                                <a:pt x="38" y="1"/>
                              </a:lnTo>
                              <a:lnTo>
                                <a:pt x="48" y="0"/>
                              </a:lnTo>
                              <a:lnTo>
                                <a:pt x="51" y="3"/>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83" name="Freeform 395"/>
                        <p:cNvSpPr>
                          <a:spLocks/>
                        </p:cNvSpPr>
                        <p:nvPr/>
                      </p:nvSpPr>
                      <p:spPr bwMode="gray">
                        <a:xfrm>
                          <a:off x="2739" y="2664"/>
                          <a:ext cx="118" cy="132"/>
                        </a:xfrm>
                        <a:custGeom>
                          <a:avLst/>
                          <a:gdLst>
                            <a:gd name="T0" fmla="*/ 2147483647 w 96"/>
                            <a:gd name="T1" fmla="*/ 2147483647 h 108"/>
                            <a:gd name="T2" fmla="*/ 2147483647 w 96"/>
                            <a:gd name="T3" fmla="*/ 2147483647 h 108"/>
                            <a:gd name="T4" fmla="*/ 2147483647 w 96"/>
                            <a:gd name="T5" fmla="*/ 2147483647 h 108"/>
                            <a:gd name="T6" fmla="*/ 2147483647 w 96"/>
                            <a:gd name="T7" fmla="*/ 2147483647 h 108"/>
                            <a:gd name="T8" fmla="*/ 2147483647 w 96"/>
                            <a:gd name="T9" fmla="*/ 2147483647 h 108"/>
                            <a:gd name="T10" fmla="*/ 2147483647 w 96"/>
                            <a:gd name="T11" fmla="*/ 2147483647 h 108"/>
                            <a:gd name="T12" fmla="*/ 2147483647 w 96"/>
                            <a:gd name="T13" fmla="*/ 2147483647 h 108"/>
                            <a:gd name="T14" fmla="*/ 2147483647 w 96"/>
                            <a:gd name="T15" fmla="*/ 2147483647 h 108"/>
                            <a:gd name="T16" fmla="*/ 2147483647 w 96"/>
                            <a:gd name="T17" fmla="*/ 0 h 108"/>
                            <a:gd name="T18" fmla="*/ 2147483647 w 96"/>
                            <a:gd name="T19" fmla="*/ 2147483647 h 108"/>
                            <a:gd name="T20" fmla="*/ 2147483647 w 96"/>
                            <a:gd name="T21" fmla="*/ 2147483647 h 108"/>
                            <a:gd name="T22" fmla="*/ 2147483647 w 96"/>
                            <a:gd name="T23" fmla="*/ 2147483647 h 108"/>
                            <a:gd name="T24" fmla="*/ 2147483647 w 96"/>
                            <a:gd name="T25" fmla="*/ 2147483647 h 108"/>
                            <a:gd name="T26" fmla="*/ 2147483647 w 96"/>
                            <a:gd name="T27" fmla="*/ 2147483647 h 108"/>
                            <a:gd name="T28" fmla="*/ 2147483647 w 96"/>
                            <a:gd name="T29" fmla="*/ 2147483647 h 108"/>
                            <a:gd name="T30" fmla="*/ 2147483647 w 96"/>
                            <a:gd name="T31" fmla="*/ 2147483647 h 108"/>
                            <a:gd name="T32" fmla="*/ 2147483647 w 96"/>
                            <a:gd name="T33" fmla="*/ 2147483647 h 108"/>
                            <a:gd name="T34" fmla="*/ 2147483647 w 96"/>
                            <a:gd name="T35" fmla="*/ 2147483647 h 108"/>
                            <a:gd name="T36" fmla="*/ 2147483647 w 96"/>
                            <a:gd name="T37" fmla="*/ 2147483647 h 108"/>
                            <a:gd name="T38" fmla="*/ 2147483647 w 96"/>
                            <a:gd name="T39" fmla="*/ 2147483647 h 108"/>
                            <a:gd name="T40" fmla="*/ 2147483647 w 96"/>
                            <a:gd name="T41" fmla="*/ 2147483647 h 108"/>
                            <a:gd name="T42" fmla="*/ 2147483647 w 96"/>
                            <a:gd name="T43" fmla="*/ 2147483647 h 108"/>
                            <a:gd name="T44" fmla="*/ 2147483647 w 96"/>
                            <a:gd name="T45" fmla="*/ 2147483647 h 108"/>
                            <a:gd name="T46" fmla="*/ 2147483647 w 96"/>
                            <a:gd name="T47" fmla="*/ 2147483647 h 108"/>
                            <a:gd name="T48" fmla="*/ 2147483647 w 96"/>
                            <a:gd name="T49" fmla="*/ 2147483647 h 108"/>
                            <a:gd name="T50" fmla="*/ 2147483647 w 96"/>
                            <a:gd name="T51" fmla="*/ 2147483647 h 108"/>
                            <a:gd name="T52" fmla="*/ 2147483647 w 96"/>
                            <a:gd name="T53" fmla="*/ 2147483647 h 108"/>
                            <a:gd name="T54" fmla="*/ 2147483647 w 96"/>
                            <a:gd name="T55" fmla="*/ 2147483647 h 108"/>
                            <a:gd name="T56" fmla="*/ 2147483647 w 96"/>
                            <a:gd name="T57" fmla="*/ 2147483647 h 108"/>
                            <a:gd name="T58" fmla="*/ 2147483647 w 96"/>
                            <a:gd name="T59" fmla="*/ 2147483647 h 108"/>
                            <a:gd name="T60" fmla="*/ 2147483647 w 96"/>
                            <a:gd name="T61" fmla="*/ 2147483647 h 108"/>
                            <a:gd name="T62" fmla="*/ 2147483647 w 96"/>
                            <a:gd name="T63" fmla="*/ 2147483647 h 108"/>
                            <a:gd name="T64" fmla="*/ 2147483647 w 96"/>
                            <a:gd name="T65" fmla="*/ 2147483647 h 108"/>
                            <a:gd name="T66" fmla="*/ 2147483647 w 96"/>
                            <a:gd name="T67" fmla="*/ 2147483647 h 108"/>
                            <a:gd name="T68" fmla="*/ 2147483647 w 96"/>
                            <a:gd name="T69" fmla="*/ 2147483647 h 108"/>
                            <a:gd name="T70" fmla="*/ 2147483647 w 96"/>
                            <a:gd name="T71" fmla="*/ 2147483647 h 108"/>
                            <a:gd name="T72" fmla="*/ 2147483647 w 96"/>
                            <a:gd name="T73" fmla="*/ 2147483647 h 108"/>
                            <a:gd name="T74" fmla="*/ 2147483647 w 96"/>
                            <a:gd name="T75" fmla="*/ 2147483647 h 108"/>
                            <a:gd name="T76" fmla="*/ 2147483647 w 96"/>
                            <a:gd name="T77" fmla="*/ 2147483647 h 108"/>
                            <a:gd name="T78" fmla="*/ 2147483647 w 96"/>
                            <a:gd name="T79" fmla="*/ 2147483647 h 108"/>
                            <a:gd name="T80" fmla="*/ 2147483647 w 96"/>
                            <a:gd name="T81" fmla="*/ 2147483647 h 108"/>
                            <a:gd name="T82" fmla="*/ 2147483647 w 96"/>
                            <a:gd name="T83" fmla="*/ 2147483647 h 108"/>
                            <a:gd name="T84" fmla="*/ 2147483647 w 96"/>
                            <a:gd name="T85" fmla="*/ 2147483647 h 108"/>
                            <a:gd name="T86" fmla="*/ 0 w 96"/>
                            <a:gd name="T87" fmla="*/ 2147483647 h 108"/>
                            <a:gd name="T88" fmla="*/ 2147483647 w 96"/>
                            <a:gd name="T89" fmla="*/ 2147483647 h 108"/>
                            <a:gd name="T90" fmla="*/ 2147483647 w 96"/>
                            <a:gd name="T91" fmla="*/ 2147483647 h 10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96"/>
                            <a:gd name="T139" fmla="*/ 0 h 108"/>
                            <a:gd name="T140" fmla="*/ 96 w 96"/>
                            <a:gd name="T141" fmla="*/ 108 h 10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96" h="108">
                              <a:moveTo>
                                <a:pt x="5" y="3"/>
                              </a:moveTo>
                              <a:lnTo>
                                <a:pt x="9" y="1"/>
                              </a:lnTo>
                              <a:lnTo>
                                <a:pt x="16" y="2"/>
                              </a:lnTo>
                              <a:lnTo>
                                <a:pt x="26" y="4"/>
                              </a:lnTo>
                              <a:lnTo>
                                <a:pt x="36" y="7"/>
                              </a:lnTo>
                              <a:lnTo>
                                <a:pt x="42" y="7"/>
                              </a:lnTo>
                              <a:lnTo>
                                <a:pt x="46" y="3"/>
                              </a:lnTo>
                              <a:lnTo>
                                <a:pt x="49" y="3"/>
                              </a:lnTo>
                              <a:lnTo>
                                <a:pt x="52" y="0"/>
                              </a:lnTo>
                              <a:lnTo>
                                <a:pt x="58" y="1"/>
                              </a:lnTo>
                              <a:lnTo>
                                <a:pt x="64" y="5"/>
                              </a:lnTo>
                              <a:lnTo>
                                <a:pt x="66" y="5"/>
                              </a:lnTo>
                              <a:lnTo>
                                <a:pt x="67" y="5"/>
                              </a:lnTo>
                              <a:lnTo>
                                <a:pt x="69" y="4"/>
                              </a:lnTo>
                              <a:lnTo>
                                <a:pt x="74" y="5"/>
                              </a:lnTo>
                              <a:lnTo>
                                <a:pt x="84" y="3"/>
                              </a:lnTo>
                              <a:lnTo>
                                <a:pt x="85" y="6"/>
                              </a:lnTo>
                              <a:lnTo>
                                <a:pt x="87" y="12"/>
                              </a:lnTo>
                              <a:lnTo>
                                <a:pt x="89" y="21"/>
                              </a:lnTo>
                              <a:lnTo>
                                <a:pt x="86" y="34"/>
                              </a:lnTo>
                              <a:lnTo>
                                <a:pt x="86" y="39"/>
                              </a:lnTo>
                              <a:lnTo>
                                <a:pt x="82" y="41"/>
                              </a:lnTo>
                              <a:lnTo>
                                <a:pt x="77" y="34"/>
                              </a:lnTo>
                              <a:lnTo>
                                <a:pt x="72" y="27"/>
                              </a:lnTo>
                              <a:lnTo>
                                <a:pt x="71" y="17"/>
                              </a:lnTo>
                              <a:lnTo>
                                <a:pt x="69" y="15"/>
                              </a:lnTo>
                              <a:lnTo>
                                <a:pt x="67" y="19"/>
                              </a:lnTo>
                              <a:lnTo>
                                <a:pt x="69" y="31"/>
                              </a:lnTo>
                              <a:lnTo>
                                <a:pt x="77" y="39"/>
                              </a:lnTo>
                              <a:lnTo>
                                <a:pt x="78" y="45"/>
                              </a:lnTo>
                              <a:lnTo>
                                <a:pt x="83" y="54"/>
                              </a:lnTo>
                              <a:lnTo>
                                <a:pt x="88" y="66"/>
                              </a:lnTo>
                              <a:lnTo>
                                <a:pt x="94" y="80"/>
                              </a:lnTo>
                              <a:lnTo>
                                <a:pt x="96" y="93"/>
                              </a:lnTo>
                              <a:lnTo>
                                <a:pt x="90" y="99"/>
                              </a:lnTo>
                              <a:lnTo>
                                <a:pt x="82" y="101"/>
                              </a:lnTo>
                              <a:lnTo>
                                <a:pt x="82" y="108"/>
                              </a:lnTo>
                              <a:lnTo>
                                <a:pt x="77" y="107"/>
                              </a:lnTo>
                              <a:lnTo>
                                <a:pt x="74" y="103"/>
                              </a:lnTo>
                              <a:lnTo>
                                <a:pt x="30" y="106"/>
                              </a:lnTo>
                              <a:lnTo>
                                <a:pt x="4" y="103"/>
                              </a:lnTo>
                              <a:lnTo>
                                <a:pt x="4" y="78"/>
                              </a:lnTo>
                              <a:lnTo>
                                <a:pt x="5" y="34"/>
                              </a:lnTo>
                              <a:lnTo>
                                <a:pt x="0" y="13"/>
                              </a:lnTo>
                              <a:lnTo>
                                <a:pt x="4" y="10"/>
                              </a:lnTo>
                              <a:lnTo>
                                <a:pt x="5" y="3"/>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84" name="Freeform 396"/>
                        <p:cNvSpPr>
                          <a:spLocks/>
                        </p:cNvSpPr>
                        <p:nvPr/>
                      </p:nvSpPr>
                      <p:spPr bwMode="gray">
                        <a:xfrm>
                          <a:off x="2708" y="2778"/>
                          <a:ext cx="184" cy="249"/>
                        </a:xfrm>
                        <a:custGeom>
                          <a:avLst/>
                          <a:gdLst>
                            <a:gd name="T0" fmla="*/ 2147483647 w 149"/>
                            <a:gd name="T1" fmla="*/ 2147483647 h 203"/>
                            <a:gd name="T2" fmla="*/ 2147483647 w 149"/>
                            <a:gd name="T3" fmla="*/ 2147483647 h 203"/>
                            <a:gd name="T4" fmla="*/ 2147483647 w 149"/>
                            <a:gd name="T5" fmla="*/ 2147483647 h 203"/>
                            <a:gd name="T6" fmla="*/ 2147483647 w 149"/>
                            <a:gd name="T7" fmla="*/ 2147483647 h 203"/>
                            <a:gd name="T8" fmla="*/ 2147483647 w 149"/>
                            <a:gd name="T9" fmla="*/ 2147483647 h 203"/>
                            <a:gd name="T10" fmla="*/ 2147483647 w 149"/>
                            <a:gd name="T11" fmla="*/ 2147483647 h 203"/>
                            <a:gd name="T12" fmla="*/ 2147483647 w 149"/>
                            <a:gd name="T13" fmla="*/ 2147483647 h 203"/>
                            <a:gd name="T14" fmla="*/ 2147483647 w 149"/>
                            <a:gd name="T15" fmla="*/ 2147483647 h 203"/>
                            <a:gd name="T16" fmla="*/ 2147483647 w 149"/>
                            <a:gd name="T17" fmla="*/ 2147483647 h 203"/>
                            <a:gd name="T18" fmla="*/ 2147483647 w 149"/>
                            <a:gd name="T19" fmla="*/ 0 h 203"/>
                            <a:gd name="T20" fmla="*/ 2147483647 w 149"/>
                            <a:gd name="T21" fmla="*/ 2147483647 h 203"/>
                            <a:gd name="T22" fmla="*/ 2147483647 w 149"/>
                            <a:gd name="T23" fmla="*/ 2147483647 h 203"/>
                            <a:gd name="T24" fmla="*/ 2147483647 w 149"/>
                            <a:gd name="T25" fmla="*/ 2147483647 h 203"/>
                            <a:gd name="T26" fmla="*/ 2147483647 w 149"/>
                            <a:gd name="T27" fmla="*/ 2147483647 h 203"/>
                            <a:gd name="T28" fmla="*/ 2147483647 w 149"/>
                            <a:gd name="T29" fmla="*/ 2147483647 h 203"/>
                            <a:gd name="T30" fmla="*/ 2147483647 w 149"/>
                            <a:gd name="T31" fmla="*/ 2147483647 h 203"/>
                            <a:gd name="T32" fmla="*/ 2147483647 w 149"/>
                            <a:gd name="T33" fmla="*/ 2147483647 h 203"/>
                            <a:gd name="T34" fmla="*/ 2147483647 w 149"/>
                            <a:gd name="T35" fmla="*/ 2147483647 h 203"/>
                            <a:gd name="T36" fmla="*/ 2147483647 w 149"/>
                            <a:gd name="T37" fmla="*/ 2147483647 h 203"/>
                            <a:gd name="T38" fmla="*/ 2147483647 w 149"/>
                            <a:gd name="T39" fmla="*/ 2147483647 h 203"/>
                            <a:gd name="T40" fmla="*/ 2147483647 w 149"/>
                            <a:gd name="T41" fmla="*/ 2147483647 h 203"/>
                            <a:gd name="T42" fmla="*/ 2147483647 w 149"/>
                            <a:gd name="T43" fmla="*/ 2147483647 h 203"/>
                            <a:gd name="T44" fmla="*/ 2147483647 w 149"/>
                            <a:gd name="T45" fmla="*/ 2147483647 h 203"/>
                            <a:gd name="T46" fmla="*/ 2147483647 w 149"/>
                            <a:gd name="T47" fmla="*/ 2147483647 h 203"/>
                            <a:gd name="T48" fmla="*/ 2147483647 w 149"/>
                            <a:gd name="T49" fmla="*/ 2147483647 h 203"/>
                            <a:gd name="T50" fmla="*/ 2147483647 w 149"/>
                            <a:gd name="T51" fmla="*/ 2147483647 h 203"/>
                            <a:gd name="T52" fmla="*/ 2147483647 w 149"/>
                            <a:gd name="T53" fmla="*/ 2147483647 h 203"/>
                            <a:gd name="T54" fmla="*/ 2147483647 w 149"/>
                            <a:gd name="T55" fmla="*/ 2147483647 h 203"/>
                            <a:gd name="T56" fmla="*/ 2147483647 w 149"/>
                            <a:gd name="T57" fmla="*/ 2147483647 h 203"/>
                            <a:gd name="T58" fmla="*/ 2147483647 w 149"/>
                            <a:gd name="T59" fmla="*/ 2147483647 h 203"/>
                            <a:gd name="T60" fmla="*/ 2147483647 w 149"/>
                            <a:gd name="T61" fmla="*/ 2147483647 h 203"/>
                            <a:gd name="T62" fmla="*/ 2147483647 w 149"/>
                            <a:gd name="T63" fmla="*/ 2147483647 h 203"/>
                            <a:gd name="T64" fmla="*/ 2147483647 w 149"/>
                            <a:gd name="T65" fmla="*/ 2147483647 h 203"/>
                            <a:gd name="T66" fmla="*/ 2147483647 w 149"/>
                            <a:gd name="T67" fmla="*/ 2147483647 h 203"/>
                            <a:gd name="T68" fmla="*/ 2147483647 w 149"/>
                            <a:gd name="T69" fmla="*/ 2147483647 h 203"/>
                            <a:gd name="T70" fmla="*/ 2147483647 w 149"/>
                            <a:gd name="T71" fmla="*/ 2147483647 h 203"/>
                            <a:gd name="T72" fmla="*/ 2147483647 w 149"/>
                            <a:gd name="T73" fmla="*/ 2147483647 h 203"/>
                            <a:gd name="T74" fmla="*/ 2147483647 w 149"/>
                            <a:gd name="T75" fmla="*/ 2147483647 h 203"/>
                            <a:gd name="T76" fmla="*/ 2147483647 w 149"/>
                            <a:gd name="T77" fmla="*/ 2147483647 h 203"/>
                            <a:gd name="T78" fmla="*/ 2147483647 w 149"/>
                            <a:gd name="T79" fmla="*/ 2147483647 h 203"/>
                            <a:gd name="T80" fmla="*/ 2147483647 w 149"/>
                            <a:gd name="T81" fmla="*/ 2147483647 h 203"/>
                            <a:gd name="T82" fmla="*/ 2147483647 w 149"/>
                            <a:gd name="T83" fmla="*/ 2147483647 h 203"/>
                            <a:gd name="T84" fmla="*/ 2147483647 w 149"/>
                            <a:gd name="T85" fmla="*/ 2147483647 h 203"/>
                            <a:gd name="T86" fmla="*/ 2147483647 w 149"/>
                            <a:gd name="T87" fmla="*/ 2147483647 h 203"/>
                            <a:gd name="T88" fmla="*/ 2147483647 w 149"/>
                            <a:gd name="T89" fmla="*/ 2147483647 h 203"/>
                            <a:gd name="T90" fmla="*/ 2147483647 w 149"/>
                            <a:gd name="T91" fmla="*/ 2147483647 h 203"/>
                            <a:gd name="T92" fmla="*/ 2147483647 w 149"/>
                            <a:gd name="T93" fmla="*/ 2147483647 h 203"/>
                            <a:gd name="T94" fmla="*/ 2147483647 w 149"/>
                            <a:gd name="T95" fmla="*/ 2147483647 h 203"/>
                            <a:gd name="T96" fmla="*/ 2147483647 w 149"/>
                            <a:gd name="T97" fmla="*/ 2147483647 h 203"/>
                            <a:gd name="T98" fmla="*/ 2147483647 w 149"/>
                            <a:gd name="T99" fmla="*/ 2147483647 h 203"/>
                            <a:gd name="T100" fmla="*/ 2147483647 w 149"/>
                            <a:gd name="T101" fmla="*/ 2147483647 h 203"/>
                            <a:gd name="T102" fmla="*/ 0 w 149"/>
                            <a:gd name="T103" fmla="*/ 2147483647 h 203"/>
                            <a:gd name="T104" fmla="*/ 2147483647 w 149"/>
                            <a:gd name="T105" fmla="*/ 2147483647 h 203"/>
                            <a:gd name="T106" fmla="*/ 2147483647 w 149"/>
                            <a:gd name="T107" fmla="*/ 2147483647 h 203"/>
                            <a:gd name="T108" fmla="*/ 2147483647 w 149"/>
                            <a:gd name="T109" fmla="*/ 2147483647 h 203"/>
                            <a:gd name="T110" fmla="*/ 2147483647 w 149"/>
                            <a:gd name="T111" fmla="*/ 2147483647 h 203"/>
                            <a:gd name="T112" fmla="*/ 2147483647 w 149"/>
                            <a:gd name="T113" fmla="*/ 2147483647 h 203"/>
                            <a:gd name="T114" fmla="*/ 2147483647 w 149"/>
                            <a:gd name="T115" fmla="*/ 2147483647 h 20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49"/>
                            <a:gd name="T175" fmla="*/ 0 h 203"/>
                            <a:gd name="T176" fmla="*/ 149 w 149"/>
                            <a:gd name="T177" fmla="*/ 203 h 203"/>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49" h="203">
                              <a:moveTo>
                                <a:pt x="19" y="35"/>
                              </a:moveTo>
                              <a:lnTo>
                                <a:pt x="27" y="33"/>
                              </a:lnTo>
                              <a:lnTo>
                                <a:pt x="29" y="10"/>
                              </a:lnTo>
                              <a:lnTo>
                                <a:pt x="55" y="13"/>
                              </a:lnTo>
                              <a:lnTo>
                                <a:pt x="99" y="10"/>
                              </a:lnTo>
                              <a:lnTo>
                                <a:pt x="102" y="14"/>
                              </a:lnTo>
                              <a:lnTo>
                                <a:pt x="107" y="15"/>
                              </a:lnTo>
                              <a:lnTo>
                                <a:pt x="107" y="8"/>
                              </a:lnTo>
                              <a:lnTo>
                                <a:pt x="115" y="6"/>
                              </a:lnTo>
                              <a:lnTo>
                                <a:pt x="121" y="0"/>
                              </a:lnTo>
                              <a:lnTo>
                                <a:pt x="131" y="9"/>
                              </a:lnTo>
                              <a:lnTo>
                                <a:pt x="135" y="17"/>
                              </a:lnTo>
                              <a:lnTo>
                                <a:pt x="136" y="35"/>
                              </a:lnTo>
                              <a:lnTo>
                                <a:pt x="136" y="42"/>
                              </a:lnTo>
                              <a:lnTo>
                                <a:pt x="149" y="56"/>
                              </a:lnTo>
                              <a:lnTo>
                                <a:pt x="135" y="66"/>
                              </a:lnTo>
                              <a:lnTo>
                                <a:pt x="130" y="76"/>
                              </a:lnTo>
                              <a:lnTo>
                                <a:pt x="128" y="93"/>
                              </a:lnTo>
                              <a:lnTo>
                                <a:pt x="127" y="114"/>
                              </a:lnTo>
                              <a:lnTo>
                                <a:pt x="118" y="116"/>
                              </a:lnTo>
                              <a:lnTo>
                                <a:pt x="117" y="126"/>
                              </a:lnTo>
                              <a:lnTo>
                                <a:pt x="109" y="131"/>
                              </a:lnTo>
                              <a:lnTo>
                                <a:pt x="108" y="145"/>
                              </a:lnTo>
                              <a:lnTo>
                                <a:pt x="102" y="155"/>
                              </a:lnTo>
                              <a:lnTo>
                                <a:pt x="113" y="172"/>
                              </a:lnTo>
                              <a:lnTo>
                                <a:pt x="117" y="183"/>
                              </a:lnTo>
                              <a:lnTo>
                                <a:pt x="124" y="192"/>
                              </a:lnTo>
                              <a:lnTo>
                                <a:pt x="107" y="194"/>
                              </a:lnTo>
                              <a:lnTo>
                                <a:pt x="101" y="202"/>
                              </a:lnTo>
                              <a:lnTo>
                                <a:pt x="88" y="203"/>
                              </a:lnTo>
                              <a:lnTo>
                                <a:pt x="81" y="200"/>
                              </a:lnTo>
                              <a:lnTo>
                                <a:pt x="77" y="203"/>
                              </a:lnTo>
                              <a:lnTo>
                                <a:pt x="70" y="193"/>
                              </a:lnTo>
                              <a:lnTo>
                                <a:pt x="65" y="194"/>
                              </a:lnTo>
                              <a:lnTo>
                                <a:pt x="60" y="192"/>
                              </a:lnTo>
                              <a:lnTo>
                                <a:pt x="58" y="194"/>
                              </a:lnTo>
                              <a:lnTo>
                                <a:pt x="53" y="194"/>
                              </a:lnTo>
                              <a:lnTo>
                                <a:pt x="50" y="188"/>
                              </a:lnTo>
                              <a:lnTo>
                                <a:pt x="47" y="183"/>
                              </a:lnTo>
                              <a:lnTo>
                                <a:pt x="37" y="176"/>
                              </a:lnTo>
                              <a:lnTo>
                                <a:pt x="37" y="169"/>
                              </a:lnTo>
                              <a:lnTo>
                                <a:pt x="29" y="161"/>
                              </a:lnTo>
                              <a:lnTo>
                                <a:pt x="25" y="160"/>
                              </a:lnTo>
                              <a:lnTo>
                                <a:pt x="21" y="154"/>
                              </a:lnTo>
                              <a:lnTo>
                                <a:pt x="15" y="152"/>
                              </a:lnTo>
                              <a:lnTo>
                                <a:pt x="17" y="139"/>
                              </a:lnTo>
                              <a:lnTo>
                                <a:pt x="11" y="131"/>
                              </a:lnTo>
                              <a:lnTo>
                                <a:pt x="12" y="128"/>
                              </a:lnTo>
                              <a:lnTo>
                                <a:pt x="11" y="124"/>
                              </a:lnTo>
                              <a:lnTo>
                                <a:pt x="5" y="119"/>
                              </a:lnTo>
                              <a:lnTo>
                                <a:pt x="5" y="114"/>
                              </a:lnTo>
                              <a:lnTo>
                                <a:pt x="0" y="109"/>
                              </a:lnTo>
                              <a:lnTo>
                                <a:pt x="2" y="105"/>
                              </a:lnTo>
                              <a:lnTo>
                                <a:pt x="5" y="91"/>
                              </a:lnTo>
                              <a:lnTo>
                                <a:pt x="7" y="87"/>
                              </a:lnTo>
                              <a:lnTo>
                                <a:pt x="6" y="80"/>
                              </a:lnTo>
                              <a:lnTo>
                                <a:pt x="19" y="78"/>
                              </a:lnTo>
                              <a:lnTo>
                                <a:pt x="19" y="35"/>
                              </a:lnTo>
                              <a:close/>
                            </a:path>
                          </a:pathLst>
                        </a:custGeom>
                        <a:grpFill/>
                        <a:ln w="12700">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85" name="Freeform 398"/>
                        <p:cNvSpPr>
                          <a:spLocks/>
                        </p:cNvSpPr>
                        <p:nvPr/>
                      </p:nvSpPr>
                      <p:spPr bwMode="gray">
                        <a:xfrm>
                          <a:off x="2613" y="2772"/>
                          <a:ext cx="119" cy="209"/>
                        </a:xfrm>
                        <a:custGeom>
                          <a:avLst/>
                          <a:gdLst>
                            <a:gd name="T0" fmla="*/ 2147483647 w 97"/>
                            <a:gd name="T1" fmla="*/ 2147483647 h 170"/>
                            <a:gd name="T2" fmla="*/ 2147483647 w 97"/>
                            <a:gd name="T3" fmla="*/ 2147483647 h 170"/>
                            <a:gd name="T4" fmla="*/ 2147483647 w 97"/>
                            <a:gd name="T5" fmla="*/ 2147483647 h 170"/>
                            <a:gd name="T6" fmla="*/ 2147483647 w 97"/>
                            <a:gd name="T7" fmla="*/ 2147483647 h 170"/>
                            <a:gd name="T8" fmla="*/ 2147483647 w 97"/>
                            <a:gd name="T9" fmla="*/ 2147483647 h 170"/>
                            <a:gd name="T10" fmla="*/ 2147483647 w 97"/>
                            <a:gd name="T11" fmla="*/ 2147483647 h 170"/>
                            <a:gd name="T12" fmla="*/ 2147483647 w 97"/>
                            <a:gd name="T13" fmla="*/ 2147483647 h 170"/>
                            <a:gd name="T14" fmla="*/ 2147483647 w 97"/>
                            <a:gd name="T15" fmla="*/ 2147483647 h 170"/>
                            <a:gd name="T16" fmla="*/ 0 w 97"/>
                            <a:gd name="T17" fmla="*/ 2147483647 h 170"/>
                            <a:gd name="T18" fmla="*/ 2147483647 w 97"/>
                            <a:gd name="T19" fmla="*/ 2147483647 h 170"/>
                            <a:gd name="T20" fmla="*/ 2147483647 w 97"/>
                            <a:gd name="T21" fmla="*/ 2147483647 h 170"/>
                            <a:gd name="T22" fmla="*/ 2147483647 w 97"/>
                            <a:gd name="T23" fmla="*/ 2147483647 h 170"/>
                            <a:gd name="T24" fmla="*/ 2147483647 w 97"/>
                            <a:gd name="T25" fmla="*/ 2147483647 h 170"/>
                            <a:gd name="T26" fmla="*/ 2147483647 w 97"/>
                            <a:gd name="T27" fmla="*/ 2147483647 h 170"/>
                            <a:gd name="T28" fmla="*/ 2147483647 w 97"/>
                            <a:gd name="T29" fmla="*/ 2147483647 h 170"/>
                            <a:gd name="T30" fmla="*/ 2147483647 w 97"/>
                            <a:gd name="T31" fmla="*/ 0 h 170"/>
                            <a:gd name="T32" fmla="*/ 2147483647 w 97"/>
                            <a:gd name="T33" fmla="*/ 2147483647 h 170"/>
                            <a:gd name="T34" fmla="*/ 2147483647 w 97"/>
                            <a:gd name="T35" fmla="*/ 2147483647 h 170"/>
                            <a:gd name="T36" fmla="*/ 2147483647 w 97"/>
                            <a:gd name="T37" fmla="*/ 2147483647 h 170"/>
                            <a:gd name="T38" fmla="*/ 2147483647 w 97"/>
                            <a:gd name="T39" fmla="*/ 2147483647 h 170"/>
                            <a:gd name="T40" fmla="*/ 2147483647 w 97"/>
                            <a:gd name="T41" fmla="*/ 2147483647 h 170"/>
                            <a:gd name="T42" fmla="*/ 2147483647 w 97"/>
                            <a:gd name="T43" fmla="*/ 2147483647 h 170"/>
                            <a:gd name="T44" fmla="*/ 2147483647 w 97"/>
                            <a:gd name="T45" fmla="*/ 2147483647 h 170"/>
                            <a:gd name="T46" fmla="*/ 2147483647 w 97"/>
                            <a:gd name="T47" fmla="*/ 2147483647 h 170"/>
                            <a:gd name="T48" fmla="*/ 2147483647 w 97"/>
                            <a:gd name="T49" fmla="*/ 2147483647 h 170"/>
                            <a:gd name="T50" fmla="*/ 2147483647 w 97"/>
                            <a:gd name="T51" fmla="*/ 2147483647 h 170"/>
                            <a:gd name="T52" fmla="*/ 2147483647 w 97"/>
                            <a:gd name="T53" fmla="*/ 2147483647 h 170"/>
                            <a:gd name="T54" fmla="*/ 2147483647 w 97"/>
                            <a:gd name="T55" fmla="*/ 2147483647 h 170"/>
                            <a:gd name="T56" fmla="*/ 2147483647 w 97"/>
                            <a:gd name="T57" fmla="*/ 2147483647 h 170"/>
                            <a:gd name="T58" fmla="*/ 2147483647 w 97"/>
                            <a:gd name="T59" fmla="*/ 2147483647 h 170"/>
                            <a:gd name="T60" fmla="*/ 2147483647 w 97"/>
                            <a:gd name="T61" fmla="*/ 2147483647 h 17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97"/>
                            <a:gd name="T94" fmla="*/ 0 h 170"/>
                            <a:gd name="T95" fmla="*/ 97 w 97"/>
                            <a:gd name="T96" fmla="*/ 170 h 170"/>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97" h="170">
                              <a:moveTo>
                                <a:pt x="18" y="170"/>
                              </a:moveTo>
                              <a:lnTo>
                                <a:pt x="13" y="158"/>
                              </a:lnTo>
                              <a:lnTo>
                                <a:pt x="4" y="152"/>
                              </a:lnTo>
                              <a:lnTo>
                                <a:pt x="5" y="144"/>
                              </a:lnTo>
                              <a:lnTo>
                                <a:pt x="15" y="141"/>
                              </a:lnTo>
                              <a:lnTo>
                                <a:pt x="16" y="123"/>
                              </a:lnTo>
                              <a:lnTo>
                                <a:pt x="7" y="111"/>
                              </a:lnTo>
                              <a:lnTo>
                                <a:pt x="4" y="110"/>
                              </a:lnTo>
                              <a:lnTo>
                                <a:pt x="0" y="106"/>
                              </a:lnTo>
                              <a:lnTo>
                                <a:pt x="2" y="93"/>
                              </a:lnTo>
                              <a:lnTo>
                                <a:pt x="18" y="73"/>
                              </a:lnTo>
                              <a:lnTo>
                                <a:pt x="19" y="44"/>
                              </a:lnTo>
                              <a:lnTo>
                                <a:pt x="24" y="36"/>
                              </a:lnTo>
                              <a:lnTo>
                                <a:pt x="16" y="25"/>
                              </a:lnTo>
                              <a:lnTo>
                                <a:pt x="12" y="9"/>
                              </a:lnTo>
                              <a:lnTo>
                                <a:pt x="26" y="0"/>
                              </a:lnTo>
                              <a:lnTo>
                                <a:pt x="97" y="40"/>
                              </a:lnTo>
                              <a:lnTo>
                                <a:pt x="97" y="83"/>
                              </a:lnTo>
                              <a:lnTo>
                                <a:pt x="84" y="85"/>
                              </a:lnTo>
                              <a:lnTo>
                                <a:pt x="85" y="92"/>
                              </a:lnTo>
                              <a:lnTo>
                                <a:pt x="83" y="96"/>
                              </a:lnTo>
                              <a:lnTo>
                                <a:pt x="80" y="110"/>
                              </a:lnTo>
                              <a:lnTo>
                                <a:pt x="78" y="114"/>
                              </a:lnTo>
                              <a:lnTo>
                                <a:pt x="83" y="119"/>
                              </a:lnTo>
                              <a:lnTo>
                                <a:pt x="83" y="124"/>
                              </a:lnTo>
                              <a:lnTo>
                                <a:pt x="78" y="128"/>
                              </a:lnTo>
                              <a:lnTo>
                                <a:pt x="75" y="139"/>
                              </a:lnTo>
                              <a:lnTo>
                                <a:pt x="62" y="154"/>
                              </a:lnTo>
                              <a:lnTo>
                                <a:pt x="51" y="154"/>
                              </a:lnTo>
                              <a:lnTo>
                                <a:pt x="46" y="165"/>
                              </a:lnTo>
                              <a:lnTo>
                                <a:pt x="18" y="170"/>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86" name="Freeform 399"/>
                        <p:cNvSpPr>
                          <a:spLocks/>
                        </p:cNvSpPr>
                        <p:nvPr/>
                      </p:nvSpPr>
                      <p:spPr bwMode="gray">
                        <a:xfrm>
                          <a:off x="2865" y="2847"/>
                          <a:ext cx="73" cy="74"/>
                        </a:xfrm>
                        <a:custGeom>
                          <a:avLst/>
                          <a:gdLst>
                            <a:gd name="T0" fmla="*/ 2147483647 w 59"/>
                            <a:gd name="T1" fmla="*/ 2147483647 h 60"/>
                            <a:gd name="T2" fmla="*/ 2147483647 w 59"/>
                            <a:gd name="T3" fmla="*/ 2147483647 h 60"/>
                            <a:gd name="T4" fmla="*/ 2147483647 w 59"/>
                            <a:gd name="T5" fmla="*/ 2147483647 h 60"/>
                            <a:gd name="T6" fmla="*/ 2147483647 w 59"/>
                            <a:gd name="T7" fmla="*/ 2147483647 h 60"/>
                            <a:gd name="T8" fmla="*/ 2147483647 w 59"/>
                            <a:gd name="T9" fmla="*/ 2147483647 h 60"/>
                            <a:gd name="T10" fmla="*/ 2147483647 w 59"/>
                            <a:gd name="T11" fmla="*/ 2147483647 h 60"/>
                            <a:gd name="T12" fmla="*/ 0 w 59"/>
                            <a:gd name="T13" fmla="*/ 2147483647 h 60"/>
                            <a:gd name="T14" fmla="*/ 2147483647 w 59"/>
                            <a:gd name="T15" fmla="*/ 2147483647 h 60"/>
                            <a:gd name="T16" fmla="*/ 2147483647 w 59"/>
                            <a:gd name="T17" fmla="*/ 2147483647 h 60"/>
                            <a:gd name="T18" fmla="*/ 2147483647 w 59"/>
                            <a:gd name="T19" fmla="*/ 0 h 60"/>
                            <a:gd name="T20" fmla="*/ 2147483647 w 59"/>
                            <a:gd name="T21" fmla="*/ 2147483647 h 60"/>
                            <a:gd name="T22" fmla="*/ 2147483647 w 59"/>
                            <a:gd name="T23" fmla="*/ 2147483647 h 60"/>
                            <a:gd name="T24" fmla="*/ 2147483647 w 59"/>
                            <a:gd name="T25" fmla="*/ 2147483647 h 60"/>
                            <a:gd name="T26" fmla="*/ 2147483647 w 59"/>
                            <a:gd name="T27" fmla="*/ 2147483647 h 60"/>
                            <a:gd name="T28" fmla="*/ 2147483647 w 59"/>
                            <a:gd name="T29" fmla="*/ 2147483647 h 6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9"/>
                            <a:gd name="T46" fmla="*/ 0 h 60"/>
                            <a:gd name="T47" fmla="*/ 59 w 59"/>
                            <a:gd name="T48" fmla="*/ 60 h 6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9" h="60">
                              <a:moveTo>
                                <a:pt x="59" y="53"/>
                              </a:moveTo>
                              <a:lnTo>
                                <a:pt x="56" y="58"/>
                              </a:lnTo>
                              <a:lnTo>
                                <a:pt x="52" y="60"/>
                              </a:lnTo>
                              <a:lnTo>
                                <a:pt x="43" y="45"/>
                              </a:lnTo>
                              <a:lnTo>
                                <a:pt x="33" y="39"/>
                              </a:lnTo>
                              <a:lnTo>
                                <a:pt x="25" y="35"/>
                              </a:lnTo>
                              <a:lnTo>
                                <a:pt x="0" y="37"/>
                              </a:lnTo>
                              <a:lnTo>
                                <a:pt x="2" y="20"/>
                              </a:lnTo>
                              <a:lnTo>
                                <a:pt x="7" y="10"/>
                              </a:lnTo>
                              <a:lnTo>
                                <a:pt x="21" y="0"/>
                              </a:lnTo>
                              <a:lnTo>
                                <a:pt x="25" y="13"/>
                              </a:lnTo>
                              <a:lnTo>
                                <a:pt x="31" y="27"/>
                              </a:lnTo>
                              <a:lnTo>
                                <a:pt x="35" y="29"/>
                              </a:lnTo>
                              <a:lnTo>
                                <a:pt x="47" y="37"/>
                              </a:lnTo>
                              <a:lnTo>
                                <a:pt x="59" y="53"/>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87" name="Freeform 400"/>
                        <p:cNvSpPr>
                          <a:spLocks/>
                        </p:cNvSpPr>
                        <p:nvPr/>
                      </p:nvSpPr>
                      <p:spPr bwMode="gray">
                        <a:xfrm>
                          <a:off x="2833" y="2890"/>
                          <a:ext cx="170" cy="137"/>
                        </a:xfrm>
                        <a:custGeom>
                          <a:avLst/>
                          <a:gdLst>
                            <a:gd name="T0" fmla="*/ 2147483647 w 138"/>
                            <a:gd name="T1" fmla="*/ 2147483647 h 112"/>
                            <a:gd name="T2" fmla="*/ 2147483647 w 138"/>
                            <a:gd name="T3" fmla="*/ 2147483647 h 112"/>
                            <a:gd name="T4" fmla="*/ 2147483647 w 138"/>
                            <a:gd name="T5" fmla="*/ 2147483647 h 112"/>
                            <a:gd name="T6" fmla="*/ 0 w 138"/>
                            <a:gd name="T7" fmla="*/ 2147483647 h 112"/>
                            <a:gd name="T8" fmla="*/ 2147483647 w 138"/>
                            <a:gd name="T9" fmla="*/ 2147483647 h 112"/>
                            <a:gd name="T10" fmla="*/ 2147483647 w 138"/>
                            <a:gd name="T11" fmla="*/ 2147483647 h 112"/>
                            <a:gd name="T12" fmla="*/ 2147483647 w 138"/>
                            <a:gd name="T13" fmla="*/ 2147483647 h 112"/>
                            <a:gd name="T14" fmla="*/ 2147483647 w 138"/>
                            <a:gd name="T15" fmla="*/ 2147483647 h 112"/>
                            <a:gd name="T16" fmla="*/ 2147483647 w 138"/>
                            <a:gd name="T17" fmla="*/ 2147483647 h 112"/>
                            <a:gd name="T18" fmla="*/ 2147483647 w 138"/>
                            <a:gd name="T19" fmla="*/ 2147483647 h 112"/>
                            <a:gd name="T20" fmla="*/ 2147483647 w 138"/>
                            <a:gd name="T21" fmla="*/ 0 h 112"/>
                            <a:gd name="T22" fmla="*/ 2147483647 w 138"/>
                            <a:gd name="T23" fmla="*/ 2147483647 h 112"/>
                            <a:gd name="T24" fmla="*/ 2147483647 w 138"/>
                            <a:gd name="T25" fmla="*/ 2147483647 h 112"/>
                            <a:gd name="T26" fmla="*/ 2147483647 w 138"/>
                            <a:gd name="T27" fmla="*/ 2147483647 h 112"/>
                            <a:gd name="T28" fmla="*/ 2147483647 w 138"/>
                            <a:gd name="T29" fmla="*/ 2147483647 h 112"/>
                            <a:gd name="T30" fmla="*/ 2147483647 w 138"/>
                            <a:gd name="T31" fmla="*/ 2147483647 h 112"/>
                            <a:gd name="T32" fmla="*/ 2147483647 w 138"/>
                            <a:gd name="T33" fmla="*/ 2147483647 h 112"/>
                            <a:gd name="T34" fmla="*/ 2147483647 w 138"/>
                            <a:gd name="T35" fmla="*/ 2147483647 h 112"/>
                            <a:gd name="T36" fmla="*/ 2147483647 w 138"/>
                            <a:gd name="T37" fmla="*/ 2147483647 h 112"/>
                            <a:gd name="T38" fmla="*/ 2147483647 w 138"/>
                            <a:gd name="T39" fmla="*/ 2147483647 h 112"/>
                            <a:gd name="T40" fmla="*/ 2147483647 w 138"/>
                            <a:gd name="T41" fmla="*/ 2147483647 h 112"/>
                            <a:gd name="T42" fmla="*/ 2147483647 w 138"/>
                            <a:gd name="T43" fmla="*/ 2147483647 h 112"/>
                            <a:gd name="T44" fmla="*/ 2147483647 w 138"/>
                            <a:gd name="T45" fmla="*/ 2147483647 h 112"/>
                            <a:gd name="T46" fmla="*/ 2147483647 w 138"/>
                            <a:gd name="T47" fmla="*/ 2147483647 h 112"/>
                            <a:gd name="T48" fmla="*/ 2147483647 w 138"/>
                            <a:gd name="T49" fmla="*/ 2147483647 h 112"/>
                            <a:gd name="T50" fmla="*/ 2147483647 w 138"/>
                            <a:gd name="T51" fmla="*/ 2147483647 h 112"/>
                            <a:gd name="T52" fmla="*/ 2147483647 w 138"/>
                            <a:gd name="T53" fmla="*/ 2147483647 h 112"/>
                            <a:gd name="T54" fmla="*/ 2147483647 w 138"/>
                            <a:gd name="T55" fmla="*/ 2147483647 h 112"/>
                            <a:gd name="T56" fmla="*/ 2147483647 w 138"/>
                            <a:gd name="T57" fmla="*/ 2147483647 h 112"/>
                            <a:gd name="T58" fmla="*/ 2147483647 w 138"/>
                            <a:gd name="T59" fmla="*/ 2147483647 h 112"/>
                            <a:gd name="T60" fmla="*/ 2147483647 w 138"/>
                            <a:gd name="T61" fmla="*/ 2147483647 h 112"/>
                            <a:gd name="T62" fmla="*/ 2147483647 w 138"/>
                            <a:gd name="T63" fmla="*/ 2147483647 h 11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38"/>
                            <a:gd name="T97" fmla="*/ 0 h 112"/>
                            <a:gd name="T98" fmla="*/ 138 w 138"/>
                            <a:gd name="T99" fmla="*/ 112 h 11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38" h="112">
                              <a:moveTo>
                                <a:pt x="22" y="101"/>
                              </a:moveTo>
                              <a:lnTo>
                                <a:pt x="15" y="92"/>
                              </a:lnTo>
                              <a:lnTo>
                                <a:pt x="11" y="81"/>
                              </a:lnTo>
                              <a:lnTo>
                                <a:pt x="0" y="64"/>
                              </a:lnTo>
                              <a:lnTo>
                                <a:pt x="6" y="54"/>
                              </a:lnTo>
                              <a:lnTo>
                                <a:pt x="7" y="40"/>
                              </a:lnTo>
                              <a:lnTo>
                                <a:pt x="15" y="35"/>
                              </a:lnTo>
                              <a:lnTo>
                                <a:pt x="16" y="25"/>
                              </a:lnTo>
                              <a:lnTo>
                                <a:pt x="25" y="23"/>
                              </a:lnTo>
                              <a:lnTo>
                                <a:pt x="26" y="2"/>
                              </a:lnTo>
                              <a:lnTo>
                                <a:pt x="51" y="0"/>
                              </a:lnTo>
                              <a:lnTo>
                                <a:pt x="59" y="4"/>
                              </a:lnTo>
                              <a:lnTo>
                                <a:pt x="69" y="10"/>
                              </a:lnTo>
                              <a:lnTo>
                                <a:pt x="78" y="25"/>
                              </a:lnTo>
                              <a:lnTo>
                                <a:pt x="76" y="33"/>
                              </a:lnTo>
                              <a:lnTo>
                                <a:pt x="80" y="37"/>
                              </a:lnTo>
                              <a:lnTo>
                                <a:pt x="85" y="38"/>
                              </a:lnTo>
                              <a:lnTo>
                                <a:pt x="86" y="47"/>
                              </a:lnTo>
                              <a:lnTo>
                                <a:pt x="92" y="55"/>
                              </a:lnTo>
                              <a:lnTo>
                                <a:pt x="97" y="56"/>
                              </a:lnTo>
                              <a:lnTo>
                                <a:pt x="107" y="61"/>
                              </a:lnTo>
                              <a:lnTo>
                                <a:pt x="129" y="65"/>
                              </a:lnTo>
                              <a:lnTo>
                                <a:pt x="138" y="64"/>
                              </a:lnTo>
                              <a:lnTo>
                                <a:pt x="135" y="72"/>
                              </a:lnTo>
                              <a:lnTo>
                                <a:pt x="104" y="97"/>
                              </a:lnTo>
                              <a:lnTo>
                                <a:pt x="85" y="102"/>
                              </a:lnTo>
                              <a:lnTo>
                                <a:pt x="78" y="107"/>
                              </a:lnTo>
                              <a:lnTo>
                                <a:pt x="62" y="106"/>
                              </a:lnTo>
                              <a:lnTo>
                                <a:pt x="53" y="112"/>
                              </a:lnTo>
                              <a:lnTo>
                                <a:pt x="43" y="110"/>
                              </a:lnTo>
                              <a:lnTo>
                                <a:pt x="28" y="102"/>
                              </a:lnTo>
                              <a:lnTo>
                                <a:pt x="22" y="101"/>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88" name="Freeform 401"/>
                        <p:cNvSpPr>
                          <a:spLocks noEditPoints="1"/>
                        </p:cNvSpPr>
                        <p:nvPr/>
                      </p:nvSpPr>
                      <p:spPr bwMode="gray">
                        <a:xfrm>
                          <a:off x="2643" y="3351"/>
                          <a:ext cx="183" cy="183"/>
                        </a:xfrm>
                        <a:custGeom>
                          <a:avLst/>
                          <a:gdLst>
                            <a:gd name="T0" fmla="*/ 2147483647 w 149"/>
                            <a:gd name="T1" fmla="*/ 2147483647 h 150"/>
                            <a:gd name="T2" fmla="*/ 2147483647 w 149"/>
                            <a:gd name="T3" fmla="*/ 2147483647 h 150"/>
                            <a:gd name="T4" fmla="*/ 2147483647 w 149"/>
                            <a:gd name="T5" fmla="*/ 2147483647 h 150"/>
                            <a:gd name="T6" fmla="*/ 2147483647 w 149"/>
                            <a:gd name="T7" fmla="*/ 2147483647 h 150"/>
                            <a:gd name="T8" fmla="*/ 0 w 149"/>
                            <a:gd name="T9" fmla="*/ 2147483647 h 150"/>
                            <a:gd name="T10" fmla="*/ 2147483647 w 149"/>
                            <a:gd name="T11" fmla="*/ 2147483647 h 150"/>
                            <a:gd name="T12" fmla="*/ 2147483647 w 149"/>
                            <a:gd name="T13" fmla="*/ 2147483647 h 150"/>
                            <a:gd name="T14" fmla="*/ 2147483647 w 149"/>
                            <a:gd name="T15" fmla="*/ 2147483647 h 150"/>
                            <a:gd name="T16" fmla="*/ 2147483647 w 149"/>
                            <a:gd name="T17" fmla="*/ 2147483647 h 150"/>
                            <a:gd name="T18" fmla="*/ 2147483647 w 149"/>
                            <a:gd name="T19" fmla="*/ 2147483647 h 150"/>
                            <a:gd name="T20" fmla="*/ 2147483647 w 149"/>
                            <a:gd name="T21" fmla="*/ 2147483647 h 150"/>
                            <a:gd name="T22" fmla="*/ 2147483647 w 149"/>
                            <a:gd name="T23" fmla="*/ 2147483647 h 150"/>
                            <a:gd name="T24" fmla="*/ 2147483647 w 149"/>
                            <a:gd name="T25" fmla="*/ 2147483647 h 150"/>
                            <a:gd name="T26" fmla="*/ 2147483647 w 149"/>
                            <a:gd name="T27" fmla="*/ 2147483647 h 150"/>
                            <a:gd name="T28" fmla="*/ 2147483647 w 149"/>
                            <a:gd name="T29" fmla="*/ 2147483647 h 150"/>
                            <a:gd name="T30" fmla="*/ 2147483647 w 149"/>
                            <a:gd name="T31" fmla="*/ 2147483647 h 150"/>
                            <a:gd name="T32" fmla="*/ 2147483647 w 149"/>
                            <a:gd name="T33" fmla="*/ 2147483647 h 150"/>
                            <a:gd name="T34" fmla="*/ 2147483647 w 149"/>
                            <a:gd name="T35" fmla="*/ 2147483647 h 150"/>
                            <a:gd name="T36" fmla="*/ 2147483647 w 149"/>
                            <a:gd name="T37" fmla="*/ 2147483647 h 150"/>
                            <a:gd name="T38" fmla="*/ 2147483647 w 149"/>
                            <a:gd name="T39" fmla="*/ 2147483647 h 150"/>
                            <a:gd name="T40" fmla="*/ 2147483647 w 149"/>
                            <a:gd name="T41" fmla="*/ 2147483647 h 150"/>
                            <a:gd name="T42" fmla="*/ 2147483647 w 149"/>
                            <a:gd name="T43" fmla="*/ 2147483647 h 150"/>
                            <a:gd name="T44" fmla="*/ 2147483647 w 149"/>
                            <a:gd name="T45" fmla="*/ 2147483647 h 150"/>
                            <a:gd name="T46" fmla="*/ 2147483647 w 149"/>
                            <a:gd name="T47" fmla="*/ 2147483647 h 150"/>
                            <a:gd name="T48" fmla="*/ 2147483647 w 149"/>
                            <a:gd name="T49" fmla="*/ 2147483647 h 150"/>
                            <a:gd name="T50" fmla="*/ 2147483647 w 149"/>
                            <a:gd name="T51" fmla="*/ 2147483647 h 150"/>
                            <a:gd name="T52" fmla="*/ 2147483647 w 149"/>
                            <a:gd name="T53" fmla="*/ 2147483647 h 150"/>
                            <a:gd name="T54" fmla="*/ 2147483647 w 149"/>
                            <a:gd name="T55" fmla="*/ 2147483647 h 150"/>
                            <a:gd name="T56" fmla="*/ 2147483647 w 149"/>
                            <a:gd name="T57" fmla="*/ 2147483647 h 150"/>
                            <a:gd name="T58" fmla="*/ 2147483647 w 149"/>
                            <a:gd name="T59" fmla="*/ 2147483647 h 150"/>
                            <a:gd name="T60" fmla="*/ 2147483647 w 149"/>
                            <a:gd name="T61" fmla="*/ 2147483647 h 150"/>
                            <a:gd name="T62" fmla="*/ 2147483647 w 149"/>
                            <a:gd name="T63" fmla="*/ 2147483647 h 150"/>
                            <a:gd name="T64" fmla="*/ 0 w 149"/>
                            <a:gd name="T65" fmla="*/ 2147483647 h 15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49"/>
                            <a:gd name="T100" fmla="*/ 0 h 150"/>
                            <a:gd name="T101" fmla="*/ 149 w 149"/>
                            <a:gd name="T102" fmla="*/ 150 h 15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49" h="150">
                              <a:moveTo>
                                <a:pt x="120" y="76"/>
                              </a:moveTo>
                              <a:lnTo>
                                <a:pt x="107" y="75"/>
                              </a:lnTo>
                              <a:lnTo>
                                <a:pt x="97" y="85"/>
                              </a:lnTo>
                              <a:lnTo>
                                <a:pt x="97" y="90"/>
                              </a:lnTo>
                              <a:lnTo>
                                <a:pt x="104" y="99"/>
                              </a:lnTo>
                              <a:lnTo>
                                <a:pt x="112" y="95"/>
                              </a:lnTo>
                              <a:lnTo>
                                <a:pt x="114" y="92"/>
                              </a:lnTo>
                              <a:lnTo>
                                <a:pt x="121" y="85"/>
                              </a:lnTo>
                              <a:lnTo>
                                <a:pt x="120" y="76"/>
                              </a:lnTo>
                              <a:close/>
                              <a:moveTo>
                                <a:pt x="0" y="75"/>
                              </a:moveTo>
                              <a:lnTo>
                                <a:pt x="5" y="70"/>
                              </a:lnTo>
                              <a:lnTo>
                                <a:pt x="9" y="70"/>
                              </a:lnTo>
                              <a:lnTo>
                                <a:pt x="11" y="73"/>
                              </a:lnTo>
                              <a:lnTo>
                                <a:pt x="16" y="76"/>
                              </a:lnTo>
                              <a:lnTo>
                                <a:pt x="22" y="78"/>
                              </a:lnTo>
                              <a:lnTo>
                                <a:pt x="33" y="75"/>
                              </a:lnTo>
                              <a:lnTo>
                                <a:pt x="34" y="28"/>
                              </a:lnTo>
                              <a:lnTo>
                                <a:pt x="40" y="35"/>
                              </a:lnTo>
                              <a:lnTo>
                                <a:pt x="43" y="54"/>
                              </a:lnTo>
                              <a:lnTo>
                                <a:pt x="52" y="54"/>
                              </a:lnTo>
                              <a:lnTo>
                                <a:pt x="63" y="38"/>
                              </a:lnTo>
                              <a:lnTo>
                                <a:pt x="68" y="38"/>
                              </a:lnTo>
                              <a:lnTo>
                                <a:pt x="74" y="41"/>
                              </a:lnTo>
                              <a:lnTo>
                                <a:pt x="82" y="41"/>
                              </a:lnTo>
                              <a:lnTo>
                                <a:pt x="88" y="33"/>
                              </a:lnTo>
                              <a:lnTo>
                                <a:pt x="90" y="20"/>
                              </a:lnTo>
                              <a:lnTo>
                                <a:pt x="99" y="17"/>
                              </a:lnTo>
                              <a:lnTo>
                                <a:pt x="101" y="13"/>
                              </a:lnTo>
                              <a:lnTo>
                                <a:pt x="112" y="3"/>
                              </a:lnTo>
                              <a:lnTo>
                                <a:pt x="118" y="3"/>
                              </a:lnTo>
                              <a:lnTo>
                                <a:pt x="124" y="0"/>
                              </a:lnTo>
                              <a:lnTo>
                                <a:pt x="137" y="3"/>
                              </a:lnTo>
                              <a:lnTo>
                                <a:pt x="141" y="29"/>
                              </a:lnTo>
                              <a:lnTo>
                                <a:pt x="140" y="40"/>
                              </a:lnTo>
                              <a:lnTo>
                                <a:pt x="135" y="39"/>
                              </a:lnTo>
                              <a:lnTo>
                                <a:pt x="131" y="40"/>
                              </a:lnTo>
                              <a:lnTo>
                                <a:pt x="129" y="57"/>
                              </a:lnTo>
                              <a:lnTo>
                                <a:pt x="132" y="62"/>
                              </a:lnTo>
                              <a:lnTo>
                                <a:pt x="139" y="62"/>
                              </a:lnTo>
                              <a:lnTo>
                                <a:pt x="142" y="54"/>
                              </a:lnTo>
                              <a:lnTo>
                                <a:pt x="149" y="54"/>
                              </a:lnTo>
                              <a:lnTo>
                                <a:pt x="149" y="59"/>
                              </a:lnTo>
                              <a:lnTo>
                                <a:pt x="147" y="64"/>
                              </a:lnTo>
                              <a:lnTo>
                                <a:pt x="147" y="71"/>
                              </a:lnTo>
                              <a:lnTo>
                                <a:pt x="140" y="79"/>
                              </a:lnTo>
                              <a:lnTo>
                                <a:pt x="130" y="93"/>
                              </a:lnTo>
                              <a:lnTo>
                                <a:pt x="128" y="102"/>
                              </a:lnTo>
                              <a:lnTo>
                                <a:pt x="119" y="113"/>
                              </a:lnTo>
                              <a:lnTo>
                                <a:pt x="115" y="120"/>
                              </a:lnTo>
                              <a:lnTo>
                                <a:pt x="102" y="130"/>
                              </a:lnTo>
                              <a:lnTo>
                                <a:pt x="92" y="137"/>
                              </a:lnTo>
                              <a:lnTo>
                                <a:pt x="85" y="139"/>
                              </a:lnTo>
                              <a:lnTo>
                                <a:pt x="82" y="141"/>
                              </a:lnTo>
                              <a:lnTo>
                                <a:pt x="63" y="140"/>
                              </a:lnTo>
                              <a:lnTo>
                                <a:pt x="54" y="142"/>
                              </a:lnTo>
                              <a:lnTo>
                                <a:pt x="43" y="144"/>
                              </a:lnTo>
                              <a:lnTo>
                                <a:pt x="38" y="148"/>
                              </a:lnTo>
                              <a:lnTo>
                                <a:pt x="32" y="150"/>
                              </a:lnTo>
                              <a:lnTo>
                                <a:pt x="17" y="135"/>
                              </a:lnTo>
                              <a:lnTo>
                                <a:pt x="16" y="130"/>
                              </a:lnTo>
                              <a:lnTo>
                                <a:pt x="18" y="126"/>
                              </a:lnTo>
                              <a:lnTo>
                                <a:pt x="19" y="118"/>
                              </a:lnTo>
                              <a:lnTo>
                                <a:pt x="14" y="104"/>
                              </a:lnTo>
                              <a:lnTo>
                                <a:pt x="7" y="92"/>
                              </a:lnTo>
                              <a:lnTo>
                                <a:pt x="2" y="81"/>
                              </a:lnTo>
                              <a:lnTo>
                                <a:pt x="0" y="75"/>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89" name="Freeform 402"/>
                        <p:cNvSpPr>
                          <a:spLocks/>
                        </p:cNvSpPr>
                        <p:nvPr/>
                      </p:nvSpPr>
                      <p:spPr bwMode="gray">
                        <a:xfrm>
                          <a:off x="2270" y="2900"/>
                          <a:ext cx="33" cy="11"/>
                        </a:xfrm>
                        <a:custGeom>
                          <a:avLst/>
                          <a:gdLst>
                            <a:gd name="T0" fmla="*/ 0 w 28"/>
                            <a:gd name="T1" fmla="*/ 2147483647 h 9"/>
                            <a:gd name="T2" fmla="*/ 2147483647 w 28"/>
                            <a:gd name="T3" fmla="*/ 2147483647 h 9"/>
                            <a:gd name="T4" fmla="*/ 0 w 28"/>
                            <a:gd name="T5" fmla="*/ 2147483647 h 9"/>
                            <a:gd name="T6" fmla="*/ 2147483647 w 28"/>
                            <a:gd name="T7" fmla="*/ 0 h 9"/>
                            <a:gd name="T8" fmla="*/ 2147483647 w 28"/>
                            <a:gd name="T9" fmla="*/ 2147483647 h 9"/>
                            <a:gd name="T10" fmla="*/ 2147483647 w 28"/>
                            <a:gd name="T11" fmla="*/ 2147483647 h 9"/>
                            <a:gd name="T12" fmla="*/ 2147483647 w 28"/>
                            <a:gd name="T13" fmla="*/ 2147483647 h 9"/>
                            <a:gd name="T14" fmla="*/ 2147483647 w 28"/>
                            <a:gd name="T15" fmla="*/ 2147483647 h 9"/>
                            <a:gd name="T16" fmla="*/ 0 w 28"/>
                            <a:gd name="T17" fmla="*/ 2147483647 h 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
                            <a:gd name="T28" fmla="*/ 0 h 9"/>
                            <a:gd name="T29" fmla="*/ 28 w 28"/>
                            <a:gd name="T30" fmla="*/ 9 h 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 h="9">
                              <a:moveTo>
                                <a:pt x="0" y="9"/>
                              </a:moveTo>
                              <a:lnTo>
                                <a:pt x="1" y="4"/>
                              </a:lnTo>
                              <a:lnTo>
                                <a:pt x="0" y="2"/>
                              </a:lnTo>
                              <a:lnTo>
                                <a:pt x="17" y="0"/>
                              </a:lnTo>
                              <a:lnTo>
                                <a:pt x="25" y="2"/>
                              </a:lnTo>
                              <a:lnTo>
                                <a:pt x="28" y="7"/>
                              </a:lnTo>
                              <a:lnTo>
                                <a:pt x="24" y="9"/>
                              </a:lnTo>
                              <a:lnTo>
                                <a:pt x="15" y="7"/>
                              </a:lnTo>
                              <a:lnTo>
                                <a:pt x="0" y="9"/>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90" name="Freeform 407"/>
                        <p:cNvSpPr>
                          <a:spLocks/>
                        </p:cNvSpPr>
                        <p:nvPr/>
                      </p:nvSpPr>
                      <p:spPr bwMode="gray">
                        <a:xfrm>
                          <a:off x="2468" y="2924"/>
                          <a:ext cx="32" cy="73"/>
                        </a:xfrm>
                        <a:custGeom>
                          <a:avLst/>
                          <a:gdLst>
                            <a:gd name="T0" fmla="*/ 0 w 26"/>
                            <a:gd name="T1" fmla="*/ 2147483647 h 60"/>
                            <a:gd name="T2" fmla="*/ 2147483647 w 26"/>
                            <a:gd name="T3" fmla="*/ 2147483647 h 60"/>
                            <a:gd name="T4" fmla="*/ 2147483647 w 26"/>
                            <a:gd name="T5" fmla="*/ 2147483647 h 60"/>
                            <a:gd name="T6" fmla="*/ 2147483647 w 26"/>
                            <a:gd name="T7" fmla="*/ 0 h 60"/>
                            <a:gd name="T8" fmla="*/ 2147483647 w 26"/>
                            <a:gd name="T9" fmla="*/ 2147483647 h 60"/>
                            <a:gd name="T10" fmla="*/ 2147483647 w 26"/>
                            <a:gd name="T11" fmla="*/ 2147483647 h 60"/>
                            <a:gd name="T12" fmla="*/ 2147483647 w 26"/>
                            <a:gd name="T13" fmla="*/ 2147483647 h 60"/>
                            <a:gd name="T14" fmla="*/ 2147483647 w 26"/>
                            <a:gd name="T15" fmla="*/ 2147483647 h 60"/>
                            <a:gd name="T16" fmla="*/ 2147483647 w 26"/>
                            <a:gd name="T17" fmla="*/ 2147483647 h 60"/>
                            <a:gd name="T18" fmla="*/ 2147483647 w 26"/>
                            <a:gd name="T19" fmla="*/ 2147483647 h 60"/>
                            <a:gd name="T20" fmla="*/ 2147483647 w 26"/>
                            <a:gd name="T21" fmla="*/ 2147483647 h 60"/>
                            <a:gd name="T22" fmla="*/ 2147483647 w 26"/>
                            <a:gd name="T23" fmla="*/ 2147483647 h 60"/>
                            <a:gd name="T24" fmla="*/ 0 w 26"/>
                            <a:gd name="T25" fmla="*/ 2147483647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6"/>
                            <a:gd name="T40" fmla="*/ 0 h 60"/>
                            <a:gd name="T41" fmla="*/ 26 w 26"/>
                            <a:gd name="T42" fmla="*/ 60 h 6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6" h="60">
                              <a:moveTo>
                                <a:pt x="0" y="13"/>
                              </a:moveTo>
                              <a:lnTo>
                                <a:pt x="16" y="3"/>
                              </a:lnTo>
                              <a:lnTo>
                                <a:pt x="15" y="1"/>
                              </a:lnTo>
                              <a:lnTo>
                                <a:pt x="22" y="0"/>
                              </a:lnTo>
                              <a:lnTo>
                                <a:pt x="26" y="9"/>
                              </a:lnTo>
                              <a:lnTo>
                                <a:pt x="26" y="23"/>
                              </a:lnTo>
                              <a:lnTo>
                                <a:pt x="19" y="33"/>
                              </a:lnTo>
                              <a:lnTo>
                                <a:pt x="20" y="59"/>
                              </a:lnTo>
                              <a:lnTo>
                                <a:pt x="9" y="60"/>
                              </a:lnTo>
                              <a:lnTo>
                                <a:pt x="9" y="33"/>
                              </a:lnTo>
                              <a:lnTo>
                                <a:pt x="5" y="23"/>
                              </a:lnTo>
                              <a:lnTo>
                                <a:pt x="1" y="18"/>
                              </a:lnTo>
                              <a:lnTo>
                                <a:pt x="0" y="13"/>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91" name="Freeform 408"/>
                        <p:cNvSpPr>
                          <a:spLocks/>
                        </p:cNvSpPr>
                        <p:nvPr/>
                      </p:nvSpPr>
                      <p:spPr bwMode="gray">
                        <a:xfrm>
                          <a:off x="2458" y="2937"/>
                          <a:ext cx="20" cy="65"/>
                        </a:xfrm>
                        <a:custGeom>
                          <a:avLst/>
                          <a:gdLst>
                            <a:gd name="T0" fmla="*/ 2147483647 w 16"/>
                            <a:gd name="T1" fmla="*/ 2147483647 h 53"/>
                            <a:gd name="T2" fmla="*/ 2147483647 w 16"/>
                            <a:gd name="T3" fmla="*/ 2147483647 h 53"/>
                            <a:gd name="T4" fmla="*/ 2147483647 w 16"/>
                            <a:gd name="T5" fmla="*/ 2147483647 h 53"/>
                            <a:gd name="T6" fmla="*/ 2147483647 w 16"/>
                            <a:gd name="T7" fmla="*/ 2147483647 h 53"/>
                            <a:gd name="T8" fmla="*/ 2147483647 w 16"/>
                            <a:gd name="T9" fmla="*/ 2147483647 h 53"/>
                            <a:gd name="T10" fmla="*/ 2147483647 w 16"/>
                            <a:gd name="T11" fmla="*/ 2147483647 h 53"/>
                            <a:gd name="T12" fmla="*/ 2147483647 w 16"/>
                            <a:gd name="T13" fmla="*/ 2147483647 h 53"/>
                            <a:gd name="T14" fmla="*/ 2147483647 w 16"/>
                            <a:gd name="T15" fmla="*/ 2147483647 h 53"/>
                            <a:gd name="T16" fmla="*/ 2147483647 w 16"/>
                            <a:gd name="T17" fmla="*/ 2147483647 h 53"/>
                            <a:gd name="T18" fmla="*/ 2147483647 w 16"/>
                            <a:gd name="T19" fmla="*/ 2147483647 h 53"/>
                            <a:gd name="T20" fmla="*/ 0 w 16"/>
                            <a:gd name="T21" fmla="*/ 0 h 53"/>
                            <a:gd name="T22" fmla="*/ 2147483647 w 16"/>
                            <a:gd name="T23" fmla="*/ 2147483647 h 5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6"/>
                            <a:gd name="T37" fmla="*/ 0 h 53"/>
                            <a:gd name="T38" fmla="*/ 16 w 16"/>
                            <a:gd name="T39" fmla="*/ 53 h 5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6" h="53">
                              <a:moveTo>
                                <a:pt x="7" y="2"/>
                              </a:moveTo>
                              <a:lnTo>
                                <a:pt x="8" y="7"/>
                              </a:lnTo>
                              <a:lnTo>
                                <a:pt x="12" y="12"/>
                              </a:lnTo>
                              <a:lnTo>
                                <a:pt x="16" y="22"/>
                              </a:lnTo>
                              <a:lnTo>
                                <a:pt x="16" y="49"/>
                              </a:lnTo>
                              <a:lnTo>
                                <a:pt x="6" y="53"/>
                              </a:lnTo>
                              <a:lnTo>
                                <a:pt x="5" y="46"/>
                              </a:lnTo>
                              <a:lnTo>
                                <a:pt x="5" y="35"/>
                              </a:lnTo>
                              <a:lnTo>
                                <a:pt x="1" y="31"/>
                              </a:lnTo>
                              <a:lnTo>
                                <a:pt x="1" y="11"/>
                              </a:lnTo>
                              <a:lnTo>
                                <a:pt x="0" y="0"/>
                              </a:lnTo>
                              <a:lnTo>
                                <a:pt x="7" y="2"/>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92" name="Freeform 409"/>
                        <p:cNvSpPr>
                          <a:spLocks/>
                        </p:cNvSpPr>
                        <p:nvPr/>
                      </p:nvSpPr>
                      <p:spPr bwMode="gray">
                        <a:xfrm>
                          <a:off x="2421" y="2930"/>
                          <a:ext cx="45" cy="84"/>
                        </a:xfrm>
                        <a:custGeom>
                          <a:avLst/>
                          <a:gdLst>
                            <a:gd name="T0" fmla="*/ 2147483647 w 36"/>
                            <a:gd name="T1" fmla="*/ 2147483647 h 68"/>
                            <a:gd name="T2" fmla="*/ 2147483647 w 36"/>
                            <a:gd name="T3" fmla="*/ 2147483647 h 68"/>
                            <a:gd name="T4" fmla="*/ 2147483647 w 36"/>
                            <a:gd name="T5" fmla="*/ 2147483647 h 68"/>
                            <a:gd name="T6" fmla="*/ 2147483647 w 36"/>
                            <a:gd name="T7" fmla="*/ 2147483647 h 68"/>
                            <a:gd name="T8" fmla="*/ 2147483647 w 36"/>
                            <a:gd name="T9" fmla="*/ 2147483647 h 68"/>
                            <a:gd name="T10" fmla="*/ 2147483647 w 36"/>
                            <a:gd name="T11" fmla="*/ 2147483647 h 68"/>
                            <a:gd name="T12" fmla="*/ 2147483647 w 36"/>
                            <a:gd name="T13" fmla="*/ 2147483647 h 68"/>
                            <a:gd name="T14" fmla="*/ 2147483647 w 36"/>
                            <a:gd name="T15" fmla="*/ 2147483647 h 68"/>
                            <a:gd name="T16" fmla="*/ 2147483647 w 36"/>
                            <a:gd name="T17" fmla="*/ 2147483647 h 68"/>
                            <a:gd name="T18" fmla="*/ 2147483647 w 36"/>
                            <a:gd name="T19" fmla="*/ 2147483647 h 68"/>
                            <a:gd name="T20" fmla="*/ 0 w 36"/>
                            <a:gd name="T21" fmla="*/ 2147483647 h 68"/>
                            <a:gd name="T22" fmla="*/ 2147483647 w 36"/>
                            <a:gd name="T23" fmla="*/ 2147483647 h 68"/>
                            <a:gd name="T24" fmla="*/ 2147483647 w 36"/>
                            <a:gd name="T25" fmla="*/ 2147483647 h 68"/>
                            <a:gd name="T26" fmla="*/ 2147483647 w 36"/>
                            <a:gd name="T27" fmla="*/ 2147483647 h 68"/>
                            <a:gd name="T28" fmla="*/ 2147483647 w 36"/>
                            <a:gd name="T29" fmla="*/ 2147483647 h 68"/>
                            <a:gd name="T30" fmla="*/ 2147483647 w 36"/>
                            <a:gd name="T31" fmla="*/ 0 h 68"/>
                            <a:gd name="T32" fmla="*/ 2147483647 w 36"/>
                            <a:gd name="T33" fmla="*/ 2147483647 h 68"/>
                            <a:gd name="T34" fmla="*/ 2147483647 w 36"/>
                            <a:gd name="T35" fmla="*/ 2147483647 h 68"/>
                            <a:gd name="T36" fmla="*/ 2147483647 w 36"/>
                            <a:gd name="T37" fmla="*/ 2147483647 h 6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6"/>
                            <a:gd name="T58" fmla="*/ 0 h 68"/>
                            <a:gd name="T59" fmla="*/ 36 w 36"/>
                            <a:gd name="T60" fmla="*/ 68 h 6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6" h="68">
                              <a:moveTo>
                                <a:pt x="30" y="5"/>
                              </a:moveTo>
                              <a:lnTo>
                                <a:pt x="31" y="16"/>
                              </a:lnTo>
                              <a:lnTo>
                                <a:pt x="31" y="36"/>
                              </a:lnTo>
                              <a:lnTo>
                                <a:pt x="35" y="40"/>
                              </a:lnTo>
                              <a:lnTo>
                                <a:pt x="35" y="51"/>
                              </a:lnTo>
                              <a:lnTo>
                                <a:pt x="36" y="58"/>
                              </a:lnTo>
                              <a:lnTo>
                                <a:pt x="29" y="60"/>
                              </a:lnTo>
                              <a:lnTo>
                                <a:pt x="10" y="68"/>
                              </a:lnTo>
                              <a:lnTo>
                                <a:pt x="5" y="66"/>
                              </a:lnTo>
                              <a:lnTo>
                                <a:pt x="2" y="58"/>
                              </a:lnTo>
                              <a:lnTo>
                                <a:pt x="0" y="51"/>
                              </a:lnTo>
                              <a:lnTo>
                                <a:pt x="8" y="36"/>
                              </a:lnTo>
                              <a:lnTo>
                                <a:pt x="8" y="31"/>
                              </a:lnTo>
                              <a:lnTo>
                                <a:pt x="3" y="15"/>
                              </a:lnTo>
                              <a:lnTo>
                                <a:pt x="7" y="2"/>
                              </a:lnTo>
                              <a:lnTo>
                                <a:pt x="13" y="0"/>
                              </a:lnTo>
                              <a:lnTo>
                                <a:pt x="20" y="3"/>
                              </a:lnTo>
                              <a:lnTo>
                                <a:pt x="24" y="2"/>
                              </a:lnTo>
                              <a:lnTo>
                                <a:pt x="30" y="5"/>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93" name="Freeform 410"/>
                        <p:cNvSpPr>
                          <a:spLocks/>
                        </p:cNvSpPr>
                        <p:nvPr/>
                      </p:nvSpPr>
                      <p:spPr bwMode="gray">
                        <a:xfrm>
                          <a:off x="2286" y="2918"/>
                          <a:ext cx="83" cy="65"/>
                        </a:xfrm>
                        <a:custGeom>
                          <a:avLst/>
                          <a:gdLst>
                            <a:gd name="T0" fmla="*/ 2147483647 w 67"/>
                            <a:gd name="T1" fmla="*/ 2147483647 h 53"/>
                            <a:gd name="T2" fmla="*/ 2147483647 w 67"/>
                            <a:gd name="T3" fmla="*/ 2147483647 h 53"/>
                            <a:gd name="T4" fmla="*/ 0 w 67"/>
                            <a:gd name="T5" fmla="*/ 2147483647 h 53"/>
                            <a:gd name="T6" fmla="*/ 2147483647 w 67"/>
                            <a:gd name="T7" fmla="*/ 2147483647 h 53"/>
                            <a:gd name="T8" fmla="*/ 2147483647 w 67"/>
                            <a:gd name="T9" fmla="*/ 2147483647 h 53"/>
                            <a:gd name="T10" fmla="*/ 2147483647 w 67"/>
                            <a:gd name="T11" fmla="*/ 0 h 53"/>
                            <a:gd name="T12" fmla="*/ 2147483647 w 67"/>
                            <a:gd name="T13" fmla="*/ 0 h 53"/>
                            <a:gd name="T14" fmla="*/ 2147483647 w 67"/>
                            <a:gd name="T15" fmla="*/ 2147483647 h 53"/>
                            <a:gd name="T16" fmla="*/ 2147483647 w 67"/>
                            <a:gd name="T17" fmla="*/ 2147483647 h 53"/>
                            <a:gd name="T18" fmla="*/ 2147483647 w 67"/>
                            <a:gd name="T19" fmla="*/ 2147483647 h 53"/>
                            <a:gd name="T20" fmla="*/ 2147483647 w 67"/>
                            <a:gd name="T21" fmla="*/ 2147483647 h 53"/>
                            <a:gd name="T22" fmla="*/ 2147483647 w 67"/>
                            <a:gd name="T23" fmla="*/ 2147483647 h 53"/>
                            <a:gd name="T24" fmla="*/ 2147483647 w 67"/>
                            <a:gd name="T25" fmla="*/ 2147483647 h 53"/>
                            <a:gd name="T26" fmla="*/ 2147483647 w 67"/>
                            <a:gd name="T27" fmla="*/ 2147483647 h 53"/>
                            <a:gd name="T28" fmla="*/ 2147483647 w 67"/>
                            <a:gd name="T29" fmla="*/ 2147483647 h 53"/>
                            <a:gd name="T30" fmla="*/ 2147483647 w 67"/>
                            <a:gd name="T31" fmla="*/ 2147483647 h 53"/>
                            <a:gd name="T32" fmla="*/ 2147483647 w 67"/>
                            <a:gd name="T33" fmla="*/ 2147483647 h 53"/>
                            <a:gd name="T34" fmla="*/ 2147483647 w 67"/>
                            <a:gd name="T35" fmla="*/ 2147483647 h 53"/>
                            <a:gd name="T36" fmla="*/ 2147483647 w 67"/>
                            <a:gd name="T37" fmla="*/ 2147483647 h 53"/>
                            <a:gd name="T38" fmla="*/ 2147483647 w 67"/>
                            <a:gd name="T39" fmla="*/ 2147483647 h 53"/>
                            <a:gd name="T40" fmla="*/ 2147483647 w 67"/>
                            <a:gd name="T41" fmla="*/ 2147483647 h 53"/>
                            <a:gd name="T42" fmla="*/ 2147483647 w 67"/>
                            <a:gd name="T43" fmla="*/ 2147483647 h 53"/>
                            <a:gd name="T44" fmla="*/ 2147483647 w 67"/>
                            <a:gd name="T45" fmla="*/ 2147483647 h 53"/>
                            <a:gd name="T46" fmla="*/ 2147483647 w 67"/>
                            <a:gd name="T47" fmla="*/ 2147483647 h 53"/>
                            <a:gd name="T48" fmla="*/ 2147483647 w 67"/>
                            <a:gd name="T49" fmla="*/ 2147483647 h 53"/>
                            <a:gd name="T50" fmla="*/ 2147483647 w 67"/>
                            <a:gd name="T51" fmla="*/ 2147483647 h 5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7"/>
                            <a:gd name="T79" fmla="*/ 0 h 53"/>
                            <a:gd name="T80" fmla="*/ 67 w 67"/>
                            <a:gd name="T81" fmla="*/ 53 h 5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7" h="53">
                              <a:moveTo>
                                <a:pt x="15" y="33"/>
                              </a:moveTo>
                              <a:lnTo>
                                <a:pt x="2" y="16"/>
                              </a:lnTo>
                              <a:lnTo>
                                <a:pt x="0" y="13"/>
                              </a:lnTo>
                              <a:lnTo>
                                <a:pt x="6" y="11"/>
                              </a:lnTo>
                              <a:lnTo>
                                <a:pt x="12" y="10"/>
                              </a:lnTo>
                              <a:lnTo>
                                <a:pt x="13" y="0"/>
                              </a:lnTo>
                              <a:lnTo>
                                <a:pt x="21" y="0"/>
                              </a:lnTo>
                              <a:lnTo>
                                <a:pt x="35" y="3"/>
                              </a:lnTo>
                              <a:lnTo>
                                <a:pt x="45" y="8"/>
                              </a:lnTo>
                              <a:lnTo>
                                <a:pt x="52" y="7"/>
                              </a:lnTo>
                              <a:lnTo>
                                <a:pt x="54" y="4"/>
                              </a:lnTo>
                              <a:lnTo>
                                <a:pt x="59" y="9"/>
                              </a:lnTo>
                              <a:lnTo>
                                <a:pt x="65" y="24"/>
                              </a:lnTo>
                              <a:lnTo>
                                <a:pt x="67" y="38"/>
                              </a:lnTo>
                              <a:lnTo>
                                <a:pt x="65" y="48"/>
                              </a:lnTo>
                              <a:lnTo>
                                <a:pt x="62" y="53"/>
                              </a:lnTo>
                              <a:lnTo>
                                <a:pt x="54" y="51"/>
                              </a:lnTo>
                              <a:lnTo>
                                <a:pt x="51" y="48"/>
                              </a:lnTo>
                              <a:lnTo>
                                <a:pt x="44" y="44"/>
                              </a:lnTo>
                              <a:lnTo>
                                <a:pt x="43" y="41"/>
                              </a:lnTo>
                              <a:lnTo>
                                <a:pt x="38" y="42"/>
                              </a:lnTo>
                              <a:lnTo>
                                <a:pt x="36" y="38"/>
                              </a:lnTo>
                              <a:lnTo>
                                <a:pt x="38" y="31"/>
                              </a:lnTo>
                              <a:lnTo>
                                <a:pt x="33" y="27"/>
                              </a:lnTo>
                              <a:lnTo>
                                <a:pt x="24" y="28"/>
                              </a:lnTo>
                              <a:lnTo>
                                <a:pt x="15" y="33"/>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94" name="Freeform 411"/>
                        <p:cNvSpPr>
                          <a:spLocks/>
                        </p:cNvSpPr>
                        <p:nvPr/>
                      </p:nvSpPr>
                      <p:spPr bwMode="gray">
                        <a:xfrm>
                          <a:off x="2304" y="2952"/>
                          <a:ext cx="36" cy="38"/>
                        </a:xfrm>
                        <a:custGeom>
                          <a:avLst/>
                          <a:gdLst>
                            <a:gd name="T0" fmla="*/ 2147483647 w 29"/>
                            <a:gd name="T1" fmla="*/ 2147483647 h 31"/>
                            <a:gd name="T2" fmla="*/ 2147483647 w 29"/>
                            <a:gd name="T3" fmla="*/ 2147483647 h 31"/>
                            <a:gd name="T4" fmla="*/ 2147483647 w 29"/>
                            <a:gd name="T5" fmla="*/ 2147483647 h 31"/>
                            <a:gd name="T6" fmla="*/ 0 w 29"/>
                            <a:gd name="T7" fmla="*/ 2147483647 h 31"/>
                            <a:gd name="T8" fmla="*/ 2147483647 w 29"/>
                            <a:gd name="T9" fmla="*/ 2147483647 h 31"/>
                            <a:gd name="T10" fmla="*/ 2147483647 w 29"/>
                            <a:gd name="T11" fmla="*/ 0 h 31"/>
                            <a:gd name="T12" fmla="*/ 2147483647 w 29"/>
                            <a:gd name="T13" fmla="*/ 2147483647 h 31"/>
                            <a:gd name="T14" fmla="*/ 2147483647 w 29"/>
                            <a:gd name="T15" fmla="*/ 2147483647 h 31"/>
                            <a:gd name="T16" fmla="*/ 2147483647 w 29"/>
                            <a:gd name="T17" fmla="*/ 2147483647 h 31"/>
                            <a:gd name="T18" fmla="*/ 2147483647 w 29"/>
                            <a:gd name="T19" fmla="*/ 2147483647 h 31"/>
                            <a:gd name="T20" fmla="*/ 2147483647 w 29"/>
                            <a:gd name="T21" fmla="*/ 2147483647 h 31"/>
                            <a:gd name="T22" fmla="*/ 2147483647 w 29"/>
                            <a:gd name="T23" fmla="*/ 2147483647 h 3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9"/>
                            <a:gd name="T37" fmla="*/ 0 h 31"/>
                            <a:gd name="T38" fmla="*/ 29 w 29"/>
                            <a:gd name="T39" fmla="*/ 31 h 3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9" h="31">
                              <a:moveTo>
                                <a:pt x="21" y="31"/>
                              </a:moveTo>
                              <a:lnTo>
                                <a:pt x="7" y="25"/>
                              </a:lnTo>
                              <a:lnTo>
                                <a:pt x="4" y="15"/>
                              </a:lnTo>
                              <a:lnTo>
                                <a:pt x="0" y="6"/>
                              </a:lnTo>
                              <a:lnTo>
                                <a:pt x="9" y="1"/>
                              </a:lnTo>
                              <a:lnTo>
                                <a:pt x="18" y="0"/>
                              </a:lnTo>
                              <a:lnTo>
                                <a:pt x="23" y="4"/>
                              </a:lnTo>
                              <a:lnTo>
                                <a:pt x="21" y="11"/>
                              </a:lnTo>
                              <a:lnTo>
                                <a:pt x="23" y="15"/>
                              </a:lnTo>
                              <a:lnTo>
                                <a:pt x="28" y="14"/>
                              </a:lnTo>
                              <a:lnTo>
                                <a:pt x="29" y="17"/>
                              </a:lnTo>
                              <a:lnTo>
                                <a:pt x="21" y="31"/>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95" name="Freeform 412"/>
                        <p:cNvSpPr>
                          <a:spLocks/>
                        </p:cNvSpPr>
                        <p:nvPr/>
                      </p:nvSpPr>
                      <p:spPr bwMode="gray">
                        <a:xfrm>
                          <a:off x="2363" y="2940"/>
                          <a:ext cx="69" cy="80"/>
                        </a:xfrm>
                        <a:custGeom>
                          <a:avLst/>
                          <a:gdLst>
                            <a:gd name="T0" fmla="*/ 2147483647 w 56"/>
                            <a:gd name="T1" fmla="*/ 2147483647 h 66"/>
                            <a:gd name="T2" fmla="*/ 2147483647 w 56"/>
                            <a:gd name="T3" fmla="*/ 2147483647 h 66"/>
                            <a:gd name="T4" fmla="*/ 2147483647 w 56"/>
                            <a:gd name="T5" fmla="*/ 2147483647 h 66"/>
                            <a:gd name="T6" fmla="*/ 2147483647 w 56"/>
                            <a:gd name="T7" fmla="*/ 2147483647 h 66"/>
                            <a:gd name="T8" fmla="*/ 2147483647 w 56"/>
                            <a:gd name="T9" fmla="*/ 2147483647 h 66"/>
                            <a:gd name="T10" fmla="*/ 2147483647 w 56"/>
                            <a:gd name="T11" fmla="*/ 2147483647 h 66"/>
                            <a:gd name="T12" fmla="*/ 2147483647 w 56"/>
                            <a:gd name="T13" fmla="*/ 2147483647 h 66"/>
                            <a:gd name="T14" fmla="*/ 0 w 56"/>
                            <a:gd name="T15" fmla="*/ 2147483647 h 66"/>
                            <a:gd name="T16" fmla="*/ 0 w 56"/>
                            <a:gd name="T17" fmla="*/ 2147483647 h 66"/>
                            <a:gd name="T18" fmla="*/ 2147483647 w 56"/>
                            <a:gd name="T19" fmla="*/ 2147483647 h 66"/>
                            <a:gd name="T20" fmla="*/ 2147483647 w 56"/>
                            <a:gd name="T21" fmla="*/ 2147483647 h 66"/>
                            <a:gd name="T22" fmla="*/ 2147483647 w 56"/>
                            <a:gd name="T23" fmla="*/ 2147483647 h 66"/>
                            <a:gd name="T24" fmla="*/ 2147483647 w 56"/>
                            <a:gd name="T25" fmla="*/ 2147483647 h 66"/>
                            <a:gd name="T26" fmla="*/ 2147483647 w 56"/>
                            <a:gd name="T27" fmla="*/ 0 h 66"/>
                            <a:gd name="T28" fmla="*/ 2147483647 w 56"/>
                            <a:gd name="T29" fmla="*/ 2147483647 h 66"/>
                            <a:gd name="T30" fmla="*/ 2147483647 w 56"/>
                            <a:gd name="T31" fmla="*/ 2147483647 h 66"/>
                            <a:gd name="T32" fmla="*/ 2147483647 w 56"/>
                            <a:gd name="T33" fmla="*/ 2147483647 h 66"/>
                            <a:gd name="T34" fmla="*/ 2147483647 w 56"/>
                            <a:gd name="T35" fmla="*/ 2147483647 h 66"/>
                            <a:gd name="T36" fmla="*/ 2147483647 w 56"/>
                            <a:gd name="T37" fmla="*/ 2147483647 h 66"/>
                            <a:gd name="T38" fmla="*/ 2147483647 w 56"/>
                            <a:gd name="T39" fmla="*/ 2147483647 h 66"/>
                            <a:gd name="T40" fmla="*/ 2147483647 w 56"/>
                            <a:gd name="T41" fmla="*/ 2147483647 h 66"/>
                            <a:gd name="T42" fmla="*/ 2147483647 w 56"/>
                            <a:gd name="T43" fmla="*/ 2147483647 h 66"/>
                            <a:gd name="T44" fmla="*/ 2147483647 w 56"/>
                            <a:gd name="T45" fmla="*/ 2147483647 h 66"/>
                            <a:gd name="T46" fmla="*/ 2147483647 w 56"/>
                            <a:gd name="T47" fmla="*/ 2147483647 h 6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6"/>
                            <a:gd name="T73" fmla="*/ 0 h 66"/>
                            <a:gd name="T74" fmla="*/ 56 w 56"/>
                            <a:gd name="T75" fmla="*/ 66 h 6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6" h="66">
                              <a:moveTo>
                                <a:pt x="53" y="59"/>
                              </a:moveTo>
                              <a:lnTo>
                                <a:pt x="40" y="59"/>
                              </a:lnTo>
                              <a:lnTo>
                                <a:pt x="29" y="61"/>
                              </a:lnTo>
                              <a:lnTo>
                                <a:pt x="16" y="64"/>
                              </a:lnTo>
                              <a:lnTo>
                                <a:pt x="6" y="66"/>
                              </a:lnTo>
                              <a:lnTo>
                                <a:pt x="9" y="57"/>
                              </a:lnTo>
                              <a:lnTo>
                                <a:pt x="8" y="51"/>
                              </a:lnTo>
                              <a:lnTo>
                                <a:pt x="0" y="47"/>
                              </a:lnTo>
                              <a:lnTo>
                                <a:pt x="0" y="36"/>
                              </a:lnTo>
                              <a:lnTo>
                                <a:pt x="3" y="31"/>
                              </a:lnTo>
                              <a:lnTo>
                                <a:pt x="5" y="21"/>
                              </a:lnTo>
                              <a:lnTo>
                                <a:pt x="3" y="7"/>
                              </a:lnTo>
                              <a:lnTo>
                                <a:pt x="12" y="5"/>
                              </a:lnTo>
                              <a:lnTo>
                                <a:pt x="17" y="0"/>
                              </a:lnTo>
                              <a:lnTo>
                                <a:pt x="22" y="5"/>
                              </a:lnTo>
                              <a:lnTo>
                                <a:pt x="28" y="5"/>
                              </a:lnTo>
                              <a:lnTo>
                                <a:pt x="35" y="14"/>
                              </a:lnTo>
                              <a:lnTo>
                                <a:pt x="41" y="8"/>
                              </a:lnTo>
                              <a:lnTo>
                                <a:pt x="51" y="8"/>
                              </a:lnTo>
                              <a:lnTo>
                                <a:pt x="56" y="24"/>
                              </a:lnTo>
                              <a:lnTo>
                                <a:pt x="56" y="29"/>
                              </a:lnTo>
                              <a:lnTo>
                                <a:pt x="48" y="44"/>
                              </a:lnTo>
                              <a:lnTo>
                                <a:pt x="50" y="51"/>
                              </a:lnTo>
                              <a:lnTo>
                                <a:pt x="53" y="59"/>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96" name="Freeform 413"/>
                        <p:cNvSpPr>
                          <a:spLocks/>
                        </p:cNvSpPr>
                        <p:nvPr/>
                      </p:nvSpPr>
                      <p:spPr bwMode="gray">
                        <a:xfrm>
                          <a:off x="2331" y="2973"/>
                          <a:ext cx="43" cy="47"/>
                        </a:xfrm>
                        <a:custGeom>
                          <a:avLst/>
                          <a:gdLst>
                            <a:gd name="T0" fmla="*/ 2147483647 w 35"/>
                            <a:gd name="T1" fmla="*/ 2147483647 h 39"/>
                            <a:gd name="T2" fmla="*/ 2147483647 w 35"/>
                            <a:gd name="T3" fmla="*/ 2147483647 h 39"/>
                            <a:gd name="T4" fmla="*/ 2147483647 w 35"/>
                            <a:gd name="T5" fmla="*/ 2147483647 h 39"/>
                            <a:gd name="T6" fmla="*/ 2147483647 w 35"/>
                            <a:gd name="T7" fmla="*/ 2147483647 h 39"/>
                            <a:gd name="T8" fmla="*/ 2147483647 w 35"/>
                            <a:gd name="T9" fmla="*/ 2147483647 h 39"/>
                            <a:gd name="T10" fmla="*/ 2147483647 w 35"/>
                            <a:gd name="T11" fmla="*/ 2147483647 h 39"/>
                            <a:gd name="T12" fmla="*/ 2147483647 w 35"/>
                            <a:gd name="T13" fmla="*/ 2147483647 h 39"/>
                            <a:gd name="T14" fmla="*/ 0 w 35"/>
                            <a:gd name="T15" fmla="*/ 2147483647 h 39"/>
                            <a:gd name="T16" fmla="*/ 2147483647 w 35"/>
                            <a:gd name="T17" fmla="*/ 0 h 39"/>
                            <a:gd name="T18" fmla="*/ 2147483647 w 35"/>
                            <a:gd name="T19" fmla="*/ 2147483647 h 39"/>
                            <a:gd name="T20" fmla="*/ 2147483647 w 35"/>
                            <a:gd name="T21" fmla="*/ 2147483647 h 39"/>
                            <a:gd name="T22" fmla="*/ 2147483647 w 35"/>
                            <a:gd name="T23" fmla="*/ 2147483647 h 3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5"/>
                            <a:gd name="T37" fmla="*/ 0 h 39"/>
                            <a:gd name="T38" fmla="*/ 35 w 35"/>
                            <a:gd name="T39" fmla="*/ 39 h 3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5" h="39">
                              <a:moveTo>
                                <a:pt x="26" y="9"/>
                              </a:moveTo>
                              <a:lnTo>
                                <a:pt x="26" y="20"/>
                              </a:lnTo>
                              <a:lnTo>
                                <a:pt x="34" y="24"/>
                              </a:lnTo>
                              <a:lnTo>
                                <a:pt x="35" y="30"/>
                              </a:lnTo>
                              <a:lnTo>
                                <a:pt x="32" y="39"/>
                              </a:lnTo>
                              <a:lnTo>
                                <a:pt x="19" y="34"/>
                              </a:lnTo>
                              <a:lnTo>
                                <a:pt x="9" y="23"/>
                              </a:lnTo>
                              <a:lnTo>
                                <a:pt x="0" y="14"/>
                              </a:lnTo>
                              <a:lnTo>
                                <a:pt x="8" y="0"/>
                              </a:lnTo>
                              <a:lnTo>
                                <a:pt x="15" y="4"/>
                              </a:lnTo>
                              <a:lnTo>
                                <a:pt x="18" y="7"/>
                              </a:lnTo>
                              <a:lnTo>
                                <a:pt x="26" y="9"/>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97" name="Freeform 414"/>
                        <p:cNvSpPr>
                          <a:spLocks/>
                        </p:cNvSpPr>
                        <p:nvPr/>
                      </p:nvSpPr>
                      <p:spPr bwMode="gray">
                        <a:xfrm>
                          <a:off x="2556" y="3027"/>
                          <a:ext cx="3" cy="6"/>
                        </a:xfrm>
                        <a:custGeom>
                          <a:avLst/>
                          <a:gdLst>
                            <a:gd name="T0" fmla="*/ 0 w 3"/>
                            <a:gd name="T1" fmla="*/ 2147483647 h 4"/>
                            <a:gd name="T2" fmla="*/ 0 w 3"/>
                            <a:gd name="T3" fmla="*/ 2147483647 h 4"/>
                            <a:gd name="T4" fmla="*/ 2147483647 w 3"/>
                            <a:gd name="T5" fmla="*/ 0 h 4"/>
                            <a:gd name="T6" fmla="*/ 2147483647 w 3"/>
                            <a:gd name="T7" fmla="*/ 2147483647 h 4"/>
                            <a:gd name="T8" fmla="*/ 2147483647 w 3"/>
                            <a:gd name="T9" fmla="*/ 2147483647 h 4"/>
                            <a:gd name="T10" fmla="*/ 0 w 3"/>
                            <a:gd name="T11" fmla="*/ 2147483647 h 4"/>
                            <a:gd name="T12" fmla="*/ 0 60000 65536"/>
                            <a:gd name="T13" fmla="*/ 0 60000 65536"/>
                            <a:gd name="T14" fmla="*/ 0 60000 65536"/>
                            <a:gd name="T15" fmla="*/ 0 60000 65536"/>
                            <a:gd name="T16" fmla="*/ 0 60000 65536"/>
                            <a:gd name="T17" fmla="*/ 0 60000 65536"/>
                            <a:gd name="T18" fmla="*/ 0 w 3"/>
                            <a:gd name="T19" fmla="*/ 0 h 4"/>
                            <a:gd name="T20" fmla="*/ 3 w 3"/>
                            <a:gd name="T21" fmla="*/ 4 h 4"/>
                          </a:gdLst>
                          <a:ahLst/>
                          <a:cxnLst>
                            <a:cxn ang="T12">
                              <a:pos x="T0" y="T1"/>
                            </a:cxn>
                            <a:cxn ang="T13">
                              <a:pos x="T2" y="T3"/>
                            </a:cxn>
                            <a:cxn ang="T14">
                              <a:pos x="T4" y="T5"/>
                            </a:cxn>
                            <a:cxn ang="T15">
                              <a:pos x="T6" y="T7"/>
                            </a:cxn>
                            <a:cxn ang="T16">
                              <a:pos x="T8" y="T9"/>
                            </a:cxn>
                            <a:cxn ang="T17">
                              <a:pos x="T10" y="T11"/>
                            </a:cxn>
                          </a:cxnLst>
                          <a:rect l="T18" t="T19" r="T20" b="T21"/>
                          <a:pathLst>
                            <a:path w="3" h="4">
                              <a:moveTo>
                                <a:pt x="0" y="4"/>
                              </a:moveTo>
                              <a:lnTo>
                                <a:pt x="0" y="2"/>
                              </a:lnTo>
                              <a:lnTo>
                                <a:pt x="1" y="0"/>
                              </a:lnTo>
                              <a:lnTo>
                                <a:pt x="3" y="1"/>
                              </a:lnTo>
                              <a:lnTo>
                                <a:pt x="3" y="2"/>
                              </a:lnTo>
                              <a:lnTo>
                                <a:pt x="0" y="4"/>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98" name="Freeform 415"/>
                        <p:cNvSpPr>
                          <a:spLocks/>
                        </p:cNvSpPr>
                        <p:nvPr/>
                      </p:nvSpPr>
                      <p:spPr bwMode="gray">
                        <a:xfrm>
                          <a:off x="2591" y="3132"/>
                          <a:ext cx="16" cy="12"/>
                        </a:xfrm>
                        <a:custGeom>
                          <a:avLst/>
                          <a:gdLst>
                            <a:gd name="T0" fmla="*/ 0 w 13"/>
                            <a:gd name="T1" fmla="*/ 2147483647 h 10"/>
                            <a:gd name="T2" fmla="*/ 2147483647 w 13"/>
                            <a:gd name="T3" fmla="*/ 0 h 10"/>
                            <a:gd name="T4" fmla="*/ 2147483647 w 13"/>
                            <a:gd name="T5" fmla="*/ 2147483647 h 10"/>
                            <a:gd name="T6" fmla="*/ 2147483647 w 13"/>
                            <a:gd name="T7" fmla="*/ 2147483647 h 10"/>
                            <a:gd name="T8" fmla="*/ 2147483647 w 13"/>
                            <a:gd name="T9" fmla="*/ 2147483647 h 10"/>
                            <a:gd name="T10" fmla="*/ 2147483647 w 13"/>
                            <a:gd name="T11" fmla="*/ 2147483647 h 10"/>
                            <a:gd name="T12" fmla="*/ 0 w 13"/>
                            <a:gd name="T13" fmla="*/ 2147483647 h 10"/>
                            <a:gd name="T14" fmla="*/ 0 60000 65536"/>
                            <a:gd name="T15" fmla="*/ 0 60000 65536"/>
                            <a:gd name="T16" fmla="*/ 0 60000 65536"/>
                            <a:gd name="T17" fmla="*/ 0 60000 65536"/>
                            <a:gd name="T18" fmla="*/ 0 60000 65536"/>
                            <a:gd name="T19" fmla="*/ 0 60000 65536"/>
                            <a:gd name="T20" fmla="*/ 0 60000 65536"/>
                            <a:gd name="T21" fmla="*/ 0 w 13"/>
                            <a:gd name="T22" fmla="*/ 0 h 10"/>
                            <a:gd name="T23" fmla="*/ 13 w 13"/>
                            <a:gd name="T24" fmla="*/ 10 h 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 h="10">
                              <a:moveTo>
                                <a:pt x="0" y="6"/>
                              </a:moveTo>
                              <a:lnTo>
                                <a:pt x="11" y="0"/>
                              </a:lnTo>
                              <a:lnTo>
                                <a:pt x="12" y="1"/>
                              </a:lnTo>
                              <a:lnTo>
                                <a:pt x="13" y="4"/>
                              </a:lnTo>
                              <a:lnTo>
                                <a:pt x="12" y="8"/>
                              </a:lnTo>
                              <a:lnTo>
                                <a:pt x="4" y="10"/>
                              </a:lnTo>
                              <a:lnTo>
                                <a:pt x="0" y="6"/>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699" name="Freeform 416"/>
                        <p:cNvSpPr>
                          <a:spLocks/>
                        </p:cNvSpPr>
                        <p:nvPr/>
                      </p:nvSpPr>
                      <p:spPr bwMode="gray">
                        <a:xfrm>
                          <a:off x="2490" y="2899"/>
                          <a:ext cx="129" cy="120"/>
                        </a:xfrm>
                        <a:custGeom>
                          <a:avLst/>
                          <a:gdLst>
                            <a:gd name="T0" fmla="*/ 2147483647 w 105"/>
                            <a:gd name="T1" fmla="*/ 2147483647 h 98"/>
                            <a:gd name="T2" fmla="*/ 2147483647 w 105"/>
                            <a:gd name="T3" fmla="*/ 2147483647 h 98"/>
                            <a:gd name="T4" fmla="*/ 2147483647 w 105"/>
                            <a:gd name="T5" fmla="*/ 2147483647 h 98"/>
                            <a:gd name="T6" fmla="*/ 2147483647 w 105"/>
                            <a:gd name="T7" fmla="*/ 2147483647 h 98"/>
                            <a:gd name="T8" fmla="*/ 2147483647 w 105"/>
                            <a:gd name="T9" fmla="*/ 2147483647 h 98"/>
                            <a:gd name="T10" fmla="*/ 2147483647 w 105"/>
                            <a:gd name="T11" fmla="*/ 2147483647 h 98"/>
                            <a:gd name="T12" fmla="*/ 2147483647 w 105"/>
                            <a:gd name="T13" fmla="*/ 2147483647 h 98"/>
                            <a:gd name="T14" fmla="*/ 2147483647 w 105"/>
                            <a:gd name="T15" fmla="*/ 2147483647 h 98"/>
                            <a:gd name="T16" fmla="*/ 2147483647 w 105"/>
                            <a:gd name="T17" fmla="*/ 2147483647 h 98"/>
                            <a:gd name="T18" fmla="*/ 2147483647 w 105"/>
                            <a:gd name="T19" fmla="*/ 2147483647 h 98"/>
                            <a:gd name="T20" fmla="*/ 2147483647 w 105"/>
                            <a:gd name="T21" fmla="*/ 2147483647 h 98"/>
                            <a:gd name="T22" fmla="*/ 2147483647 w 105"/>
                            <a:gd name="T23" fmla="*/ 2147483647 h 98"/>
                            <a:gd name="T24" fmla="*/ 2147483647 w 105"/>
                            <a:gd name="T25" fmla="*/ 2147483647 h 98"/>
                            <a:gd name="T26" fmla="*/ 2147483647 w 105"/>
                            <a:gd name="T27" fmla="*/ 2147483647 h 98"/>
                            <a:gd name="T28" fmla="*/ 2147483647 w 105"/>
                            <a:gd name="T29" fmla="*/ 2147483647 h 98"/>
                            <a:gd name="T30" fmla="*/ 2147483647 w 105"/>
                            <a:gd name="T31" fmla="*/ 2147483647 h 98"/>
                            <a:gd name="T32" fmla="*/ 2147483647 w 105"/>
                            <a:gd name="T33" fmla="*/ 2147483647 h 98"/>
                            <a:gd name="T34" fmla="*/ 2147483647 w 105"/>
                            <a:gd name="T35" fmla="*/ 2147483647 h 98"/>
                            <a:gd name="T36" fmla="*/ 0 w 105"/>
                            <a:gd name="T37" fmla="*/ 2147483647 h 98"/>
                            <a:gd name="T38" fmla="*/ 2147483647 w 105"/>
                            <a:gd name="T39" fmla="*/ 2147483647 h 98"/>
                            <a:gd name="T40" fmla="*/ 2147483647 w 105"/>
                            <a:gd name="T41" fmla="*/ 2147483647 h 98"/>
                            <a:gd name="T42" fmla="*/ 2147483647 w 105"/>
                            <a:gd name="T43" fmla="*/ 2147483647 h 98"/>
                            <a:gd name="T44" fmla="*/ 2147483647 w 105"/>
                            <a:gd name="T45" fmla="*/ 2147483647 h 98"/>
                            <a:gd name="T46" fmla="*/ 2147483647 w 105"/>
                            <a:gd name="T47" fmla="*/ 2147483647 h 98"/>
                            <a:gd name="T48" fmla="*/ 2147483647 w 105"/>
                            <a:gd name="T49" fmla="*/ 0 h 98"/>
                            <a:gd name="T50" fmla="*/ 2147483647 w 105"/>
                            <a:gd name="T51" fmla="*/ 2147483647 h 98"/>
                            <a:gd name="T52" fmla="*/ 2147483647 w 105"/>
                            <a:gd name="T53" fmla="*/ 2147483647 h 98"/>
                            <a:gd name="T54" fmla="*/ 2147483647 w 105"/>
                            <a:gd name="T55" fmla="*/ 2147483647 h 98"/>
                            <a:gd name="T56" fmla="*/ 2147483647 w 105"/>
                            <a:gd name="T57" fmla="*/ 2147483647 h 98"/>
                            <a:gd name="T58" fmla="*/ 2147483647 w 105"/>
                            <a:gd name="T59" fmla="*/ 2147483647 h 98"/>
                            <a:gd name="T60" fmla="*/ 2147483647 w 105"/>
                            <a:gd name="T61" fmla="*/ 2147483647 h 98"/>
                            <a:gd name="T62" fmla="*/ 2147483647 w 105"/>
                            <a:gd name="T63" fmla="*/ 2147483647 h 98"/>
                            <a:gd name="T64" fmla="*/ 2147483647 w 105"/>
                            <a:gd name="T65" fmla="*/ 2147483647 h 9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5"/>
                            <a:gd name="T100" fmla="*/ 0 h 98"/>
                            <a:gd name="T101" fmla="*/ 105 w 105"/>
                            <a:gd name="T102" fmla="*/ 98 h 9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5" h="98">
                              <a:moveTo>
                                <a:pt x="99" y="3"/>
                              </a:moveTo>
                              <a:lnTo>
                                <a:pt x="103" y="7"/>
                              </a:lnTo>
                              <a:lnTo>
                                <a:pt x="104" y="12"/>
                              </a:lnTo>
                              <a:lnTo>
                                <a:pt x="105" y="28"/>
                              </a:lnTo>
                              <a:lnTo>
                                <a:pt x="100" y="31"/>
                              </a:lnTo>
                              <a:lnTo>
                                <a:pt x="93" y="45"/>
                              </a:lnTo>
                              <a:lnTo>
                                <a:pt x="87" y="52"/>
                              </a:lnTo>
                              <a:lnTo>
                                <a:pt x="83" y="71"/>
                              </a:lnTo>
                              <a:lnTo>
                                <a:pt x="78" y="77"/>
                              </a:lnTo>
                              <a:lnTo>
                                <a:pt x="73" y="70"/>
                              </a:lnTo>
                              <a:lnTo>
                                <a:pt x="66" y="70"/>
                              </a:lnTo>
                              <a:lnTo>
                                <a:pt x="55" y="85"/>
                              </a:lnTo>
                              <a:lnTo>
                                <a:pt x="52" y="98"/>
                              </a:lnTo>
                              <a:lnTo>
                                <a:pt x="32" y="97"/>
                              </a:lnTo>
                              <a:lnTo>
                                <a:pt x="26" y="96"/>
                              </a:lnTo>
                              <a:lnTo>
                                <a:pt x="24" y="89"/>
                              </a:lnTo>
                              <a:lnTo>
                                <a:pt x="12" y="79"/>
                              </a:lnTo>
                              <a:lnTo>
                                <a:pt x="1" y="79"/>
                              </a:lnTo>
                              <a:lnTo>
                                <a:pt x="0" y="53"/>
                              </a:lnTo>
                              <a:lnTo>
                                <a:pt x="7" y="43"/>
                              </a:lnTo>
                              <a:lnTo>
                                <a:pt x="7" y="29"/>
                              </a:lnTo>
                              <a:lnTo>
                                <a:pt x="3" y="20"/>
                              </a:lnTo>
                              <a:lnTo>
                                <a:pt x="7" y="19"/>
                              </a:lnTo>
                              <a:lnTo>
                                <a:pt x="11" y="6"/>
                              </a:lnTo>
                              <a:lnTo>
                                <a:pt x="18" y="0"/>
                              </a:lnTo>
                              <a:lnTo>
                                <a:pt x="32" y="2"/>
                              </a:lnTo>
                              <a:lnTo>
                                <a:pt x="39" y="10"/>
                              </a:lnTo>
                              <a:lnTo>
                                <a:pt x="49" y="10"/>
                              </a:lnTo>
                              <a:lnTo>
                                <a:pt x="56" y="13"/>
                              </a:lnTo>
                              <a:lnTo>
                                <a:pt x="63" y="11"/>
                              </a:lnTo>
                              <a:lnTo>
                                <a:pt x="68" y="5"/>
                              </a:lnTo>
                              <a:lnTo>
                                <a:pt x="85" y="8"/>
                              </a:lnTo>
                              <a:lnTo>
                                <a:pt x="99" y="3"/>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00" name="Freeform 417"/>
                        <p:cNvSpPr>
                          <a:spLocks/>
                        </p:cNvSpPr>
                        <p:nvPr/>
                      </p:nvSpPr>
                      <p:spPr bwMode="gray">
                        <a:xfrm>
                          <a:off x="2554" y="2907"/>
                          <a:ext cx="80" cy="144"/>
                        </a:xfrm>
                        <a:custGeom>
                          <a:avLst/>
                          <a:gdLst>
                            <a:gd name="T0" fmla="*/ 0 w 65"/>
                            <a:gd name="T1" fmla="*/ 2147483647 h 117"/>
                            <a:gd name="T2" fmla="*/ 2147483647 w 65"/>
                            <a:gd name="T3" fmla="*/ 2147483647 h 117"/>
                            <a:gd name="T4" fmla="*/ 2147483647 w 65"/>
                            <a:gd name="T5" fmla="*/ 2147483647 h 117"/>
                            <a:gd name="T6" fmla="*/ 2147483647 w 65"/>
                            <a:gd name="T7" fmla="*/ 2147483647 h 117"/>
                            <a:gd name="T8" fmla="*/ 2147483647 w 65"/>
                            <a:gd name="T9" fmla="*/ 2147483647 h 117"/>
                            <a:gd name="T10" fmla="*/ 2147483647 w 65"/>
                            <a:gd name="T11" fmla="*/ 2147483647 h 117"/>
                            <a:gd name="T12" fmla="*/ 2147483647 w 65"/>
                            <a:gd name="T13" fmla="*/ 2147483647 h 117"/>
                            <a:gd name="T14" fmla="*/ 2147483647 w 65"/>
                            <a:gd name="T15" fmla="*/ 2147483647 h 117"/>
                            <a:gd name="T16" fmla="*/ 2147483647 w 65"/>
                            <a:gd name="T17" fmla="*/ 2147483647 h 117"/>
                            <a:gd name="T18" fmla="*/ 2147483647 w 65"/>
                            <a:gd name="T19" fmla="*/ 2147483647 h 117"/>
                            <a:gd name="T20" fmla="*/ 2147483647 w 65"/>
                            <a:gd name="T21" fmla="*/ 2147483647 h 117"/>
                            <a:gd name="T22" fmla="*/ 2147483647 w 65"/>
                            <a:gd name="T23" fmla="*/ 0 h 117"/>
                            <a:gd name="T24" fmla="*/ 2147483647 w 65"/>
                            <a:gd name="T25" fmla="*/ 2147483647 h 117"/>
                            <a:gd name="T26" fmla="*/ 2147483647 w 65"/>
                            <a:gd name="T27" fmla="*/ 2147483647 h 117"/>
                            <a:gd name="T28" fmla="*/ 2147483647 w 65"/>
                            <a:gd name="T29" fmla="*/ 2147483647 h 117"/>
                            <a:gd name="T30" fmla="*/ 2147483647 w 65"/>
                            <a:gd name="T31" fmla="*/ 2147483647 h 117"/>
                            <a:gd name="T32" fmla="*/ 2147483647 w 65"/>
                            <a:gd name="T33" fmla="*/ 2147483647 h 117"/>
                            <a:gd name="T34" fmla="*/ 2147483647 w 65"/>
                            <a:gd name="T35" fmla="*/ 2147483647 h 117"/>
                            <a:gd name="T36" fmla="*/ 2147483647 w 65"/>
                            <a:gd name="T37" fmla="*/ 2147483647 h 117"/>
                            <a:gd name="T38" fmla="*/ 2147483647 w 65"/>
                            <a:gd name="T39" fmla="*/ 2147483647 h 117"/>
                            <a:gd name="T40" fmla="*/ 2147483647 w 65"/>
                            <a:gd name="T41" fmla="*/ 2147483647 h 117"/>
                            <a:gd name="T42" fmla="*/ 2147483647 w 65"/>
                            <a:gd name="T43" fmla="*/ 2147483647 h 117"/>
                            <a:gd name="T44" fmla="*/ 2147483647 w 65"/>
                            <a:gd name="T45" fmla="*/ 2147483647 h 117"/>
                            <a:gd name="T46" fmla="*/ 2147483647 w 65"/>
                            <a:gd name="T47" fmla="*/ 2147483647 h 117"/>
                            <a:gd name="T48" fmla="*/ 2147483647 w 65"/>
                            <a:gd name="T49" fmla="*/ 2147483647 h 117"/>
                            <a:gd name="T50" fmla="*/ 2147483647 w 65"/>
                            <a:gd name="T51" fmla="*/ 2147483647 h 117"/>
                            <a:gd name="T52" fmla="*/ 2147483647 w 65"/>
                            <a:gd name="T53" fmla="*/ 2147483647 h 117"/>
                            <a:gd name="T54" fmla="*/ 2147483647 w 65"/>
                            <a:gd name="T55" fmla="*/ 2147483647 h 117"/>
                            <a:gd name="T56" fmla="*/ 2147483647 w 65"/>
                            <a:gd name="T57" fmla="*/ 2147483647 h 117"/>
                            <a:gd name="T58" fmla="*/ 0 w 65"/>
                            <a:gd name="T59" fmla="*/ 2147483647 h 11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5"/>
                            <a:gd name="T91" fmla="*/ 0 h 117"/>
                            <a:gd name="T92" fmla="*/ 65 w 65"/>
                            <a:gd name="T93" fmla="*/ 117 h 11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5" h="117">
                              <a:moveTo>
                                <a:pt x="0" y="91"/>
                              </a:moveTo>
                              <a:lnTo>
                                <a:pt x="3" y="78"/>
                              </a:lnTo>
                              <a:lnTo>
                                <a:pt x="14" y="63"/>
                              </a:lnTo>
                              <a:lnTo>
                                <a:pt x="21" y="63"/>
                              </a:lnTo>
                              <a:lnTo>
                                <a:pt x="26" y="70"/>
                              </a:lnTo>
                              <a:lnTo>
                                <a:pt x="31" y="64"/>
                              </a:lnTo>
                              <a:lnTo>
                                <a:pt x="35" y="45"/>
                              </a:lnTo>
                              <a:lnTo>
                                <a:pt x="41" y="38"/>
                              </a:lnTo>
                              <a:lnTo>
                                <a:pt x="48" y="24"/>
                              </a:lnTo>
                              <a:lnTo>
                                <a:pt x="53" y="21"/>
                              </a:lnTo>
                              <a:lnTo>
                                <a:pt x="52" y="5"/>
                              </a:lnTo>
                              <a:lnTo>
                                <a:pt x="51" y="0"/>
                              </a:lnTo>
                              <a:lnTo>
                                <a:pt x="54" y="1"/>
                              </a:lnTo>
                              <a:lnTo>
                                <a:pt x="63" y="13"/>
                              </a:lnTo>
                              <a:lnTo>
                                <a:pt x="62" y="31"/>
                              </a:lnTo>
                              <a:lnTo>
                                <a:pt x="52" y="34"/>
                              </a:lnTo>
                              <a:lnTo>
                                <a:pt x="51" y="42"/>
                              </a:lnTo>
                              <a:lnTo>
                                <a:pt x="60" y="48"/>
                              </a:lnTo>
                              <a:lnTo>
                                <a:pt x="65" y="60"/>
                              </a:lnTo>
                              <a:lnTo>
                                <a:pt x="55" y="77"/>
                              </a:lnTo>
                              <a:lnTo>
                                <a:pt x="55" y="84"/>
                              </a:lnTo>
                              <a:lnTo>
                                <a:pt x="65" y="108"/>
                              </a:lnTo>
                              <a:lnTo>
                                <a:pt x="59" y="117"/>
                              </a:lnTo>
                              <a:lnTo>
                                <a:pt x="54" y="113"/>
                              </a:lnTo>
                              <a:lnTo>
                                <a:pt x="40" y="113"/>
                              </a:lnTo>
                              <a:lnTo>
                                <a:pt x="27" y="113"/>
                              </a:lnTo>
                              <a:lnTo>
                                <a:pt x="12" y="113"/>
                              </a:lnTo>
                              <a:lnTo>
                                <a:pt x="12" y="104"/>
                              </a:lnTo>
                              <a:lnTo>
                                <a:pt x="7" y="97"/>
                              </a:lnTo>
                              <a:lnTo>
                                <a:pt x="0" y="91"/>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01" name="Freeform 418"/>
                        <p:cNvSpPr>
                          <a:spLocks/>
                        </p:cNvSpPr>
                        <p:nvPr/>
                      </p:nvSpPr>
                      <p:spPr bwMode="gray">
                        <a:xfrm>
                          <a:off x="2561" y="3046"/>
                          <a:ext cx="62" cy="85"/>
                        </a:xfrm>
                        <a:custGeom>
                          <a:avLst/>
                          <a:gdLst>
                            <a:gd name="T0" fmla="*/ 2147483647 w 51"/>
                            <a:gd name="T1" fmla="*/ 2147483647 h 69"/>
                            <a:gd name="T2" fmla="*/ 2147483647 w 51"/>
                            <a:gd name="T3" fmla="*/ 2147483647 h 69"/>
                            <a:gd name="T4" fmla="*/ 2147483647 w 51"/>
                            <a:gd name="T5" fmla="*/ 2147483647 h 69"/>
                            <a:gd name="T6" fmla="*/ 0 w 51"/>
                            <a:gd name="T7" fmla="*/ 2147483647 h 69"/>
                            <a:gd name="T8" fmla="*/ 2147483647 w 51"/>
                            <a:gd name="T9" fmla="*/ 2147483647 h 69"/>
                            <a:gd name="T10" fmla="*/ 2147483647 w 51"/>
                            <a:gd name="T11" fmla="*/ 2147483647 h 69"/>
                            <a:gd name="T12" fmla="*/ 2147483647 w 51"/>
                            <a:gd name="T13" fmla="*/ 2147483647 h 69"/>
                            <a:gd name="T14" fmla="*/ 2147483647 w 51"/>
                            <a:gd name="T15" fmla="*/ 2147483647 h 69"/>
                            <a:gd name="T16" fmla="*/ 2147483647 w 51"/>
                            <a:gd name="T17" fmla="*/ 0 h 69"/>
                            <a:gd name="T18" fmla="*/ 2147483647 w 51"/>
                            <a:gd name="T19" fmla="*/ 0 h 69"/>
                            <a:gd name="T20" fmla="*/ 2147483647 w 51"/>
                            <a:gd name="T21" fmla="*/ 2147483647 h 69"/>
                            <a:gd name="T22" fmla="*/ 2147483647 w 51"/>
                            <a:gd name="T23" fmla="*/ 2147483647 h 69"/>
                            <a:gd name="T24" fmla="*/ 2147483647 w 51"/>
                            <a:gd name="T25" fmla="*/ 2147483647 h 69"/>
                            <a:gd name="T26" fmla="*/ 2147483647 w 51"/>
                            <a:gd name="T27" fmla="*/ 2147483647 h 69"/>
                            <a:gd name="T28" fmla="*/ 2147483647 w 51"/>
                            <a:gd name="T29" fmla="*/ 2147483647 h 69"/>
                            <a:gd name="T30" fmla="*/ 2147483647 w 51"/>
                            <a:gd name="T31" fmla="*/ 2147483647 h 69"/>
                            <a:gd name="T32" fmla="*/ 2147483647 w 51"/>
                            <a:gd name="T33" fmla="*/ 2147483647 h 69"/>
                            <a:gd name="T34" fmla="*/ 2147483647 w 51"/>
                            <a:gd name="T35" fmla="*/ 2147483647 h 69"/>
                            <a:gd name="T36" fmla="*/ 2147483647 w 51"/>
                            <a:gd name="T37" fmla="*/ 2147483647 h 69"/>
                            <a:gd name="T38" fmla="*/ 2147483647 w 51"/>
                            <a:gd name="T39" fmla="*/ 2147483647 h 69"/>
                            <a:gd name="T40" fmla="*/ 2147483647 w 51"/>
                            <a:gd name="T41" fmla="*/ 2147483647 h 69"/>
                            <a:gd name="T42" fmla="*/ 2147483647 w 51"/>
                            <a:gd name="T43" fmla="*/ 2147483647 h 69"/>
                            <a:gd name="T44" fmla="*/ 2147483647 w 51"/>
                            <a:gd name="T45" fmla="*/ 2147483647 h 69"/>
                            <a:gd name="T46" fmla="*/ 2147483647 w 51"/>
                            <a:gd name="T47" fmla="*/ 2147483647 h 69"/>
                            <a:gd name="T48" fmla="*/ 2147483647 w 51"/>
                            <a:gd name="T49" fmla="*/ 2147483647 h 69"/>
                            <a:gd name="T50" fmla="*/ 2147483647 w 51"/>
                            <a:gd name="T51" fmla="*/ 2147483647 h 69"/>
                            <a:gd name="T52" fmla="*/ 2147483647 w 51"/>
                            <a:gd name="T53" fmla="*/ 2147483647 h 69"/>
                            <a:gd name="T54" fmla="*/ 2147483647 w 51"/>
                            <a:gd name="T55" fmla="*/ 2147483647 h 69"/>
                            <a:gd name="T56" fmla="*/ 2147483647 w 51"/>
                            <a:gd name="T57" fmla="*/ 2147483647 h 6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1"/>
                            <a:gd name="T88" fmla="*/ 0 h 69"/>
                            <a:gd name="T89" fmla="*/ 51 w 51"/>
                            <a:gd name="T90" fmla="*/ 69 h 6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1" h="69">
                              <a:moveTo>
                                <a:pt x="23" y="69"/>
                              </a:moveTo>
                              <a:lnTo>
                                <a:pt x="13" y="53"/>
                              </a:lnTo>
                              <a:lnTo>
                                <a:pt x="6" y="44"/>
                              </a:lnTo>
                              <a:lnTo>
                                <a:pt x="0" y="32"/>
                              </a:lnTo>
                              <a:lnTo>
                                <a:pt x="5" y="20"/>
                              </a:lnTo>
                              <a:lnTo>
                                <a:pt x="4" y="15"/>
                              </a:lnTo>
                              <a:lnTo>
                                <a:pt x="5" y="9"/>
                              </a:lnTo>
                              <a:lnTo>
                                <a:pt x="22" y="9"/>
                              </a:lnTo>
                              <a:lnTo>
                                <a:pt x="22" y="0"/>
                              </a:lnTo>
                              <a:lnTo>
                                <a:pt x="35" y="0"/>
                              </a:lnTo>
                              <a:lnTo>
                                <a:pt x="33" y="7"/>
                              </a:lnTo>
                              <a:lnTo>
                                <a:pt x="41" y="14"/>
                              </a:lnTo>
                              <a:lnTo>
                                <a:pt x="48" y="10"/>
                              </a:lnTo>
                              <a:lnTo>
                                <a:pt x="50" y="12"/>
                              </a:lnTo>
                              <a:lnTo>
                                <a:pt x="51" y="19"/>
                              </a:lnTo>
                              <a:lnTo>
                                <a:pt x="45" y="23"/>
                              </a:lnTo>
                              <a:lnTo>
                                <a:pt x="43" y="30"/>
                              </a:lnTo>
                              <a:lnTo>
                                <a:pt x="45" y="32"/>
                              </a:lnTo>
                              <a:lnTo>
                                <a:pt x="48" y="33"/>
                              </a:lnTo>
                              <a:lnTo>
                                <a:pt x="45" y="53"/>
                              </a:lnTo>
                              <a:lnTo>
                                <a:pt x="39" y="47"/>
                              </a:lnTo>
                              <a:lnTo>
                                <a:pt x="35" y="41"/>
                              </a:lnTo>
                              <a:lnTo>
                                <a:pt x="28" y="40"/>
                              </a:lnTo>
                              <a:lnTo>
                                <a:pt x="28" y="44"/>
                              </a:lnTo>
                              <a:lnTo>
                                <a:pt x="26" y="50"/>
                              </a:lnTo>
                              <a:lnTo>
                                <a:pt x="22" y="48"/>
                              </a:lnTo>
                              <a:lnTo>
                                <a:pt x="24" y="54"/>
                              </a:lnTo>
                              <a:lnTo>
                                <a:pt x="31" y="62"/>
                              </a:lnTo>
                              <a:lnTo>
                                <a:pt x="23" y="69"/>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02" name="Freeform 419"/>
                        <p:cNvSpPr>
                          <a:spLocks/>
                        </p:cNvSpPr>
                        <p:nvPr/>
                      </p:nvSpPr>
                      <p:spPr bwMode="gray">
                        <a:xfrm>
                          <a:off x="2587" y="3027"/>
                          <a:ext cx="79" cy="112"/>
                        </a:xfrm>
                        <a:custGeom>
                          <a:avLst/>
                          <a:gdLst>
                            <a:gd name="T0" fmla="*/ 2147483647 w 64"/>
                            <a:gd name="T1" fmla="*/ 2147483647 h 91"/>
                            <a:gd name="T2" fmla="*/ 2147483647 w 64"/>
                            <a:gd name="T3" fmla="*/ 2147483647 h 91"/>
                            <a:gd name="T4" fmla="*/ 2147483647 w 64"/>
                            <a:gd name="T5" fmla="*/ 2147483647 h 91"/>
                            <a:gd name="T6" fmla="*/ 2147483647 w 64"/>
                            <a:gd name="T7" fmla="*/ 2147483647 h 91"/>
                            <a:gd name="T8" fmla="*/ 2147483647 w 64"/>
                            <a:gd name="T9" fmla="*/ 2147483647 h 91"/>
                            <a:gd name="T10" fmla="*/ 2147483647 w 64"/>
                            <a:gd name="T11" fmla="*/ 2147483647 h 91"/>
                            <a:gd name="T12" fmla="*/ 2147483647 w 64"/>
                            <a:gd name="T13" fmla="*/ 2147483647 h 91"/>
                            <a:gd name="T14" fmla="*/ 0 w 64"/>
                            <a:gd name="T15" fmla="*/ 2147483647 h 91"/>
                            <a:gd name="T16" fmla="*/ 2147483647 w 64"/>
                            <a:gd name="T17" fmla="*/ 2147483647 h 91"/>
                            <a:gd name="T18" fmla="*/ 2147483647 w 64"/>
                            <a:gd name="T19" fmla="*/ 2147483647 h 91"/>
                            <a:gd name="T20" fmla="*/ 2147483647 w 64"/>
                            <a:gd name="T21" fmla="*/ 2147483647 h 91"/>
                            <a:gd name="T22" fmla="*/ 2147483647 w 64"/>
                            <a:gd name="T23" fmla="*/ 2147483647 h 91"/>
                            <a:gd name="T24" fmla="*/ 2147483647 w 64"/>
                            <a:gd name="T25" fmla="*/ 2147483647 h 91"/>
                            <a:gd name="T26" fmla="*/ 2147483647 w 64"/>
                            <a:gd name="T27" fmla="*/ 2147483647 h 91"/>
                            <a:gd name="T28" fmla="*/ 2147483647 w 64"/>
                            <a:gd name="T29" fmla="*/ 2147483647 h 91"/>
                            <a:gd name="T30" fmla="*/ 2147483647 w 64"/>
                            <a:gd name="T31" fmla="*/ 2147483647 h 91"/>
                            <a:gd name="T32" fmla="*/ 2147483647 w 64"/>
                            <a:gd name="T33" fmla="*/ 2147483647 h 91"/>
                            <a:gd name="T34" fmla="*/ 2147483647 w 64"/>
                            <a:gd name="T35" fmla="*/ 2147483647 h 91"/>
                            <a:gd name="T36" fmla="*/ 2147483647 w 64"/>
                            <a:gd name="T37" fmla="*/ 2147483647 h 91"/>
                            <a:gd name="T38" fmla="*/ 2147483647 w 64"/>
                            <a:gd name="T39" fmla="*/ 2147483647 h 91"/>
                            <a:gd name="T40" fmla="*/ 2147483647 w 64"/>
                            <a:gd name="T41" fmla="*/ 2147483647 h 91"/>
                            <a:gd name="T42" fmla="*/ 2147483647 w 64"/>
                            <a:gd name="T43" fmla="*/ 2147483647 h 91"/>
                            <a:gd name="T44" fmla="*/ 2147483647 w 64"/>
                            <a:gd name="T45" fmla="*/ 2147483647 h 91"/>
                            <a:gd name="T46" fmla="*/ 2147483647 w 64"/>
                            <a:gd name="T47" fmla="*/ 2147483647 h 91"/>
                            <a:gd name="T48" fmla="*/ 2147483647 w 64"/>
                            <a:gd name="T49" fmla="*/ 2147483647 h 91"/>
                            <a:gd name="T50" fmla="*/ 2147483647 w 64"/>
                            <a:gd name="T51" fmla="*/ 2147483647 h 91"/>
                            <a:gd name="T52" fmla="*/ 2147483647 w 64"/>
                            <a:gd name="T53" fmla="*/ 2147483647 h 91"/>
                            <a:gd name="T54" fmla="*/ 2147483647 w 64"/>
                            <a:gd name="T55" fmla="*/ 2147483647 h 91"/>
                            <a:gd name="T56" fmla="*/ 2147483647 w 64"/>
                            <a:gd name="T57" fmla="*/ 0 h 91"/>
                            <a:gd name="T58" fmla="*/ 2147483647 w 64"/>
                            <a:gd name="T59" fmla="*/ 0 h 91"/>
                            <a:gd name="T60" fmla="*/ 2147483647 w 64"/>
                            <a:gd name="T61" fmla="*/ 0 h 91"/>
                            <a:gd name="T62" fmla="*/ 2147483647 w 64"/>
                            <a:gd name="T63" fmla="*/ 2147483647 h 91"/>
                            <a:gd name="T64" fmla="*/ 2147483647 w 64"/>
                            <a:gd name="T65" fmla="*/ 2147483647 h 91"/>
                            <a:gd name="T66" fmla="*/ 2147483647 w 64"/>
                            <a:gd name="T67" fmla="*/ 2147483647 h 91"/>
                            <a:gd name="T68" fmla="*/ 2147483647 w 64"/>
                            <a:gd name="T69" fmla="*/ 2147483647 h 91"/>
                            <a:gd name="T70" fmla="*/ 2147483647 w 64"/>
                            <a:gd name="T71" fmla="*/ 2147483647 h 91"/>
                            <a:gd name="T72" fmla="*/ 2147483647 w 64"/>
                            <a:gd name="T73" fmla="*/ 2147483647 h 91"/>
                            <a:gd name="T74" fmla="*/ 2147483647 w 64"/>
                            <a:gd name="T75" fmla="*/ 2147483647 h 91"/>
                            <a:gd name="T76" fmla="*/ 2147483647 w 64"/>
                            <a:gd name="T77" fmla="*/ 2147483647 h 91"/>
                            <a:gd name="T78" fmla="*/ 2147483647 w 64"/>
                            <a:gd name="T79" fmla="*/ 2147483647 h 91"/>
                            <a:gd name="T80" fmla="*/ 2147483647 w 64"/>
                            <a:gd name="T81" fmla="*/ 2147483647 h 9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64"/>
                            <a:gd name="T124" fmla="*/ 0 h 91"/>
                            <a:gd name="T125" fmla="*/ 64 w 64"/>
                            <a:gd name="T126" fmla="*/ 91 h 9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64" h="91">
                              <a:moveTo>
                                <a:pt x="16" y="89"/>
                              </a:moveTo>
                              <a:lnTo>
                                <a:pt x="15" y="86"/>
                              </a:lnTo>
                              <a:lnTo>
                                <a:pt x="14" y="85"/>
                              </a:lnTo>
                              <a:lnTo>
                                <a:pt x="3" y="91"/>
                              </a:lnTo>
                              <a:lnTo>
                                <a:pt x="1" y="84"/>
                              </a:lnTo>
                              <a:lnTo>
                                <a:pt x="9" y="77"/>
                              </a:lnTo>
                              <a:lnTo>
                                <a:pt x="2" y="69"/>
                              </a:lnTo>
                              <a:lnTo>
                                <a:pt x="0" y="63"/>
                              </a:lnTo>
                              <a:lnTo>
                                <a:pt x="4" y="65"/>
                              </a:lnTo>
                              <a:lnTo>
                                <a:pt x="6" y="59"/>
                              </a:lnTo>
                              <a:lnTo>
                                <a:pt x="6" y="55"/>
                              </a:lnTo>
                              <a:lnTo>
                                <a:pt x="13" y="56"/>
                              </a:lnTo>
                              <a:lnTo>
                                <a:pt x="17" y="62"/>
                              </a:lnTo>
                              <a:lnTo>
                                <a:pt x="23" y="68"/>
                              </a:lnTo>
                              <a:lnTo>
                                <a:pt x="26" y="48"/>
                              </a:lnTo>
                              <a:lnTo>
                                <a:pt x="23" y="47"/>
                              </a:lnTo>
                              <a:lnTo>
                                <a:pt x="21" y="45"/>
                              </a:lnTo>
                              <a:lnTo>
                                <a:pt x="23" y="38"/>
                              </a:lnTo>
                              <a:lnTo>
                                <a:pt x="29" y="34"/>
                              </a:lnTo>
                              <a:lnTo>
                                <a:pt x="28" y="27"/>
                              </a:lnTo>
                              <a:lnTo>
                                <a:pt x="26" y="25"/>
                              </a:lnTo>
                              <a:lnTo>
                                <a:pt x="19" y="29"/>
                              </a:lnTo>
                              <a:lnTo>
                                <a:pt x="11" y="22"/>
                              </a:lnTo>
                              <a:lnTo>
                                <a:pt x="13" y="15"/>
                              </a:lnTo>
                              <a:lnTo>
                                <a:pt x="27" y="15"/>
                              </a:lnTo>
                              <a:lnTo>
                                <a:pt x="32" y="19"/>
                              </a:lnTo>
                              <a:lnTo>
                                <a:pt x="38" y="10"/>
                              </a:lnTo>
                              <a:lnTo>
                                <a:pt x="43" y="2"/>
                              </a:lnTo>
                              <a:lnTo>
                                <a:pt x="49" y="0"/>
                              </a:lnTo>
                              <a:lnTo>
                                <a:pt x="58" y="0"/>
                              </a:lnTo>
                              <a:lnTo>
                                <a:pt x="64" y="0"/>
                              </a:lnTo>
                              <a:lnTo>
                                <a:pt x="64" y="11"/>
                              </a:lnTo>
                              <a:lnTo>
                                <a:pt x="58" y="19"/>
                              </a:lnTo>
                              <a:lnTo>
                                <a:pt x="57" y="36"/>
                              </a:lnTo>
                              <a:lnTo>
                                <a:pt x="53" y="50"/>
                              </a:lnTo>
                              <a:lnTo>
                                <a:pt x="46" y="54"/>
                              </a:lnTo>
                              <a:lnTo>
                                <a:pt x="40" y="80"/>
                              </a:lnTo>
                              <a:lnTo>
                                <a:pt x="23" y="89"/>
                              </a:lnTo>
                              <a:lnTo>
                                <a:pt x="23" y="84"/>
                              </a:lnTo>
                              <a:lnTo>
                                <a:pt x="20" y="84"/>
                              </a:lnTo>
                              <a:lnTo>
                                <a:pt x="16" y="89"/>
                              </a:lnTo>
                              <a:close/>
                            </a:path>
                          </a:pathLst>
                        </a:custGeom>
                        <a:grpFill/>
                        <a:ln w="6350">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03" name="Freeform 420"/>
                        <p:cNvSpPr>
                          <a:spLocks/>
                        </p:cNvSpPr>
                        <p:nvPr/>
                      </p:nvSpPr>
                      <p:spPr bwMode="gray">
                        <a:xfrm>
                          <a:off x="2567" y="3046"/>
                          <a:ext cx="20" cy="11"/>
                        </a:xfrm>
                        <a:custGeom>
                          <a:avLst/>
                          <a:gdLst>
                            <a:gd name="T0" fmla="*/ 2147483647 w 17"/>
                            <a:gd name="T1" fmla="*/ 0 h 9"/>
                            <a:gd name="T2" fmla="*/ 2147483647 w 17"/>
                            <a:gd name="T3" fmla="*/ 0 h 9"/>
                            <a:gd name="T4" fmla="*/ 2147483647 w 17"/>
                            <a:gd name="T5" fmla="*/ 2147483647 h 9"/>
                            <a:gd name="T6" fmla="*/ 0 w 17"/>
                            <a:gd name="T7" fmla="*/ 2147483647 h 9"/>
                            <a:gd name="T8" fmla="*/ 2147483647 w 17"/>
                            <a:gd name="T9" fmla="*/ 0 h 9"/>
                            <a:gd name="T10" fmla="*/ 0 60000 65536"/>
                            <a:gd name="T11" fmla="*/ 0 60000 65536"/>
                            <a:gd name="T12" fmla="*/ 0 60000 65536"/>
                            <a:gd name="T13" fmla="*/ 0 60000 65536"/>
                            <a:gd name="T14" fmla="*/ 0 60000 65536"/>
                            <a:gd name="T15" fmla="*/ 0 w 17"/>
                            <a:gd name="T16" fmla="*/ 0 h 9"/>
                            <a:gd name="T17" fmla="*/ 17 w 17"/>
                            <a:gd name="T18" fmla="*/ 9 h 9"/>
                          </a:gdLst>
                          <a:ahLst/>
                          <a:cxnLst>
                            <a:cxn ang="T10">
                              <a:pos x="T0" y="T1"/>
                            </a:cxn>
                            <a:cxn ang="T11">
                              <a:pos x="T2" y="T3"/>
                            </a:cxn>
                            <a:cxn ang="T12">
                              <a:pos x="T4" y="T5"/>
                            </a:cxn>
                            <a:cxn ang="T13">
                              <a:pos x="T6" y="T7"/>
                            </a:cxn>
                            <a:cxn ang="T14">
                              <a:pos x="T8" y="T9"/>
                            </a:cxn>
                          </a:cxnLst>
                          <a:rect l="T15" t="T16" r="T17" b="T18"/>
                          <a:pathLst>
                            <a:path w="17" h="9">
                              <a:moveTo>
                                <a:pt x="2" y="0"/>
                              </a:moveTo>
                              <a:lnTo>
                                <a:pt x="17" y="0"/>
                              </a:lnTo>
                              <a:lnTo>
                                <a:pt x="17" y="9"/>
                              </a:lnTo>
                              <a:lnTo>
                                <a:pt x="0" y="9"/>
                              </a:lnTo>
                              <a:lnTo>
                                <a:pt x="2" y="0"/>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04" name="Freeform 421"/>
                        <p:cNvSpPr>
                          <a:spLocks/>
                        </p:cNvSpPr>
                        <p:nvPr/>
                      </p:nvSpPr>
                      <p:spPr bwMode="gray">
                        <a:xfrm>
                          <a:off x="2543" y="3051"/>
                          <a:ext cx="6" cy="4"/>
                        </a:xfrm>
                        <a:custGeom>
                          <a:avLst/>
                          <a:gdLst>
                            <a:gd name="T0" fmla="*/ 0 w 4"/>
                            <a:gd name="T1" fmla="*/ 2147483647 h 3"/>
                            <a:gd name="T2" fmla="*/ 2147483647 w 4"/>
                            <a:gd name="T3" fmla="*/ 0 h 3"/>
                            <a:gd name="T4" fmla="*/ 2147483647 w 4"/>
                            <a:gd name="T5" fmla="*/ 2147483647 h 3"/>
                            <a:gd name="T6" fmla="*/ 2147483647 w 4"/>
                            <a:gd name="T7" fmla="*/ 2147483647 h 3"/>
                            <a:gd name="T8" fmla="*/ 2147483647 w 4"/>
                            <a:gd name="T9" fmla="*/ 2147483647 h 3"/>
                            <a:gd name="T10" fmla="*/ 0 w 4"/>
                            <a:gd name="T11" fmla="*/ 2147483647 h 3"/>
                            <a:gd name="T12" fmla="*/ 0 60000 65536"/>
                            <a:gd name="T13" fmla="*/ 0 60000 65536"/>
                            <a:gd name="T14" fmla="*/ 0 60000 65536"/>
                            <a:gd name="T15" fmla="*/ 0 60000 65536"/>
                            <a:gd name="T16" fmla="*/ 0 60000 65536"/>
                            <a:gd name="T17" fmla="*/ 0 60000 65536"/>
                            <a:gd name="T18" fmla="*/ 0 w 4"/>
                            <a:gd name="T19" fmla="*/ 0 h 3"/>
                            <a:gd name="T20" fmla="*/ 4 w 4"/>
                            <a:gd name="T21" fmla="*/ 3 h 3"/>
                          </a:gdLst>
                          <a:ahLst/>
                          <a:cxnLst>
                            <a:cxn ang="T12">
                              <a:pos x="T0" y="T1"/>
                            </a:cxn>
                            <a:cxn ang="T13">
                              <a:pos x="T2" y="T3"/>
                            </a:cxn>
                            <a:cxn ang="T14">
                              <a:pos x="T4" y="T5"/>
                            </a:cxn>
                            <a:cxn ang="T15">
                              <a:pos x="T6" y="T7"/>
                            </a:cxn>
                            <a:cxn ang="T16">
                              <a:pos x="T8" y="T9"/>
                            </a:cxn>
                            <a:cxn ang="T17">
                              <a:pos x="T10" y="T11"/>
                            </a:cxn>
                          </a:cxnLst>
                          <a:rect l="T18" t="T19" r="T20" b="T21"/>
                          <a:pathLst>
                            <a:path w="4" h="3">
                              <a:moveTo>
                                <a:pt x="0" y="2"/>
                              </a:moveTo>
                              <a:lnTo>
                                <a:pt x="1" y="0"/>
                              </a:lnTo>
                              <a:lnTo>
                                <a:pt x="3" y="1"/>
                              </a:lnTo>
                              <a:lnTo>
                                <a:pt x="4" y="2"/>
                              </a:lnTo>
                              <a:lnTo>
                                <a:pt x="1" y="3"/>
                              </a:lnTo>
                              <a:lnTo>
                                <a:pt x="0" y="2"/>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05" name="Freeform 422"/>
                        <p:cNvSpPr>
                          <a:spLocks/>
                        </p:cNvSpPr>
                        <p:nvPr/>
                      </p:nvSpPr>
                      <p:spPr bwMode="gray">
                        <a:xfrm>
                          <a:off x="2540" y="3062"/>
                          <a:ext cx="3" cy="4"/>
                        </a:xfrm>
                        <a:custGeom>
                          <a:avLst/>
                          <a:gdLst>
                            <a:gd name="T0" fmla="*/ 0 w 3"/>
                            <a:gd name="T1" fmla="*/ 2147483647 h 3"/>
                            <a:gd name="T2" fmla="*/ 0 w 3"/>
                            <a:gd name="T3" fmla="*/ 2147483647 h 3"/>
                            <a:gd name="T4" fmla="*/ 2147483647 w 3"/>
                            <a:gd name="T5" fmla="*/ 0 h 3"/>
                            <a:gd name="T6" fmla="*/ 2147483647 w 3"/>
                            <a:gd name="T7" fmla="*/ 2147483647 h 3"/>
                            <a:gd name="T8" fmla="*/ 2147483647 w 3"/>
                            <a:gd name="T9" fmla="*/ 2147483647 h 3"/>
                            <a:gd name="T10" fmla="*/ 0 w 3"/>
                            <a:gd name="T11" fmla="*/ 2147483647 h 3"/>
                            <a:gd name="T12" fmla="*/ 0 60000 65536"/>
                            <a:gd name="T13" fmla="*/ 0 60000 65536"/>
                            <a:gd name="T14" fmla="*/ 0 60000 65536"/>
                            <a:gd name="T15" fmla="*/ 0 60000 65536"/>
                            <a:gd name="T16" fmla="*/ 0 60000 65536"/>
                            <a:gd name="T17" fmla="*/ 0 60000 65536"/>
                            <a:gd name="T18" fmla="*/ 0 w 3"/>
                            <a:gd name="T19" fmla="*/ 0 h 3"/>
                            <a:gd name="T20" fmla="*/ 3 w 3"/>
                            <a:gd name="T21" fmla="*/ 3 h 3"/>
                          </a:gdLst>
                          <a:ahLst/>
                          <a:cxnLst>
                            <a:cxn ang="T12">
                              <a:pos x="T0" y="T1"/>
                            </a:cxn>
                            <a:cxn ang="T13">
                              <a:pos x="T2" y="T3"/>
                            </a:cxn>
                            <a:cxn ang="T14">
                              <a:pos x="T4" y="T5"/>
                            </a:cxn>
                            <a:cxn ang="T15">
                              <a:pos x="T6" y="T7"/>
                            </a:cxn>
                            <a:cxn ang="T16">
                              <a:pos x="T8" y="T9"/>
                            </a:cxn>
                            <a:cxn ang="T17">
                              <a:pos x="T10" y="T11"/>
                            </a:cxn>
                          </a:cxnLst>
                          <a:rect l="T18" t="T19" r="T20" b="T21"/>
                          <a:pathLst>
                            <a:path w="3" h="3">
                              <a:moveTo>
                                <a:pt x="0" y="2"/>
                              </a:moveTo>
                              <a:lnTo>
                                <a:pt x="0" y="1"/>
                              </a:lnTo>
                              <a:lnTo>
                                <a:pt x="1" y="0"/>
                              </a:lnTo>
                              <a:lnTo>
                                <a:pt x="3" y="2"/>
                              </a:lnTo>
                              <a:lnTo>
                                <a:pt x="2" y="3"/>
                              </a:lnTo>
                              <a:lnTo>
                                <a:pt x="0" y="2"/>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06" name="Freeform 423"/>
                        <p:cNvSpPr>
                          <a:spLocks/>
                        </p:cNvSpPr>
                        <p:nvPr/>
                      </p:nvSpPr>
                      <p:spPr bwMode="gray">
                        <a:xfrm>
                          <a:off x="2826" y="3188"/>
                          <a:ext cx="34" cy="100"/>
                        </a:xfrm>
                        <a:custGeom>
                          <a:avLst/>
                          <a:gdLst>
                            <a:gd name="T0" fmla="*/ 0 w 27"/>
                            <a:gd name="T1" fmla="*/ 0 h 81"/>
                            <a:gd name="T2" fmla="*/ 2147483647 w 27"/>
                            <a:gd name="T3" fmla="*/ 0 h 81"/>
                            <a:gd name="T4" fmla="*/ 2147483647 w 27"/>
                            <a:gd name="T5" fmla="*/ 2147483647 h 81"/>
                            <a:gd name="T6" fmla="*/ 2147483647 w 27"/>
                            <a:gd name="T7" fmla="*/ 2147483647 h 81"/>
                            <a:gd name="T8" fmla="*/ 2147483647 w 27"/>
                            <a:gd name="T9" fmla="*/ 2147483647 h 81"/>
                            <a:gd name="T10" fmla="*/ 2147483647 w 27"/>
                            <a:gd name="T11" fmla="*/ 2147483647 h 81"/>
                            <a:gd name="T12" fmla="*/ 2147483647 w 27"/>
                            <a:gd name="T13" fmla="*/ 2147483647 h 81"/>
                            <a:gd name="T14" fmla="*/ 2147483647 w 27"/>
                            <a:gd name="T15" fmla="*/ 2147483647 h 81"/>
                            <a:gd name="T16" fmla="*/ 2147483647 w 27"/>
                            <a:gd name="T17" fmla="*/ 2147483647 h 81"/>
                            <a:gd name="T18" fmla="*/ 2147483647 w 27"/>
                            <a:gd name="T19" fmla="*/ 2147483647 h 81"/>
                            <a:gd name="T20" fmla="*/ 2147483647 w 27"/>
                            <a:gd name="T21" fmla="*/ 2147483647 h 81"/>
                            <a:gd name="T22" fmla="*/ 2147483647 w 27"/>
                            <a:gd name="T23" fmla="*/ 2147483647 h 81"/>
                            <a:gd name="T24" fmla="*/ 2147483647 w 27"/>
                            <a:gd name="T25" fmla="*/ 2147483647 h 81"/>
                            <a:gd name="T26" fmla="*/ 2147483647 w 27"/>
                            <a:gd name="T27" fmla="*/ 2147483647 h 81"/>
                            <a:gd name="T28" fmla="*/ 2147483647 w 27"/>
                            <a:gd name="T29" fmla="*/ 2147483647 h 81"/>
                            <a:gd name="T30" fmla="*/ 2147483647 w 27"/>
                            <a:gd name="T31" fmla="*/ 2147483647 h 81"/>
                            <a:gd name="T32" fmla="*/ 2147483647 w 27"/>
                            <a:gd name="T33" fmla="*/ 2147483647 h 81"/>
                            <a:gd name="T34" fmla="*/ 2147483647 w 27"/>
                            <a:gd name="T35" fmla="*/ 2147483647 h 81"/>
                            <a:gd name="T36" fmla="*/ 2147483647 w 27"/>
                            <a:gd name="T37" fmla="*/ 2147483647 h 81"/>
                            <a:gd name="T38" fmla="*/ 2147483647 w 27"/>
                            <a:gd name="T39" fmla="*/ 2147483647 h 81"/>
                            <a:gd name="T40" fmla="*/ 2147483647 w 27"/>
                            <a:gd name="T41" fmla="*/ 2147483647 h 81"/>
                            <a:gd name="T42" fmla="*/ 2147483647 w 27"/>
                            <a:gd name="T43" fmla="*/ 2147483647 h 81"/>
                            <a:gd name="T44" fmla="*/ 0 w 27"/>
                            <a:gd name="T45" fmla="*/ 0 h 8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7"/>
                            <a:gd name="T70" fmla="*/ 0 h 81"/>
                            <a:gd name="T71" fmla="*/ 27 w 27"/>
                            <a:gd name="T72" fmla="*/ 81 h 8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7" h="81">
                              <a:moveTo>
                                <a:pt x="0" y="0"/>
                              </a:moveTo>
                              <a:lnTo>
                                <a:pt x="7" y="0"/>
                              </a:lnTo>
                              <a:lnTo>
                                <a:pt x="14" y="2"/>
                              </a:lnTo>
                              <a:lnTo>
                                <a:pt x="18" y="11"/>
                              </a:lnTo>
                              <a:lnTo>
                                <a:pt x="19" y="23"/>
                              </a:lnTo>
                              <a:lnTo>
                                <a:pt x="18" y="36"/>
                              </a:lnTo>
                              <a:lnTo>
                                <a:pt x="23" y="44"/>
                              </a:lnTo>
                              <a:lnTo>
                                <a:pt x="27" y="52"/>
                              </a:lnTo>
                              <a:lnTo>
                                <a:pt x="27" y="64"/>
                              </a:lnTo>
                              <a:lnTo>
                                <a:pt x="23" y="72"/>
                              </a:lnTo>
                              <a:lnTo>
                                <a:pt x="25" y="80"/>
                              </a:lnTo>
                              <a:lnTo>
                                <a:pt x="22" y="81"/>
                              </a:lnTo>
                              <a:lnTo>
                                <a:pt x="16" y="77"/>
                              </a:lnTo>
                              <a:lnTo>
                                <a:pt x="15" y="70"/>
                              </a:lnTo>
                              <a:lnTo>
                                <a:pt x="15" y="62"/>
                              </a:lnTo>
                              <a:lnTo>
                                <a:pt x="15" y="53"/>
                              </a:lnTo>
                              <a:lnTo>
                                <a:pt x="10" y="52"/>
                              </a:lnTo>
                              <a:lnTo>
                                <a:pt x="7" y="48"/>
                              </a:lnTo>
                              <a:lnTo>
                                <a:pt x="2" y="48"/>
                              </a:lnTo>
                              <a:lnTo>
                                <a:pt x="4" y="30"/>
                              </a:lnTo>
                              <a:lnTo>
                                <a:pt x="7" y="27"/>
                              </a:lnTo>
                              <a:lnTo>
                                <a:pt x="6" y="9"/>
                              </a:lnTo>
                              <a:lnTo>
                                <a:pt x="0" y="0"/>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07" name="Freeform 424"/>
                        <p:cNvSpPr>
                          <a:spLocks/>
                        </p:cNvSpPr>
                        <p:nvPr/>
                      </p:nvSpPr>
                      <p:spPr bwMode="gray">
                        <a:xfrm>
                          <a:off x="2788" y="3082"/>
                          <a:ext cx="19" cy="21"/>
                        </a:xfrm>
                        <a:custGeom>
                          <a:avLst/>
                          <a:gdLst>
                            <a:gd name="T0" fmla="*/ 0 w 15"/>
                            <a:gd name="T1" fmla="*/ 2147483647 h 17"/>
                            <a:gd name="T2" fmla="*/ 2147483647 w 15"/>
                            <a:gd name="T3" fmla="*/ 2147483647 h 17"/>
                            <a:gd name="T4" fmla="*/ 2147483647 w 15"/>
                            <a:gd name="T5" fmla="*/ 0 h 17"/>
                            <a:gd name="T6" fmla="*/ 2147483647 w 15"/>
                            <a:gd name="T7" fmla="*/ 2147483647 h 17"/>
                            <a:gd name="T8" fmla="*/ 2147483647 w 15"/>
                            <a:gd name="T9" fmla="*/ 2147483647 h 17"/>
                            <a:gd name="T10" fmla="*/ 2147483647 w 15"/>
                            <a:gd name="T11" fmla="*/ 2147483647 h 17"/>
                            <a:gd name="T12" fmla="*/ 2147483647 w 15"/>
                            <a:gd name="T13" fmla="*/ 2147483647 h 17"/>
                            <a:gd name="T14" fmla="*/ 2147483647 w 15"/>
                            <a:gd name="T15" fmla="*/ 2147483647 h 17"/>
                            <a:gd name="T16" fmla="*/ 2147483647 w 15"/>
                            <a:gd name="T17" fmla="*/ 2147483647 h 17"/>
                            <a:gd name="T18" fmla="*/ 2147483647 w 15"/>
                            <a:gd name="T19" fmla="*/ 2147483647 h 17"/>
                            <a:gd name="T20" fmla="*/ 2147483647 w 15"/>
                            <a:gd name="T21" fmla="*/ 2147483647 h 17"/>
                            <a:gd name="T22" fmla="*/ 2147483647 w 15"/>
                            <a:gd name="T23" fmla="*/ 2147483647 h 17"/>
                            <a:gd name="T24" fmla="*/ 0 w 15"/>
                            <a:gd name="T25" fmla="*/ 2147483647 h 17"/>
                            <a:gd name="T26" fmla="*/ 0 w 15"/>
                            <a:gd name="T27" fmla="*/ 2147483647 h 1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5"/>
                            <a:gd name="T43" fmla="*/ 0 h 17"/>
                            <a:gd name="T44" fmla="*/ 15 w 15"/>
                            <a:gd name="T45" fmla="*/ 17 h 1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5" h="17">
                              <a:moveTo>
                                <a:pt x="0" y="5"/>
                              </a:moveTo>
                              <a:lnTo>
                                <a:pt x="5" y="3"/>
                              </a:lnTo>
                              <a:lnTo>
                                <a:pt x="8" y="0"/>
                              </a:lnTo>
                              <a:lnTo>
                                <a:pt x="12" y="1"/>
                              </a:lnTo>
                              <a:lnTo>
                                <a:pt x="15" y="6"/>
                              </a:lnTo>
                              <a:lnTo>
                                <a:pt x="14" y="9"/>
                              </a:lnTo>
                              <a:lnTo>
                                <a:pt x="11" y="11"/>
                              </a:lnTo>
                              <a:lnTo>
                                <a:pt x="10" y="16"/>
                              </a:lnTo>
                              <a:lnTo>
                                <a:pt x="7" y="16"/>
                              </a:lnTo>
                              <a:lnTo>
                                <a:pt x="5" y="17"/>
                              </a:lnTo>
                              <a:lnTo>
                                <a:pt x="3" y="17"/>
                              </a:lnTo>
                              <a:lnTo>
                                <a:pt x="3" y="15"/>
                              </a:lnTo>
                              <a:lnTo>
                                <a:pt x="0" y="15"/>
                              </a:lnTo>
                              <a:lnTo>
                                <a:pt x="0" y="5"/>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08" name="Freeform 425"/>
                        <p:cNvSpPr>
                          <a:spLocks/>
                        </p:cNvSpPr>
                        <p:nvPr/>
                      </p:nvSpPr>
                      <p:spPr bwMode="gray">
                        <a:xfrm>
                          <a:off x="2801" y="3399"/>
                          <a:ext cx="16" cy="28"/>
                        </a:xfrm>
                        <a:custGeom>
                          <a:avLst/>
                          <a:gdLst>
                            <a:gd name="T0" fmla="*/ 2147483647 w 13"/>
                            <a:gd name="T1" fmla="*/ 2147483647 h 23"/>
                            <a:gd name="T2" fmla="*/ 2147483647 w 13"/>
                            <a:gd name="T3" fmla="*/ 2147483647 h 23"/>
                            <a:gd name="T4" fmla="*/ 2147483647 w 13"/>
                            <a:gd name="T5" fmla="*/ 2147483647 h 23"/>
                            <a:gd name="T6" fmla="*/ 0 w 13"/>
                            <a:gd name="T7" fmla="*/ 2147483647 h 23"/>
                            <a:gd name="T8" fmla="*/ 2147483647 w 13"/>
                            <a:gd name="T9" fmla="*/ 2147483647 h 23"/>
                            <a:gd name="T10" fmla="*/ 2147483647 w 13"/>
                            <a:gd name="T11" fmla="*/ 0 h 23"/>
                            <a:gd name="T12" fmla="*/ 2147483647 w 13"/>
                            <a:gd name="T13" fmla="*/ 2147483647 h 23"/>
                            <a:gd name="T14" fmla="*/ 2147483647 w 13"/>
                            <a:gd name="T15" fmla="*/ 2147483647 h 23"/>
                            <a:gd name="T16" fmla="*/ 0 60000 65536"/>
                            <a:gd name="T17" fmla="*/ 0 60000 65536"/>
                            <a:gd name="T18" fmla="*/ 0 60000 65536"/>
                            <a:gd name="T19" fmla="*/ 0 60000 65536"/>
                            <a:gd name="T20" fmla="*/ 0 60000 65536"/>
                            <a:gd name="T21" fmla="*/ 0 60000 65536"/>
                            <a:gd name="T22" fmla="*/ 0 60000 65536"/>
                            <a:gd name="T23" fmla="*/ 0 60000 65536"/>
                            <a:gd name="T24" fmla="*/ 0 w 13"/>
                            <a:gd name="T25" fmla="*/ 0 h 23"/>
                            <a:gd name="T26" fmla="*/ 13 w 13"/>
                            <a:gd name="T27" fmla="*/ 23 h 2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 h="23">
                              <a:moveTo>
                                <a:pt x="13" y="15"/>
                              </a:moveTo>
                              <a:lnTo>
                                <a:pt x="10" y="23"/>
                              </a:lnTo>
                              <a:lnTo>
                                <a:pt x="3" y="23"/>
                              </a:lnTo>
                              <a:lnTo>
                                <a:pt x="0" y="18"/>
                              </a:lnTo>
                              <a:lnTo>
                                <a:pt x="2" y="1"/>
                              </a:lnTo>
                              <a:lnTo>
                                <a:pt x="6" y="0"/>
                              </a:lnTo>
                              <a:lnTo>
                                <a:pt x="11" y="1"/>
                              </a:lnTo>
                              <a:lnTo>
                                <a:pt x="13" y="15"/>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09" name="Freeform 426"/>
                        <p:cNvSpPr>
                          <a:spLocks/>
                        </p:cNvSpPr>
                        <p:nvPr/>
                      </p:nvSpPr>
                      <p:spPr bwMode="gray">
                        <a:xfrm>
                          <a:off x="2797" y="3201"/>
                          <a:ext cx="119" cy="216"/>
                        </a:xfrm>
                        <a:custGeom>
                          <a:avLst/>
                          <a:gdLst>
                            <a:gd name="T0" fmla="*/ 2147483647 w 97"/>
                            <a:gd name="T1" fmla="*/ 2147483647 h 176"/>
                            <a:gd name="T2" fmla="*/ 2147483647 w 97"/>
                            <a:gd name="T3" fmla="*/ 2147483647 h 176"/>
                            <a:gd name="T4" fmla="*/ 2147483647 w 97"/>
                            <a:gd name="T5" fmla="*/ 2147483647 h 176"/>
                            <a:gd name="T6" fmla="*/ 2147483647 w 97"/>
                            <a:gd name="T7" fmla="*/ 2147483647 h 176"/>
                            <a:gd name="T8" fmla="*/ 2147483647 w 97"/>
                            <a:gd name="T9" fmla="*/ 2147483647 h 176"/>
                            <a:gd name="T10" fmla="*/ 2147483647 w 97"/>
                            <a:gd name="T11" fmla="*/ 2147483647 h 176"/>
                            <a:gd name="T12" fmla="*/ 2147483647 w 97"/>
                            <a:gd name="T13" fmla="*/ 2147483647 h 176"/>
                            <a:gd name="T14" fmla="*/ 2147483647 w 97"/>
                            <a:gd name="T15" fmla="*/ 2147483647 h 176"/>
                            <a:gd name="T16" fmla="*/ 2147483647 w 97"/>
                            <a:gd name="T17" fmla="*/ 2147483647 h 176"/>
                            <a:gd name="T18" fmla="*/ 2147483647 w 97"/>
                            <a:gd name="T19" fmla="*/ 2147483647 h 176"/>
                            <a:gd name="T20" fmla="*/ 2147483647 w 97"/>
                            <a:gd name="T21" fmla="*/ 2147483647 h 176"/>
                            <a:gd name="T22" fmla="*/ 2147483647 w 97"/>
                            <a:gd name="T23" fmla="*/ 2147483647 h 176"/>
                            <a:gd name="T24" fmla="*/ 2147483647 w 97"/>
                            <a:gd name="T25" fmla="*/ 2147483647 h 176"/>
                            <a:gd name="T26" fmla="*/ 2147483647 w 97"/>
                            <a:gd name="T27" fmla="*/ 2147483647 h 176"/>
                            <a:gd name="T28" fmla="*/ 0 w 97"/>
                            <a:gd name="T29" fmla="*/ 2147483647 h 176"/>
                            <a:gd name="T30" fmla="*/ 2147483647 w 97"/>
                            <a:gd name="T31" fmla="*/ 2147483647 h 176"/>
                            <a:gd name="T32" fmla="*/ 2147483647 w 97"/>
                            <a:gd name="T33" fmla="*/ 2147483647 h 176"/>
                            <a:gd name="T34" fmla="*/ 2147483647 w 97"/>
                            <a:gd name="T35" fmla="*/ 2147483647 h 176"/>
                            <a:gd name="T36" fmla="*/ 2147483647 w 97"/>
                            <a:gd name="T37" fmla="*/ 2147483647 h 176"/>
                            <a:gd name="T38" fmla="*/ 2147483647 w 97"/>
                            <a:gd name="T39" fmla="*/ 2147483647 h 176"/>
                            <a:gd name="T40" fmla="*/ 2147483647 w 97"/>
                            <a:gd name="T41" fmla="*/ 2147483647 h 176"/>
                            <a:gd name="T42" fmla="*/ 2147483647 w 97"/>
                            <a:gd name="T43" fmla="*/ 2147483647 h 176"/>
                            <a:gd name="T44" fmla="*/ 2147483647 w 97"/>
                            <a:gd name="T45" fmla="*/ 2147483647 h 176"/>
                            <a:gd name="T46" fmla="*/ 2147483647 w 97"/>
                            <a:gd name="T47" fmla="*/ 2147483647 h 176"/>
                            <a:gd name="T48" fmla="*/ 2147483647 w 97"/>
                            <a:gd name="T49" fmla="*/ 2147483647 h 176"/>
                            <a:gd name="T50" fmla="*/ 2147483647 w 97"/>
                            <a:gd name="T51" fmla="*/ 2147483647 h 176"/>
                            <a:gd name="T52" fmla="*/ 2147483647 w 97"/>
                            <a:gd name="T53" fmla="*/ 2147483647 h 176"/>
                            <a:gd name="T54" fmla="*/ 2147483647 w 97"/>
                            <a:gd name="T55" fmla="*/ 2147483647 h 176"/>
                            <a:gd name="T56" fmla="*/ 2147483647 w 97"/>
                            <a:gd name="T57" fmla="*/ 2147483647 h 176"/>
                            <a:gd name="T58" fmla="*/ 2147483647 w 97"/>
                            <a:gd name="T59" fmla="*/ 2147483647 h 176"/>
                            <a:gd name="T60" fmla="*/ 2147483647 w 97"/>
                            <a:gd name="T61" fmla="*/ 2147483647 h 176"/>
                            <a:gd name="T62" fmla="*/ 2147483647 w 97"/>
                            <a:gd name="T63" fmla="*/ 2147483647 h 176"/>
                            <a:gd name="T64" fmla="*/ 2147483647 w 97"/>
                            <a:gd name="T65" fmla="*/ 2147483647 h 176"/>
                            <a:gd name="T66" fmla="*/ 2147483647 w 97"/>
                            <a:gd name="T67" fmla="*/ 2147483647 h 176"/>
                            <a:gd name="T68" fmla="*/ 2147483647 w 97"/>
                            <a:gd name="T69" fmla="*/ 2147483647 h 176"/>
                            <a:gd name="T70" fmla="*/ 2147483647 w 97"/>
                            <a:gd name="T71" fmla="*/ 2147483647 h 176"/>
                            <a:gd name="T72" fmla="*/ 2147483647 w 97"/>
                            <a:gd name="T73" fmla="*/ 2147483647 h 176"/>
                            <a:gd name="T74" fmla="*/ 2147483647 w 97"/>
                            <a:gd name="T75" fmla="*/ 2147483647 h 176"/>
                            <a:gd name="T76" fmla="*/ 2147483647 w 97"/>
                            <a:gd name="T77" fmla="*/ 2147483647 h 176"/>
                            <a:gd name="T78" fmla="*/ 2147483647 w 97"/>
                            <a:gd name="T79" fmla="*/ 2147483647 h 176"/>
                            <a:gd name="T80" fmla="*/ 2147483647 w 97"/>
                            <a:gd name="T81" fmla="*/ 2147483647 h 176"/>
                            <a:gd name="T82" fmla="*/ 2147483647 w 97"/>
                            <a:gd name="T83" fmla="*/ 0 h 176"/>
                            <a:gd name="T84" fmla="*/ 2147483647 w 97"/>
                            <a:gd name="T85" fmla="*/ 2147483647 h 176"/>
                            <a:gd name="T86" fmla="*/ 2147483647 w 97"/>
                            <a:gd name="T87" fmla="*/ 2147483647 h 176"/>
                            <a:gd name="T88" fmla="*/ 2147483647 w 97"/>
                            <a:gd name="T89" fmla="*/ 2147483647 h 176"/>
                            <a:gd name="T90" fmla="*/ 2147483647 w 97"/>
                            <a:gd name="T91" fmla="*/ 2147483647 h 176"/>
                            <a:gd name="T92" fmla="*/ 2147483647 w 97"/>
                            <a:gd name="T93" fmla="*/ 2147483647 h 176"/>
                            <a:gd name="T94" fmla="*/ 2147483647 w 97"/>
                            <a:gd name="T95" fmla="*/ 2147483647 h 176"/>
                            <a:gd name="T96" fmla="*/ 2147483647 w 97"/>
                            <a:gd name="T97" fmla="*/ 2147483647 h 176"/>
                            <a:gd name="T98" fmla="*/ 2147483647 w 97"/>
                            <a:gd name="T99" fmla="*/ 2147483647 h 176"/>
                            <a:gd name="T100" fmla="*/ 2147483647 w 97"/>
                            <a:gd name="T101" fmla="*/ 2147483647 h 176"/>
                            <a:gd name="T102" fmla="*/ 2147483647 w 97"/>
                            <a:gd name="T103" fmla="*/ 2147483647 h 176"/>
                            <a:gd name="T104" fmla="*/ 2147483647 w 97"/>
                            <a:gd name="T105" fmla="*/ 2147483647 h 176"/>
                            <a:gd name="T106" fmla="*/ 2147483647 w 97"/>
                            <a:gd name="T107" fmla="*/ 2147483647 h 176"/>
                            <a:gd name="T108" fmla="*/ 2147483647 w 97"/>
                            <a:gd name="T109" fmla="*/ 2147483647 h 176"/>
                            <a:gd name="T110" fmla="*/ 2147483647 w 97"/>
                            <a:gd name="T111" fmla="*/ 2147483647 h 176"/>
                            <a:gd name="T112" fmla="*/ 2147483647 w 97"/>
                            <a:gd name="T113" fmla="*/ 2147483647 h 176"/>
                            <a:gd name="T114" fmla="*/ 2147483647 w 97"/>
                            <a:gd name="T115" fmla="*/ 2147483647 h 176"/>
                            <a:gd name="T116" fmla="*/ 2147483647 w 97"/>
                            <a:gd name="T117" fmla="*/ 2147483647 h 17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97"/>
                            <a:gd name="T178" fmla="*/ 0 h 176"/>
                            <a:gd name="T179" fmla="*/ 97 w 97"/>
                            <a:gd name="T180" fmla="*/ 176 h 17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97" h="176">
                              <a:moveTo>
                                <a:pt x="24" y="176"/>
                              </a:moveTo>
                              <a:lnTo>
                                <a:pt x="17" y="176"/>
                              </a:lnTo>
                              <a:lnTo>
                                <a:pt x="15" y="162"/>
                              </a:lnTo>
                              <a:lnTo>
                                <a:pt x="16" y="151"/>
                              </a:lnTo>
                              <a:lnTo>
                                <a:pt x="12" y="125"/>
                              </a:lnTo>
                              <a:lnTo>
                                <a:pt x="17" y="121"/>
                              </a:lnTo>
                              <a:lnTo>
                                <a:pt x="18" y="109"/>
                              </a:lnTo>
                              <a:lnTo>
                                <a:pt x="27" y="103"/>
                              </a:lnTo>
                              <a:lnTo>
                                <a:pt x="28" y="100"/>
                              </a:lnTo>
                              <a:lnTo>
                                <a:pt x="24" y="93"/>
                              </a:lnTo>
                              <a:lnTo>
                                <a:pt x="24" y="87"/>
                              </a:lnTo>
                              <a:lnTo>
                                <a:pt x="26" y="84"/>
                              </a:lnTo>
                              <a:lnTo>
                                <a:pt x="25" y="69"/>
                              </a:lnTo>
                              <a:lnTo>
                                <a:pt x="21" y="64"/>
                              </a:lnTo>
                              <a:lnTo>
                                <a:pt x="0" y="56"/>
                              </a:lnTo>
                              <a:lnTo>
                                <a:pt x="2" y="47"/>
                              </a:lnTo>
                              <a:lnTo>
                                <a:pt x="6" y="46"/>
                              </a:lnTo>
                              <a:lnTo>
                                <a:pt x="13" y="41"/>
                              </a:lnTo>
                              <a:lnTo>
                                <a:pt x="19" y="42"/>
                              </a:lnTo>
                              <a:lnTo>
                                <a:pt x="26" y="38"/>
                              </a:lnTo>
                              <a:lnTo>
                                <a:pt x="31" y="38"/>
                              </a:lnTo>
                              <a:lnTo>
                                <a:pt x="34" y="42"/>
                              </a:lnTo>
                              <a:lnTo>
                                <a:pt x="39" y="43"/>
                              </a:lnTo>
                              <a:lnTo>
                                <a:pt x="39" y="52"/>
                              </a:lnTo>
                              <a:lnTo>
                                <a:pt x="39" y="60"/>
                              </a:lnTo>
                              <a:lnTo>
                                <a:pt x="40" y="67"/>
                              </a:lnTo>
                              <a:lnTo>
                                <a:pt x="46" y="71"/>
                              </a:lnTo>
                              <a:lnTo>
                                <a:pt x="49" y="70"/>
                              </a:lnTo>
                              <a:lnTo>
                                <a:pt x="47" y="62"/>
                              </a:lnTo>
                              <a:lnTo>
                                <a:pt x="51" y="54"/>
                              </a:lnTo>
                              <a:lnTo>
                                <a:pt x="51" y="42"/>
                              </a:lnTo>
                              <a:lnTo>
                                <a:pt x="47" y="34"/>
                              </a:lnTo>
                              <a:lnTo>
                                <a:pt x="42" y="26"/>
                              </a:lnTo>
                              <a:lnTo>
                                <a:pt x="43" y="13"/>
                              </a:lnTo>
                              <a:lnTo>
                                <a:pt x="56" y="14"/>
                              </a:lnTo>
                              <a:lnTo>
                                <a:pt x="62" y="16"/>
                              </a:lnTo>
                              <a:lnTo>
                                <a:pt x="68" y="15"/>
                              </a:lnTo>
                              <a:lnTo>
                                <a:pt x="76" y="13"/>
                              </a:lnTo>
                              <a:lnTo>
                                <a:pt x="81" y="9"/>
                              </a:lnTo>
                              <a:lnTo>
                                <a:pt x="87" y="6"/>
                              </a:lnTo>
                              <a:lnTo>
                                <a:pt x="89" y="2"/>
                              </a:lnTo>
                              <a:lnTo>
                                <a:pt x="94" y="0"/>
                              </a:lnTo>
                              <a:lnTo>
                                <a:pt x="95" y="18"/>
                              </a:lnTo>
                              <a:lnTo>
                                <a:pt x="97" y="28"/>
                              </a:lnTo>
                              <a:lnTo>
                                <a:pt x="96" y="49"/>
                              </a:lnTo>
                              <a:lnTo>
                                <a:pt x="84" y="68"/>
                              </a:lnTo>
                              <a:lnTo>
                                <a:pt x="68" y="74"/>
                              </a:lnTo>
                              <a:lnTo>
                                <a:pt x="60" y="82"/>
                              </a:lnTo>
                              <a:lnTo>
                                <a:pt x="55" y="88"/>
                              </a:lnTo>
                              <a:lnTo>
                                <a:pt x="51" y="90"/>
                              </a:lnTo>
                              <a:lnTo>
                                <a:pt x="42" y="97"/>
                              </a:lnTo>
                              <a:lnTo>
                                <a:pt x="42" y="103"/>
                              </a:lnTo>
                              <a:lnTo>
                                <a:pt x="47" y="120"/>
                              </a:lnTo>
                              <a:lnTo>
                                <a:pt x="49" y="140"/>
                              </a:lnTo>
                              <a:lnTo>
                                <a:pt x="45" y="154"/>
                              </a:lnTo>
                              <a:lnTo>
                                <a:pt x="28" y="160"/>
                              </a:lnTo>
                              <a:lnTo>
                                <a:pt x="23" y="167"/>
                              </a:lnTo>
                              <a:lnTo>
                                <a:pt x="25" y="170"/>
                              </a:lnTo>
                              <a:lnTo>
                                <a:pt x="24" y="176"/>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10" name="Freeform 427"/>
                        <p:cNvSpPr>
                          <a:spLocks/>
                        </p:cNvSpPr>
                        <p:nvPr/>
                      </p:nvSpPr>
                      <p:spPr bwMode="gray">
                        <a:xfrm>
                          <a:off x="2792" y="3080"/>
                          <a:ext cx="121" cy="140"/>
                        </a:xfrm>
                        <a:custGeom>
                          <a:avLst/>
                          <a:gdLst>
                            <a:gd name="T0" fmla="*/ 2147483647 w 98"/>
                            <a:gd name="T1" fmla="*/ 2147483647 h 114"/>
                            <a:gd name="T2" fmla="*/ 2147483647 w 98"/>
                            <a:gd name="T3" fmla="*/ 2147483647 h 114"/>
                            <a:gd name="T4" fmla="*/ 2147483647 w 98"/>
                            <a:gd name="T5" fmla="*/ 2147483647 h 114"/>
                            <a:gd name="T6" fmla="*/ 2147483647 w 98"/>
                            <a:gd name="T7" fmla="*/ 2147483647 h 114"/>
                            <a:gd name="T8" fmla="*/ 2147483647 w 98"/>
                            <a:gd name="T9" fmla="*/ 2147483647 h 114"/>
                            <a:gd name="T10" fmla="*/ 2147483647 w 98"/>
                            <a:gd name="T11" fmla="*/ 2147483647 h 114"/>
                            <a:gd name="T12" fmla="*/ 2147483647 w 98"/>
                            <a:gd name="T13" fmla="*/ 2147483647 h 114"/>
                            <a:gd name="T14" fmla="*/ 2147483647 w 98"/>
                            <a:gd name="T15" fmla="*/ 2147483647 h 114"/>
                            <a:gd name="T16" fmla="*/ 2147483647 w 98"/>
                            <a:gd name="T17" fmla="*/ 2147483647 h 114"/>
                            <a:gd name="T18" fmla="*/ 2147483647 w 98"/>
                            <a:gd name="T19" fmla="*/ 2147483647 h 114"/>
                            <a:gd name="T20" fmla="*/ 2147483647 w 98"/>
                            <a:gd name="T21" fmla="*/ 2147483647 h 114"/>
                            <a:gd name="T22" fmla="*/ 2147483647 w 98"/>
                            <a:gd name="T23" fmla="*/ 2147483647 h 114"/>
                            <a:gd name="T24" fmla="*/ 2147483647 w 98"/>
                            <a:gd name="T25" fmla="*/ 2147483647 h 114"/>
                            <a:gd name="T26" fmla="*/ 2147483647 w 98"/>
                            <a:gd name="T27" fmla="*/ 2147483647 h 114"/>
                            <a:gd name="T28" fmla="*/ 2147483647 w 98"/>
                            <a:gd name="T29" fmla="*/ 2147483647 h 114"/>
                            <a:gd name="T30" fmla="*/ 2147483647 w 98"/>
                            <a:gd name="T31" fmla="*/ 2147483647 h 114"/>
                            <a:gd name="T32" fmla="*/ 2147483647 w 98"/>
                            <a:gd name="T33" fmla="*/ 2147483647 h 114"/>
                            <a:gd name="T34" fmla="*/ 2147483647 w 98"/>
                            <a:gd name="T35" fmla="*/ 2147483647 h 114"/>
                            <a:gd name="T36" fmla="*/ 2147483647 w 98"/>
                            <a:gd name="T37" fmla="*/ 2147483647 h 114"/>
                            <a:gd name="T38" fmla="*/ 2147483647 w 98"/>
                            <a:gd name="T39" fmla="*/ 2147483647 h 114"/>
                            <a:gd name="T40" fmla="*/ 2147483647 w 98"/>
                            <a:gd name="T41" fmla="*/ 2147483647 h 114"/>
                            <a:gd name="T42" fmla="*/ 2147483647 w 98"/>
                            <a:gd name="T43" fmla="*/ 2147483647 h 114"/>
                            <a:gd name="T44" fmla="*/ 2147483647 w 98"/>
                            <a:gd name="T45" fmla="*/ 2147483647 h 114"/>
                            <a:gd name="T46" fmla="*/ 0 w 98"/>
                            <a:gd name="T47" fmla="*/ 2147483647 h 114"/>
                            <a:gd name="T48" fmla="*/ 0 w 98"/>
                            <a:gd name="T49" fmla="*/ 2147483647 h 114"/>
                            <a:gd name="T50" fmla="*/ 2147483647 w 98"/>
                            <a:gd name="T51" fmla="*/ 2147483647 h 114"/>
                            <a:gd name="T52" fmla="*/ 2147483647 w 98"/>
                            <a:gd name="T53" fmla="*/ 2147483647 h 114"/>
                            <a:gd name="T54" fmla="*/ 2147483647 w 98"/>
                            <a:gd name="T55" fmla="*/ 2147483647 h 114"/>
                            <a:gd name="T56" fmla="*/ 2147483647 w 98"/>
                            <a:gd name="T57" fmla="*/ 2147483647 h 114"/>
                            <a:gd name="T58" fmla="*/ 2147483647 w 98"/>
                            <a:gd name="T59" fmla="*/ 2147483647 h 114"/>
                            <a:gd name="T60" fmla="*/ 2147483647 w 98"/>
                            <a:gd name="T61" fmla="*/ 2147483647 h 114"/>
                            <a:gd name="T62" fmla="*/ 2147483647 w 98"/>
                            <a:gd name="T63" fmla="*/ 2147483647 h 114"/>
                            <a:gd name="T64" fmla="*/ 2147483647 w 98"/>
                            <a:gd name="T65" fmla="*/ 2147483647 h 114"/>
                            <a:gd name="T66" fmla="*/ 2147483647 w 98"/>
                            <a:gd name="T67" fmla="*/ 2147483647 h 114"/>
                            <a:gd name="T68" fmla="*/ 2147483647 w 98"/>
                            <a:gd name="T69" fmla="*/ 2147483647 h 114"/>
                            <a:gd name="T70" fmla="*/ 2147483647 w 98"/>
                            <a:gd name="T71" fmla="*/ 0 h 114"/>
                            <a:gd name="T72" fmla="*/ 2147483647 w 98"/>
                            <a:gd name="T73" fmla="*/ 2147483647 h 114"/>
                            <a:gd name="T74" fmla="*/ 2147483647 w 98"/>
                            <a:gd name="T75" fmla="*/ 2147483647 h 114"/>
                            <a:gd name="T76" fmla="*/ 2147483647 w 98"/>
                            <a:gd name="T77" fmla="*/ 2147483647 h 114"/>
                            <a:gd name="T78" fmla="*/ 2147483647 w 98"/>
                            <a:gd name="T79" fmla="*/ 2147483647 h 114"/>
                            <a:gd name="T80" fmla="*/ 2147483647 w 98"/>
                            <a:gd name="T81" fmla="*/ 2147483647 h 114"/>
                            <a:gd name="T82" fmla="*/ 2147483647 w 98"/>
                            <a:gd name="T83" fmla="*/ 2147483647 h 1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98"/>
                            <a:gd name="T127" fmla="*/ 0 h 114"/>
                            <a:gd name="T128" fmla="*/ 98 w 98"/>
                            <a:gd name="T129" fmla="*/ 114 h 1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98" h="114">
                              <a:moveTo>
                                <a:pt x="89" y="39"/>
                              </a:moveTo>
                              <a:lnTo>
                                <a:pt x="83" y="51"/>
                              </a:lnTo>
                              <a:lnTo>
                                <a:pt x="83" y="56"/>
                              </a:lnTo>
                              <a:lnTo>
                                <a:pt x="89" y="62"/>
                              </a:lnTo>
                              <a:lnTo>
                                <a:pt x="87" y="73"/>
                              </a:lnTo>
                              <a:lnTo>
                                <a:pt x="88" y="86"/>
                              </a:lnTo>
                              <a:lnTo>
                                <a:pt x="98" y="98"/>
                              </a:lnTo>
                              <a:lnTo>
                                <a:pt x="93" y="100"/>
                              </a:lnTo>
                              <a:lnTo>
                                <a:pt x="91" y="104"/>
                              </a:lnTo>
                              <a:lnTo>
                                <a:pt x="85" y="107"/>
                              </a:lnTo>
                              <a:lnTo>
                                <a:pt x="80" y="111"/>
                              </a:lnTo>
                              <a:lnTo>
                                <a:pt x="72" y="113"/>
                              </a:lnTo>
                              <a:lnTo>
                                <a:pt x="66" y="114"/>
                              </a:lnTo>
                              <a:lnTo>
                                <a:pt x="60" y="112"/>
                              </a:lnTo>
                              <a:lnTo>
                                <a:pt x="47" y="111"/>
                              </a:lnTo>
                              <a:lnTo>
                                <a:pt x="46" y="99"/>
                              </a:lnTo>
                              <a:lnTo>
                                <a:pt x="42" y="90"/>
                              </a:lnTo>
                              <a:lnTo>
                                <a:pt x="35" y="88"/>
                              </a:lnTo>
                              <a:lnTo>
                                <a:pt x="28" y="88"/>
                              </a:lnTo>
                              <a:lnTo>
                                <a:pt x="19" y="83"/>
                              </a:lnTo>
                              <a:lnTo>
                                <a:pt x="11" y="76"/>
                              </a:lnTo>
                              <a:lnTo>
                                <a:pt x="9" y="68"/>
                              </a:lnTo>
                              <a:lnTo>
                                <a:pt x="1" y="56"/>
                              </a:lnTo>
                              <a:lnTo>
                                <a:pt x="0" y="44"/>
                              </a:lnTo>
                              <a:lnTo>
                                <a:pt x="0" y="42"/>
                              </a:lnTo>
                              <a:lnTo>
                                <a:pt x="1" y="37"/>
                              </a:lnTo>
                              <a:lnTo>
                                <a:pt x="5" y="34"/>
                              </a:lnTo>
                              <a:lnTo>
                                <a:pt x="6" y="30"/>
                              </a:lnTo>
                              <a:lnTo>
                                <a:pt x="10" y="28"/>
                              </a:lnTo>
                              <a:lnTo>
                                <a:pt x="11" y="20"/>
                              </a:lnTo>
                              <a:lnTo>
                                <a:pt x="7" y="17"/>
                              </a:lnTo>
                              <a:lnTo>
                                <a:pt x="8" y="12"/>
                              </a:lnTo>
                              <a:lnTo>
                                <a:pt x="11" y="10"/>
                              </a:lnTo>
                              <a:lnTo>
                                <a:pt x="12" y="7"/>
                              </a:lnTo>
                              <a:lnTo>
                                <a:pt x="9" y="2"/>
                              </a:lnTo>
                              <a:lnTo>
                                <a:pt x="13" y="0"/>
                              </a:lnTo>
                              <a:lnTo>
                                <a:pt x="39" y="1"/>
                              </a:lnTo>
                              <a:lnTo>
                                <a:pt x="53" y="11"/>
                              </a:lnTo>
                              <a:lnTo>
                                <a:pt x="72" y="19"/>
                              </a:lnTo>
                              <a:lnTo>
                                <a:pt x="73" y="24"/>
                              </a:lnTo>
                              <a:lnTo>
                                <a:pt x="72" y="30"/>
                              </a:lnTo>
                              <a:lnTo>
                                <a:pt x="89" y="39"/>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11" name="Freeform 428"/>
                        <p:cNvSpPr>
                          <a:spLocks/>
                        </p:cNvSpPr>
                        <p:nvPr/>
                      </p:nvSpPr>
                      <p:spPr bwMode="gray">
                        <a:xfrm>
                          <a:off x="2788" y="3017"/>
                          <a:ext cx="64" cy="71"/>
                        </a:xfrm>
                        <a:custGeom>
                          <a:avLst/>
                          <a:gdLst>
                            <a:gd name="T0" fmla="*/ 2147483647 w 52"/>
                            <a:gd name="T1" fmla="*/ 2147483647 h 58"/>
                            <a:gd name="T2" fmla="*/ 2147483647 w 52"/>
                            <a:gd name="T3" fmla="*/ 2147483647 h 58"/>
                            <a:gd name="T4" fmla="*/ 2147483647 w 52"/>
                            <a:gd name="T5" fmla="*/ 2147483647 h 58"/>
                            <a:gd name="T6" fmla="*/ 2147483647 w 52"/>
                            <a:gd name="T7" fmla="*/ 2147483647 h 58"/>
                            <a:gd name="T8" fmla="*/ 2147483647 w 52"/>
                            <a:gd name="T9" fmla="*/ 2147483647 h 58"/>
                            <a:gd name="T10" fmla="*/ 0 w 52"/>
                            <a:gd name="T11" fmla="*/ 2147483647 h 58"/>
                            <a:gd name="T12" fmla="*/ 2147483647 w 52"/>
                            <a:gd name="T13" fmla="*/ 2147483647 h 58"/>
                            <a:gd name="T14" fmla="*/ 2147483647 w 52"/>
                            <a:gd name="T15" fmla="*/ 2147483647 h 58"/>
                            <a:gd name="T16" fmla="*/ 2147483647 w 52"/>
                            <a:gd name="T17" fmla="*/ 2147483647 h 58"/>
                            <a:gd name="T18" fmla="*/ 2147483647 w 52"/>
                            <a:gd name="T19" fmla="*/ 2147483647 h 58"/>
                            <a:gd name="T20" fmla="*/ 2147483647 w 52"/>
                            <a:gd name="T21" fmla="*/ 2147483647 h 58"/>
                            <a:gd name="T22" fmla="*/ 2147483647 w 52"/>
                            <a:gd name="T23" fmla="*/ 2147483647 h 58"/>
                            <a:gd name="T24" fmla="*/ 2147483647 w 52"/>
                            <a:gd name="T25" fmla="*/ 2147483647 h 58"/>
                            <a:gd name="T26" fmla="*/ 2147483647 w 52"/>
                            <a:gd name="T27" fmla="*/ 0 h 58"/>
                            <a:gd name="T28" fmla="*/ 2147483647 w 52"/>
                            <a:gd name="T29" fmla="*/ 2147483647 h 58"/>
                            <a:gd name="T30" fmla="*/ 2147483647 w 52"/>
                            <a:gd name="T31" fmla="*/ 2147483647 h 58"/>
                            <a:gd name="T32" fmla="*/ 2147483647 w 52"/>
                            <a:gd name="T33" fmla="*/ 2147483647 h 58"/>
                            <a:gd name="T34" fmla="*/ 2147483647 w 52"/>
                            <a:gd name="T35" fmla="*/ 2147483647 h 58"/>
                            <a:gd name="T36" fmla="*/ 2147483647 w 52"/>
                            <a:gd name="T37" fmla="*/ 2147483647 h 5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2"/>
                            <a:gd name="T58" fmla="*/ 0 h 58"/>
                            <a:gd name="T59" fmla="*/ 52 w 52"/>
                            <a:gd name="T60" fmla="*/ 58 h 5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2" h="58">
                              <a:moveTo>
                                <a:pt x="42" y="53"/>
                              </a:moveTo>
                              <a:lnTo>
                                <a:pt x="16" y="52"/>
                              </a:lnTo>
                              <a:lnTo>
                                <a:pt x="12" y="54"/>
                              </a:lnTo>
                              <a:lnTo>
                                <a:pt x="8" y="53"/>
                              </a:lnTo>
                              <a:lnTo>
                                <a:pt x="5" y="56"/>
                              </a:lnTo>
                              <a:lnTo>
                                <a:pt x="0" y="58"/>
                              </a:lnTo>
                              <a:lnTo>
                                <a:pt x="3" y="45"/>
                              </a:lnTo>
                              <a:lnTo>
                                <a:pt x="13" y="28"/>
                              </a:lnTo>
                              <a:lnTo>
                                <a:pt x="15" y="19"/>
                              </a:lnTo>
                              <a:lnTo>
                                <a:pt x="12" y="9"/>
                              </a:lnTo>
                              <a:lnTo>
                                <a:pt x="16" y="6"/>
                              </a:lnTo>
                              <a:lnTo>
                                <a:pt x="23" y="9"/>
                              </a:lnTo>
                              <a:lnTo>
                                <a:pt x="36" y="8"/>
                              </a:lnTo>
                              <a:lnTo>
                                <a:pt x="42" y="0"/>
                              </a:lnTo>
                              <a:lnTo>
                                <a:pt x="44" y="7"/>
                              </a:lnTo>
                              <a:lnTo>
                                <a:pt x="52" y="21"/>
                              </a:lnTo>
                              <a:lnTo>
                                <a:pt x="52" y="30"/>
                              </a:lnTo>
                              <a:lnTo>
                                <a:pt x="43" y="37"/>
                              </a:lnTo>
                              <a:lnTo>
                                <a:pt x="42" y="53"/>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12" name="Freeform 429"/>
                        <p:cNvSpPr>
                          <a:spLocks/>
                        </p:cNvSpPr>
                        <p:nvPr/>
                      </p:nvSpPr>
                      <p:spPr bwMode="gray">
                        <a:xfrm>
                          <a:off x="2788" y="3100"/>
                          <a:ext cx="17" cy="26"/>
                        </a:xfrm>
                        <a:custGeom>
                          <a:avLst/>
                          <a:gdLst>
                            <a:gd name="T0" fmla="*/ 0 w 14"/>
                            <a:gd name="T1" fmla="*/ 0 h 21"/>
                            <a:gd name="T2" fmla="*/ 2147483647 w 14"/>
                            <a:gd name="T3" fmla="*/ 0 h 21"/>
                            <a:gd name="T4" fmla="*/ 2147483647 w 14"/>
                            <a:gd name="T5" fmla="*/ 2147483647 h 21"/>
                            <a:gd name="T6" fmla="*/ 2147483647 w 14"/>
                            <a:gd name="T7" fmla="*/ 2147483647 h 21"/>
                            <a:gd name="T8" fmla="*/ 2147483647 w 14"/>
                            <a:gd name="T9" fmla="*/ 2147483647 h 21"/>
                            <a:gd name="T10" fmla="*/ 2147483647 w 14"/>
                            <a:gd name="T11" fmla="*/ 2147483647 h 21"/>
                            <a:gd name="T12" fmla="*/ 2147483647 w 14"/>
                            <a:gd name="T13" fmla="*/ 2147483647 h 21"/>
                            <a:gd name="T14" fmla="*/ 2147483647 w 14"/>
                            <a:gd name="T15" fmla="*/ 2147483647 h 21"/>
                            <a:gd name="T16" fmla="*/ 2147483647 w 14"/>
                            <a:gd name="T17" fmla="*/ 2147483647 h 21"/>
                            <a:gd name="T18" fmla="*/ 2147483647 w 14"/>
                            <a:gd name="T19" fmla="*/ 2147483647 h 21"/>
                            <a:gd name="T20" fmla="*/ 2147483647 w 14"/>
                            <a:gd name="T21" fmla="*/ 2147483647 h 21"/>
                            <a:gd name="T22" fmla="*/ 2147483647 w 14"/>
                            <a:gd name="T23" fmla="*/ 2147483647 h 21"/>
                            <a:gd name="T24" fmla="*/ 2147483647 w 14"/>
                            <a:gd name="T25" fmla="*/ 2147483647 h 21"/>
                            <a:gd name="T26" fmla="*/ 0 w 14"/>
                            <a:gd name="T27" fmla="*/ 0 h 2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4"/>
                            <a:gd name="T43" fmla="*/ 0 h 21"/>
                            <a:gd name="T44" fmla="*/ 14 w 14"/>
                            <a:gd name="T45" fmla="*/ 21 h 2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4" h="21">
                              <a:moveTo>
                                <a:pt x="0" y="0"/>
                              </a:moveTo>
                              <a:lnTo>
                                <a:pt x="3" y="0"/>
                              </a:lnTo>
                              <a:lnTo>
                                <a:pt x="3" y="2"/>
                              </a:lnTo>
                              <a:lnTo>
                                <a:pt x="5" y="2"/>
                              </a:lnTo>
                              <a:lnTo>
                                <a:pt x="7" y="1"/>
                              </a:lnTo>
                              <a:lnTo>
                                <a:pt x="10" y="1"/>
                              </a:lnTo>
                              <a:lnTo>
                                <a:pt x="14" y="4"/>
                              </a:lnTo>
                              <a:lnTo>
                                <a:pt x="13" y="12"/>
                              </a:lnTo>
                              <a:lnTo>
                                <a:pt x="9" y="14"/>
                              </a:lnTo>
                              <a:lnTo>
                                <a:pt x="8" y="18"/>
                              </a:lnTo>
                              <a:lnTo>
                                <a:pt x="4" y="21"/>
                              </a:lnTo>
                              <a:lnTo>
                                <a:pt x="4" y="13"/>
                              </a:lnTo>
                              <a:lnTo>
                                <a:pt x="1" y="9"/>
                              </a:lnTo>
                              <a:lnTo>
                                <a:pt x="0" y="0"/>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13" name="Freeform 430"/>
                        <p:cNvSpPr>
                          <a:spLocks/>
                        </p:cNvSpPr>
                        <p:nvPr/>
                      </p:nvSpPr>
                      <p:spPr bwMode="gray">
                        <a:xfrm>
                          <a:off x="2763" y="3443"/>
                          <a:ext cx="29" cy="29"/>
                        </a:xfrm>
                        <a:custGeom>
                          <a:avLst/>
                          <a:gdLst>
                            <a:gd name="T0" fmla="*/ 2147483647 w 24"/>
                            <a:gd name="T1" fmla="*/ 2147483647 h 24"/>
                            <a:gd name="T2" fmla="*/ 2147483647 w 24"/>
                            <a:gd name="T3" fmla="*/ 2147483647 h 24"/>
                            <a:gd name="T4" fmla="*/ 2147483647 w 24"/>
                            <a:gd name="T5" fmla="*/ 2147483647 h 24"/>
                            <a:gd name="T6" fmla="*/ 2147483647 w 24"/>
                            <a:gd name="T7" fmla="*/ 2147483647 h 24"/>
                            <a:gd name="T8" fmla="*/ 2147483647 w 24"/>
                            <a:gd name="T9" fmla="*/ 2147483647 h 24"/>
                            <a:gd name="T10" fmla="*/ 0 w 24"/>
                            <a:gd name="T11" fmla="*/ 2147483647 h 24"/>
                            <a:gd name="T12" fmla="*/ 0 w 24"/>
                            <a:gd name="T13" fmla="*/ 2147483647 h 24"/>
                            <a:gd name="T14" fmla="*/ 2147483647 w 24"/>
                            <a:gd name="T15" fmla="*/ 0 h 24"/>
                            <a:gd name="T16" fmla="*/ 2147483647 w 24"/>
                            <a:gd name="T17" fmla="*/ 2147483647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
                            <a:gd name="T28" fmla="*/ 0 h 24"/>
                            <a:gd name="T29" fmla="*/ 24 w 24"/>
                            <a:gd name="T30" fmla="*/ 24 h 2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 h="24">
                              <a:moveTo>
                                <a:pt x="23" y="1"/>
                              </a:moveTo>
                              <a:lnTo>
                                <a:pt x="24" y="10"/>
                              </a:lnTo>
                              <a:lnTo>
                                <a:pt x="17" y="17"/>
                              </a:lnTo>
                              <a:lnTo>
                                <a:pt x="15" y="20"/>
                              </a:lnTo>
                              <a:lnTo>
                                <a:pt x="7" y="24"/>
                              </a:lnTo>
                              <a:lnTo>
                                <a:pt x="0" y="15"/>
                              </a:lnTo>
                              <a:lnTo>
                                <a:pt x="0" y="10"/>
                              </a:lnTo>
                              <a:lnTo>
                                <a:pt x="10" y="0"/>
                              </a:lnTo>
                              <a:lnTo>
                                <a:pt x="23" y="1"/>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14" name="Freeform 431"/>
                        <p:cNvSpPr>
                          <a:spLocks/>
                        </p:cNvSpPr>
                        <p:nvPr/>
                      </p:nvSpPr>
                      <p:spPr bwMode="gray">
                        <a:xfrm>
                          <a:off x="2710" y="3173"/>
                          <a:ext cx="125" cy="126"/>
                        </a:xfrm>
                        <a:custGeom>
                          <a:avLst/>
                          <a:gdLst>
                            <a:gd name="T0" fmla="*/ 2147483647 w 102"/>
                            <a:gd name="T1" fmla="*/ 2147483647 h 102"/>
                            <a:gd name="T2" fmla="*/ 0 w 102"/>
                            <a:gd name="T3" fmla="*/ 2147483647 h 102"/>
                            <a:gd name="T4" fmla="*/ 0 w 102"/>
                            <a:gd name="T5" fmla="*/ 2147483647 h 102"/>
                            <a:gd name="T6" fmla="*/ 2147483647 w 102"/>
                            <a:gd name="T7" fmla="*/ 2147483647 h 102"/>
                            <a:gd name="T8" fmla="*/ 2147483647 w 102"/>
                            <a:gd name="T9" fmla="*/ 2147483647 h 102"/>
                            <a:gd name="T10" fmla="*/ 2147483647 w 102"/>
                            <a:gd name="T11" fmla="*/ 2147483647 h 102"/>
                            <a:gd name="T12" fmla="*/ 2147483647 w 102"/>
                            <a:gd name="T13" fmla="*/ 2147483647 h 102"/>
                            <a:gd name="T14" fmla="*/ 2147483647 w 102"/>
                            <a:gd name="T15" fmla="*/ 2147483647 h 102"/>
                            <a:gd name="T16" fmla="*/ 2147483647 w 102"/>
                            <a:gd name="T17" fmla="*/ 2147483647 h 102"/>
                            <a:gd name="T18" fmla="*/ 2147483647 w 102"/>
                            <a:gd name="T19" fmla="*/ 2147483647 h 102"/>
                            <a:gd name="T20" fmla="*/ 2147483647 w 102"/>
                            <a:gd name="T21" fmla="*/ 2147483647 h 102"/>
                            <a:gd name="T22" fmla="*/ 2147483647 w 102"/>
                            <a:gd name="T23" fmla="*/ 2147483647 h 102"/>
                            <a:gd name="T24" fmla="*/ 2147483647 w 102"/>
                            <a:gd name="T25" fmla="*/ 2147483647 h 102"/>
                            <a:gd name="T26" fmla="*/ 2147483647 w 102"/>
                            <a:gd name="T27" fmla="*/ 2147483647 h 102"/>
                            <a:gd name="T28" fmla="*/ 2147483647 w 102"/>
                            <a:gd name="T29" fmla="*/ 2147483647 h 102"/>
                            <a:gd name="T30" fmla="*/ 2147483647 w 102"/>
                            <a:gd name="T31" fmla="*/ 2147483647 h 102"/>
                            <a:gd name="T32" fmla="*/ 2147483647 w 102"/>
                            <a:gd name="T33" fmla="*/ 2147483647 h 102"/>
                            <a:gd name="T34" fmla="*/ 2147483647 w 102"/>
                            <a:gd name="T35" fmla="*/ 2147483647 h 102"/>
                            <a:gd name="T36" fmla="*/ 2147483647 w 102"/>
                            <a:gd name="T37" fmla="*/ 2147483647 h 102"/>
                            <a:gd name="T38" fmla="*/ 2147483647 w 102"/>
                            <a:gd name="T39" fmla="*/ 2147483647 h 102"/>
                            <a:gd name="T40" fmla="*/ 2147483647 w 102"/>
                            <a:gd name="T41" fmla="*/ 2147483647 h 102"/>
                            <a:gd name="T42" fmla="*/ 2147483647 w 102"/>
                            <a:gd name="T43" fmla="*/ 2147483647 h 102"/>
                            <a:gd name="T44" fmla="*/ 2147483647 w 102"/>
                            <a:gd name="T45" fmla="*/ 2147483647 h 102"/>
                            <a:gd name="T46" fmla="*/ 2147483647 w 102"/>
                            <a:gd name="T47" fmla="*/ 0 h 102"/>
                            <a:gd name="T48" fmla="*/ 2147483647 w 102"/>
                            <a:gd name="T49" fmla="*/ 2147483647 h 102"/>
                            <a:gd name="T50" fmla="*/ 2147483647 w 102"/>
                            <a:gd name="T51" fmla="*/ 2147483647 h 102"/>
                            <a:gd name="T52" fmla="*/ 2147483647 w 102"/>
                            <a:gd name="T53" fmla="*/ 2147483647 h 102"/>
                            <a:gd name="T54" fmla="*/ 2147483647 w 102"/>
                            <a:gd name="T55" fmla="*/ 2147483647 h 102"/>
                            <a:gd name="T56" fmla="*/ 2147483647 w 102"/>
                            <a:gd name="T57" fmla="*/ 2147483647 h 102"/>
                            <a:gd name="T58" fmla="*/ 2147483647 w 102"/>
                            <a:gd name="T59" fmla="*/ 2147483647 h 102"/>
                            <a:gd name="T60" fmla="*/ 2147483647 w 102"/>
                            <a:gd name="T61" fmla="*/ 2147483647 h 102"/>
                            <a:gd name="T62" fmla="*/ 2147483647 w 102"/>
                            <a:gd name="T63" fmla="*/ 2147483647 h 102"/>
                            <a:gd name="T64" fmla="*/ 2147483647 w 102"/>
                            <a:gd name="T65" fmla="*/ 2147483647 h 102"/>
                            <a:gd name="T66" fmla="*/ 2147483647 w 102"/>
                            <a:gd name="T67" fmla="*/ 2147483647 h 102"/>
                            <a:gd name="T68" fmla="*/ 2147483647 w 102"/>
                            <a:gd name="T69" fmla="*/ 2147483647 h 102"/>
                            <a:gd name="T70" fmla="*/ 2147483647 w 102"/>
                            <a:gd name="T71" fmla="*/ 2147483647 h 102"/>
                            <a:gd name="T72" fmla="*/ 2147483647 w 102"/>
                            <a:gd name="T73" fmla="*/ 2147483647 h 102"/>
                            <a:gd name="T74" fmla="*/ 2147483647 w 102"/>
                            <a:gd name="T75" fmla="*/ 2147483647 h 102"/>
                            <a:gd name="T76" fmla="*/ 2147483647 w 102"/>
                            <a:gd name="T77" fmla="*/ 2147483647 h 102"/>
                            <a:gd name="T78" fmla="*/ 2147483647 w 102"/>
                            <a:gd name="T79" fmla="*/ 2147483647 h 102"/>
                            <a:gd name="T80" fmla="*/ 2147483647 w 102"/>
                            <a:gd name="T81" fmla="*/ 2147483647 h 102"/>
                            <a:gd name="T82" fmla="*/ 2147483647 w 102"/>
                            <a:gd name="T83" fmla="*/ 2147483647 h 102"/>
                            <a:gd name="T84" fmla="*/ 2147483647 w 102"/>
                            <a:gd name="T85" fmla="*/ 2147483647 h 102"/>
                            <a:gd name="T86" fmla="*/ 2147483647 w 102"/>
                            <a:gd name="T87" fmla="*/ 2147483647 h 102"/>
                            <a:gd name="T88" fmla="*/ 2147483647 w 102"/>
                            <a:gd name="T89" fmla="*/ 2147483647 h 102"/>
                            <a:gd name="T90" fmla="*/ 2147483647 w 102"/>
                            <a:gd name="T91" fmla="*/ 2147483647 h 10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02"/>
                            <a:gd name="T139" fmla="*/ 0 h 102"/>
                            <a:gd name="T140" fmla="*/ 102 w 102"/>
                            <a:gd name="T141" fmla="*/ 102 h 102"/>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02" h="102">
                              <a:moveTo>
                                <a:pt x="7" y="94"/>
                              </a:moveTo>
                              <a:lnTo>
                                <a:pt x="0" y="87"/>
                              </a:lnTo>
                              <a:lnTo>
                                <a:pt x="0" y="49"/>
                              </a:lnTo>
                              <a:lnTo>
                                <a:pt x="18" y="48"/>
                              </a:lnTo>
                              <a:lnTo>
                                <a:pt x="19" y="34"/>
                              </a:lnTo>
                              <a:lnTo>
                                <a:pt x="22" y="32"/>
                              </a:lnTo>
                              <a:lnTo>
                                <a:pt x="26" y="33"/>
                              </a:lnTo>
                              <a:lnTo>
                                <a:pt x="28" y="31"/>
                              </a:lnTo>
                              <a:lnTo>
                                <a:pt x="32" y="34"/>
                              </a:lnTo>
                              <a:lnTo>
                                <a:pt x="34" y="38"/>
                              </a:lnTo>
                              <a:lnTo>
                                <a:pt x="38" y="38"/>
                              </a:lnTo>
                              <a:lnTo>
                                <a:pt x="40" y="33"/>
                              </a:lnTo>
                              <a:lnTo>
                                <a:pt x="43" y="34"/>
                              </a:lnTo>
                              <a:lnTo>
                                <a:pt x="65" y="56"/>
                              </a:lnTo>
                              <a:lnTo>
                                <a:pt x="69" y="53"/>
                              </a:lnTo>
                              <a:lnTo>
                                <a:pt x="70" y="39"/>
                              </a:lnTo>
                              <a:lnTo>
                                <a:pt x="67" y="37"/>
                              </a:lnTo>
                              <a:lnTo>
                                <a:pt x="64" y="41"/>
                              </a:lnTo>
                              <a:lnTo>
                                <a:pt x="60" y="41"/>
                              </a:lnTo>
                              <a:lnTo>
                                <a:pt x="55" y="35"/>
                              </a:lnTo>
                              <a:lnTo>
                                <a:pt x="59" y="11"/>
                              </a:lnTo>
                              <a:lnTo>
                                <a:pt x="63" y="6"/>
                              </a:lnTo>
                              <a:lnTo>
                                <a:pt x="68" y="4"/>
                              </a:lnTo>
                              <a:lnTo>
                                <a:pt x="78" y="0"/>
                              </a:lnTo>
                              <a:lnTo>
                                <a:pt x="86" y="7"/>
                              </a:lnTo>
                              <a:lnTo>
                                <a:pt x="95" y="12"/>
                              </a:lnTo>
                              <a:lnTo>
                                <a:pt x="101" y="21"/>
                              </a:lnTo>
                              <a:lnTo>
                                <a:pt x="102" y="39"/>
                              </a:lnTo>
                              <a:lnTo>
                                <a:pt x="99" y="42"/>
                              </a:lnTo>
                              <a:lnTo>
                                <a:pt x="97" y="60"/>
                              </a:lnTo>
                              <a:lnTo>
                                <a:pt x="90" y="64"/>
                              </a:lnTo>
                              <a:lnTo>
                                <a:pt x="84" y="63"/>
                              </a:lnTo>
                              <a:lnTo>
                                <a:pt x="77" y="68"/>
                              </a:lnTo>
                              <a:lnTo>
                                <a:pt x="73" y="69"/>
                              </a:lnTo>
                              <a:lnTo>
                                <a:pt x="71" y="78"/>
                              </a:lnTo>
                              <a:lnTo>
                                <a:pt x="63" y="80"/>
                              </a:lnTo>
                              <a:lnTo>
                                <a:pt x="60" y="83"/>
                              </a:lnTo>
                              <a:lnTo>
                                <a:pt x="59" y="88"/>
                              </a:lnTo>
                              <a:lnTo>
                                <a:pt x="52" y="93"/>
                              </a:lnTo>
                              <a:lnTo>
                                <a:pt x="47" y="95"/>
                              </a:lnTo>
                              <a:lnTo>
                                <a:pt x="42" y="102"/>
                              </a:lnTo>
                              <a:lnTo>
                                <a:pt x="33" y="102"/>
                              </a:lnTo>
                              <a:lnTo>
                                <a:pt x="30" y="99"/>
                              </a:lnTo>
                              <a:lnTo>
                                <a:pt x="24" y="97"/>
                              </a:lnTo>
                              <a:lnTo>
                                <a:pt x="13" y="96"/>
                              </a:lnTo>
                              <a:lnTo>
                                <a:pt x="7" y="94"/>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15" name="Freeform 432"/>
                        <p:cNvSpPr>
                          <a:spLocks/>
                        </p:cNvSpPr>
                        <p:nvPr/>
                      </p:nvSpPr>
                      <p:spPr bwMode="gray">
                        <a:xfrm>
                          <a:off x="2622" y="2924"/>
                          <a:ext cx="147" cy="115"/>
                        </a:xfrm>
                        <a:custGeom>
                          <a:avLst/>
                          <a:gdLst>
                            <a:gd name="T0" fmla="*/ 2147483647 w 120"/>
                            <a:gd name="T1" fmla="*/ 2147483647 h 94"/>
                            <a:gd name="T2" fmla="*/ 0 w 120"/>
                            <a:gd name="T3" fmla="*/ 2147483647 h 94"/>
                            <a:gd name="T4" fmla="*/ 0 w 120"/>
                            <a:gd name="T5" fmla="*/ 2147483647 h 94"/>
                            <a:gd name="T6" fmla="*/ 2147483647 w 120"/>
                            <a:gd name="T7" fmla="*/ 2147483647 h 94"/>
                            <a:gd name="T8" fmla="*/ 2147483647 w 120"/>
                            <a:gd name="T9" fmla="*/ 2147483647 h 94"/>
                            <a:gd name="T10" fmla="*/ 2147483647 w 120"/>
                            <a:gd name="T11" fmla="*/ 2147483647 h 94"/>
                            <a:gd name="T12" fmla="*/ 2147483647 w 120"/>
                            <a:gd name="T13" fmla="*/ 2147483647 h 94"/>
                            <a:gd name="T14" fmla="*/ 2147483647 w 120"/>
                            <a:gd name="T15" fmla="*/ 2147483647 h 94"/>
                            <a:gd name="T16" fmla="*/ 2147483647 w 120"/>
                            <a:gd name="T17" fmla="*/ 2147483647 h 94"/>
                            <a:gd name="T18" fmla="*/ 2147483647 w 120"/>
                            <a:gd name="T19" fmla="*/ 0 h 94"/>
                            <a:gd name="T20" fmla="*/ 2147483647 w 120"/>
                            <a:gd name="T21" fmla="*/ 2147483647 h 94"/>
                            <a:gd name="T22" fmla="*/ 2147483647 w 120"/>
                            <a:gd name="T23" fmla="*/ 2147483647 h 94"/>
                            <a:gd name="T24" fmla="*/ 2147483647 w 120"/>
                            <a:gd name="T25" fmla="*/ 2147483647 h 94"/>
                            <a:gd name="T26" fmla="*/ 2147483647 w 120"/>
                            <a:gd name="T27" fmla="*/ 2147483647 h 94"/>
                            <a:gd name="T28" fmla="*/ 2147483647 w 120"/>
                            <a:gd name="T29" fmla="*/ 2147483647 h 94"/>
                            <a:gd name="T30" fmla="*/ 2147483647 w 120"/>
                            <a:gd name="T31" fmla="*/ 2147483647 h 94"/>
                            <a:gd name="T32" fmla="*/ 2147483647 w 120"/>
                            <a:gd name="T33" fmla="*/ 2147483647 h 94"/>
                            <a:gd name="T34" fmla="*/ 2147483647 w 120"/>
                            <a:gd name="T35" fmla="*/ 2147483647 h 94"/>
                            <a:gd name="T36" fmla="*/ 2147483647 w 120"/>
                            <a:gd name="T37" fmla="*/ 2147483647 h 94"/>
                            <a:gd name="T38" fmla="*/ 2147483647 w 120"/>
                            <a:gd name="T39" fmla="*/ 2147483647 h 94"/>
                            <a:gd name="T40" fmla="*/ 2147483647 w 120"/>
                            <a:gd name="T41" fmla="*/ 2147483647 h 94"/>
                            <a:gd name="T42" fmla="*/ 2147483647 w 120"/>
                            <a:gd name="T43" fmla="*/ 2147483647 h 94"/>
                            <a:gd name="T44" fmla="*/ 2147483647 w 120"/>
                            <a:gd name="T45" fmla="*/ 2147483647 h 94"/>
                            <a:gd name="T46" fmla="*/ 2147483647 w 120"/>
                            <a:gd name="T47" fmla="*/ 2147483647 h 94"/>
                            <a:gd name="T48" fmla="*/ 2147483647 w 120"/>
                            <a:gd name="T49" fmla="*/ 2147483647 h 94"/>
                            <a:gd name="T50" fmla="*/ 2147483647 w 120"/>
                            <a:gd name="T51" fmla="*/ 2147483647 h 94"/>
                            <a:gd name="T52" fmla="*/ 2147483647 w 120"/>
                            <a:gd name="T53" fmla="*/ 2147483647 h 94"/>
                            <a:gd name="T54" fmla="*/ 2147483647 w 120"/>
                            <a:gd name="T55" fmla="*/ 2147483647 h 94"/>
                            <a:gd name="T56" fmla="*/ 2147483647 w 120"/>
                            <a:gd name="T57" fmla="*/ 2147483647 h 94"/>
                            <a:gd name="T58" fmla="*/ 2147483647 w 120"/>
                            <a:gd name="T59" fmla="*/ 2147483647 h 94"/>
                            <a:gd name="T60" fmla="*/ 2147483647 w 120"/>
                            <a:gd name="T61" fmla="*/ 2147483647 h 94"/>
                            <a:gd name="T62" fmla="*/ 2147483647 w 120"/>
                            <a:gd name="T63" fmla="*/ 2147483647 h 94"/>
                            <a:gd name="T64" fmla="*/ 2147483647 w 120"/>
                            <a:gd name="T65" fmla="*/ 2147483647 h 9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0"/>
                            <a:gd name="T100" fmla="*/ 0 h 94"/>
                            <a:gd name="T101" fmla="*/ 120 w 120"/>
                            <a:gd name="T102" fmla="*/ 94 h 9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0" h="94">
                              <a:moveTo>
                                <a:pt x="10" y="94"/>
                              </a:moveTo>
                              <a:lnTo>
                                <a:pt x="0" y="70"/>
                              </a:lnTo>
                              <a:lnTo>
                                <a:pt x="0" y="63"/>
                              </a:lnTo>
                              <a:lnTo>
                                <a:pt x="10" y="46"/>
                              </a:lnTo>
                              <a:lnTo>
                                <a:pt x="38" y="41"/>
                              </a:lnTo>
                              <a:lnTo>
                                <a:pt x="43" y="30"/>
                              </a:lnTo>
                              <a:lnTo>
                                <a:pt x="54" y="30"/>
                              </a:lnTo>
                              <a:lnTo>
                                <a:pt x="67" y="15"/>
                              </a:lnTo>
                              <a:lnTo>
                                <a:pt x="70" y="4"/>
                              </a:lnTo>
                              <a:lnTo>
                                <a:pt x="75" y="0"/>
                              </a:lnTo>
                              <a:lnTo>
                                <a:pt x="81" y="5"/>
                              </a:lnTo>
                              <a:lnTo>
                                <a:pt x="82" y="9"/>
                              </a:lnTo>
                              <a:lnTo>
                                <a:pt x="81" y="12"/>
                              </a:lnTo>
                              <a:lnTo>
                                <a:pt x="87" y="20"/>
                              </a:lnTo>
                              <a:lnTo>
                                <a:pt x="85" y="33"/>
                              </a:lnTo>
                              <a:lnTo>
                                <a:pt x="91" y="35"/>
                              </a:lnTo>
                              <a:lnTo>
                                <a:pt x="95" y="41"/>
                              </a:lnTo>
                              <a:lnTo>
                                <a:pt x="99" y="42"/>
                              </a:lnTo>
                              <a:lnTo>
                                <a:pt x="107" y="50"/>
                              </a:lnTo>
                              <a:lnTo>
                                <a:pt x="107" y="57"/>
                              </a:lnTo>
                              <a:lnTo>
                                <a:pt x="117" y="64"/>
                              </a:lnTo>
                              <a:lnTo>
                                <a:pt x="120" y="69"/>
                              </a:lnTo>
                              <a:lnTo>
                                <a:pt x="103" y="68"/>
                              </a:lnTo>
                              <a:lnTo>
                                <a:pt x="80" y="77"/>
                              </a:lnTo>
                              <a:lnTo>
                                <a:pt x="71" y="80"/>
                              </a:lnTo>
                              <a:lnTo>
                                <a:pt x="59" y="77"/>
                              </a:lnTo>
                              <a:lnTo>
                                <a:pt x="51" y="71"/>
                              </a:lnTo>
                              <a:lnTo>
                                <a:pt x="37" y="74"/>
                              </a:lnTo>
                              <a:lnTo>
                                <a:pt x="36" y="84"/>
                              </a:lnTo>
                              <a:lnTo>
                                <a:pt x="30" y="84"/>
                              </a:lnTo>
                              <a:lnTo>
                                <a:pt x="21" y="84"/>
                              </a:lnTo>
                              <a:lnTo>
                                <a:pt x="15" y="86"/>
                              </a:lnTo>
                              <a:lnTo>
                                <a:pt x="10" y="94"/>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16" name="Freeform 433"/>
                        <p:cNvSpPr>
                          <a:spLocks/>
                        </p:cNvSpPr>
                        <p:nvPr/>
                      </p:nvSpPr>
                      <p:spPr bwMode="gray">
                        <a:xfrm>
                          <a:off x="2684" y="3298"/>
                          <a:ext cx="97" cy="119"/>
                        </a:xfrm>
                        <a:custGeom>
                          <a:avLst/>
                          <a:gdLst>
                            <a:gd name="T0" fmla="*/ 2147483647 w 78"/>
                            <a:gd name="T1" fmla="*/ 2147483647 h 97"/>
                            <a:gd name="T2" fmla="*/ 2147483647 w 78"/>
                            <a:gd name="T3" fmla="*/ 2147483647 h 97"/>
                            <a:gd name="T4" fmla="*/ 2147483647 w 78"/>
                            <a:gd name="T5" fmla="*/ 2147483647 h 97"/>
                            <a:gd name="T6" fmla="*/ 2147483647 w 78"/>
                            <a:gd name="T7" fmla="*/ 2147483647 h 97"/>
                            <a:gd name="T8" fmla="*/ 2147483647 w 78"/>
                            <a:gd name="T9" fmla="*/ 2147483647 h 97"/>
                            <a:gd name="T10" fmla="*/ 2147483647 w 78"/>
                            <a:gd name="T11" fmla="*/ 2147483647 h 97"/>
                            <a:gd name="T12" fmla="*/ 2147483647 w 78"/>
                            <a:gd name="T13" fmla="*/ 2147483647 h 97"/>
                            <a:gd name="T14" fmla="*/ 2147483647 w 78"/>
                            <a:gd name="T15" fmla="*/ 2147483647 h 97"/>
                            <a:gd name="T16" fmla="*/ 2147483647 w 78"/>
                            <a:gd name="T17" fmla="*/ 2147483647 h 97"/>
                            <a:gd name="T18" fmla="*/ 2147483647 w 78"/>
                            <a:gd name="T19" fmla="*/ 2147483647 h 97"/>
                            <a:gd name="T20" fmla="*/ 2147483647 w 78"/>
                            <a:gd name="T21" fmla="*/ 2147483647 h 97"/>
                            <a:gd name="T22" fmla="*/ 2147483647 w 78"/>
                            <a:gd name="T23" fmla="*/ 2147483647 h 97"/>
                            <a:gd name="T24" fmla="*/ 0 w 78"/>
                            <a:gd name="T25" fmla="*/ 2147483647 h 97"/>
                            <a:gd name="T26" fmla="*/ 2147483647 w 78"/>
                            <a:gd name="T27" fmla="*/ 2147483647 h 97"/>
                            <a:gd name="T28" fmla="*/ 2147483647 w 78"/>
                            <a:gd name="T29" fmla="*/ 2147483647 h 97"/>
                            <a:gd name="T30" fmla="*/ 2147483647 w 78"/>
                            <a:gd name="T31" fmla="*/ 2147483647 h 97"/>
                            <a:gd name="T32" fmla="*/ 2147483647 w 78"/>
                            <a:gd name="T33" fmla="*/ 2147483647 h 97"/>
                            <a:gd name="T34" fmla="*/ 2147483647 w 78"/>
                            <a:gd name="T35" fmla="*/ 2147483647 h 97"/>
                            <a:gd name="T36" fmla="*/ 2147483647 w 78"/>
                            <a:gd name="T37" fmla="*/ 0 h 97"/>
                            <a:gd name="T38" fmla="*/ 2147483647 w 78"/>
                            <a:gd name="T39" fmla="*/ 2147483647 h 97"/>
                            <a:gd name="T40" fmla="*/ 2147483647 w 78"/>
                            <a:gd name="T41" fmla="*/ 2147483647 h 97"/>
                            <a:gd name="T42" fmla="*/ 2147483647 w 78"/>
                            <a:gd name="T43" fmla="*/ 2147483647 h 97"/>
                            <a:gd name="T44" fmla="*/ 2147483647 w 78"/>
                            <a:gd name="T45" fmla="*/ 2147483647 h 97"/>
                            <a:gd name="T46" fmla="*/ 2147483647 w 78"/>
                            <a:gd name="T47" fmla="*/ 2147483647 h 97"/>
                            <a:gd name="T48" fmla="*/ 2147483647 w 78"/>
                            <a:gd name="T49" fmla="*/ 2147483647 h 9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8"/>
                            <a:gd name="T76" fmla="*/ 0 h 97"/>
                            <a:gd name="T77" fmla="*/ 78 w 78"/>
                            <a:gd name="T78" fmla="*/ 97 h 9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8" h="97">
                              <a:moveTo>
                                <a:pt x="78" y="46"/>
                              </a:moveTo>
                              <a:lnTo>
                                <a:pt x="67" y="56"/>
                              </a:lnTo>
                              <a:lnTo>
                                <a:pt x="65" y="60"/>
                              </a:lnTo>
                              <a:lnTo>
                                <a:pt x="56" y="63"/>
                              </a:lnTo>
                              <a:lnTo>
                                <a:pt x="54" y="76"/>
                              </a:lnTo>
                              <a:lnTo>
                                <a:pt x="48" y="84"/>
                              </a:lnTo>
                              <a:lnTo>
                                <a:pt x="40" y="84"/>
                              </a:lnTo>
                              <a:lnTo>
                                <a:pt x="34" y="81"/>
                              </a:lnTo>
                              <a:lnTo>
                                <a:pt x="29" y="81"/>
                              </a:lnTo>
                              <a:lnTo>
                                <a:pt x="18" y="97"/>
                              </a:lnTo>
                              <a:lnTo>
                                <a:pt x="9" y="97"/>
                              </a:lnTo>
                              <a:lnTo>
                                <a:pt x="6" y="78"/>
                              </a:lnTo>
                              <a:lnTo>
                                <a:pt x="0" y="71"/>
                              </a:lnTo>
                              <a:lnTo>
                                <a:pt x="1" y="43"/>
                              </a:lnTo>
                              <a:lnTo>
                                <a:pt x="10" y="41"/>
                              </a:lnTo>
                              <a:lnTo>
                                <a:pt x="11" y="8"/>
                              </a:lnTo>
                              <a:lnTo>
                                <a:pt x="28" y="2"/>
                              </a:lnTo>
                              <a:lnTo>
                                <a:pt x="36" y="5"/>
                              </a:lnTo>
                              <a:lnTo>
                                <a:pt x="46" y="0"/>
                              </a:lnTo>
                              <a:lnTo>
                                <a:pt x="53" y="1"/>
                              </a:lnTo>
                              <a:lnTo>
                                <a:pt x="54" y="8"/>
                              </a:lnTo>
                              <a:lnTo>
                                <a:pt x="67" y="19"/>
                              </a:lnTo>
                              <a:lnTo>
                                <a:pt x="69" y="26"/>
                              </a:lnTo>
                              <a:lnTo>
                                <a:pt x="74" y="39"/>
                              </a:lnTo>
                              <a:lnTo>
                                <a:pt x="78" y="46"/>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17" name="Freeform 434"/>
                        <p:cNvSpPr>
                          <a:spLocks/>
                        </p:cNvSpPr>
                        <p:nvPr/>
                      </p:nvSpPr>
                      <p:spPr bwMode="gray">
                        <a:xfrm>
                          <a:off x="2750" y="3270"/>
                          <a:ext cx="82" cy="84"/>
                        </a:xfrm>
                        <a:custGeom>
                          <a:avLst/>
                          <a:gdLst>
                            <a:gd name="T0" fmla="*/ 2147483647 w 66"/>
                            <a:gd name="T1" fmla="*/ 2147483647 h 69"/>
                            <a:gd name="T2" fmla="*/ 2147483647 w 66"/>
                            <a:gd name="T3" fmla="*/ 2147483647 h 69"/>
                            <a:gd name="T4" fmla="*/ 2147483647 w 66"/>
                            <a:gd name="T5" fmla="*/ 0 h 69"/>
                            <a:gd name="T6" fmla="*/ 2147483647 w 66"/>
                            <a:gd name="T7" fmla="*/ 2147483647 h 69"/>
                            <a:gd name="T8" fmla="*/ 2147483647 w 66"/>
                            <a:gd name="T9" fmla="*/ 2147483647 h 69"/>
                            <a:gd name="T10" fmla="*/ 2147483647 w 66"/>
                            <a:gd name="T11" fmla="*/ 2147483647 h 69"/>
                            <a:gd name="T12" fmla="*/ 2147483647 w 66"/>
                            <a:gd name="T13" fmla="*/ 2147483647 h 69"/>
                            <a:gd name="T14" fmla="*/ 2147483647 w 66"/>
                            <a:gd name="T15" fmla="*/ 2147483647 h 69"/>
                            <a:gd name="T16" fmla="*/ 2147483647 w 66"/>
                            <a:gd name="T17" fmla="*/ 2147483647 h 69"/>
                            <a:gd name="T18" fmla="*/ 2147483647 w 66"/>
                            <a:gd name="T19" fmla="*/ 2147483647 h 69"/>
                            <a:gd name="T20" fmla="*/ 2147483647 w 66"/>
                            <a:gd name="T21" fmla="*/ 2147483647 h 69"/>
                            <a:gd name="T22" fmla="*/ 2147483647 w 66"/>
                            <a:gd name="T23" fmla="*/ 2147483647 h 69"/>
                            <a:gd name="T24" fmla="*/ 2147483647 w 66"/>
                            <a:gd name="T25" fmla="*/ 2147483647 h 69"/>
                            <a:gd name="T26" fmla="*/ 2147483647 w 66"/>
                            <a:gd name="T27" fmla="*/ 2147483647 h 69"/>
                            <a:gd name="T28" fmla="*/ 2147483647 w 66"/>
                            <a:gd name="T29" fmla="*/ 2147483647 h 69"/>
                            <a:gd name="T30" fmla="*/ 2147483647 w 66"/>
                            <a:gd name="T31" fmla="*/ 2147483647 h 69"/>
                            <a:gd name="T32" fmla="*/ 2147483647 w 66"/>
                            <a:gd name="T33" fmla="*/ 2147483647 h 69"/>
                            <a:gd name="T34" fmla="*/ 2147483647 w 66"/>
                            <a:gd name="T35" fmla="*/ 2147483647 h 69"/>
                            <a:gd name="T36" fmla="*/ 2147483647 w 66"/>
                            <a:gd name="T37" fmla="*/ 2147483647 h 69"/>
                            <a:gd name="T38" fmla="*/ 2147483647 w 66"/>
                            <a:gd name="T39" fmla="*/ 2147483647 h 69"/>
                            <a:gd name="T40" fmla="*/ 0 w 66"/>
                            <a:gd name="T41" fmla="*/ 2147483647 h 69"/>
                            <a:gd name="T42" fmla="*/ 2147483647 w 66"/>
                            <a:gd name="T43" fmla="*/ 2147483647 h 69"/>
                            <a:gd name="T44" fmla="*/ 2147483647 w 66"/>
                            <a:gd name="T45" fmla="*/ 2147483647 h 69"/>
                            <a:gd name="T46" fmla="*/ 2147483647 w 66"/>
                            <a:gd name="T47" fmla="*/ 2147483647 h 69"/>
                            <a:gd name="T48" fmla="*/ 2147483647 w 66"/>
                            <a:gd name="T49" fmla="*/ 2147483647 h 69"/>
                            <a:gd name="T50" fmla="*/ 2147483647 w 66"/>
                            <a:gd name="T51" fmla="*/ 2147483647 h 6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6"/>
                            <a:gd name="T79" fmla="*/ 0 h 69"/>
                            <a:gd name="T80" fmla="*/ 66 w 66"/>
                            <a:gd name="T81" fmla="*/ 69 h 6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6" h="69">
                              <a:moveTo>
                                <a:pt x="27" y="5"/>
                              </a:moveTo>
                              <a:lnTo>
                                <a:pt x="30" y="2"/>
                              </a:lnTo>
                              <a:lnTo>
                                <a:pt x="38" y="0"/>
                              </a:lnTo>
                              <a:lnTo>
                                <a:pt x="59" y="8"/>
                              </a:lnTo>
                              <a:lnTo>
                                <a:pt x="63" y="13"/>
                              </a:lnTo>
                              <a:lnTo>
                                <a:pt x="64" y="28"/>
                              </a:lnTo>
                              <a:lnTo>
                                <a:pt x="62" y="31"/>
                              </a:lnTo>
                              <a:lnTo>
                                <a:pt x="62" y="37"/>
                              </a:lnTo>
                              <a:lnTo>
                                <a:pt x="66" y="44"/>
                              </a:lnTo>
                              <a:lnTo>
                                <a:pt x="65" y="47"/>
                              </a:lnTo>
                              <a:lnTo>
                                <a:pt x="56" y="53"/>
                              </a:lnTo>
                              <a:lnTo>
                                <a:pt x="55" y="65"/>
                              </a:lnTo>
                              <a:lnTo>
                                <a:pt x="50" y="69"/>
                              </a:lnTo>
                              <a:lnTo>
                                <a:pt x="37" y="66"/>
                              </a:lnTo>
                              <a:lnTo>
                                <a:pt x="31" y="69"/>
                              </a:lnTo>
                              <a:lnTo>
                                <a:pt x="25" y="69"/>
                              </a:lnTo>
                              <a:lnTo>
                                <a:pt x="21" y="62"/>
                              </a:lnTo>
                              <a:lnTo>
                                <a:pt x="16" y="49"/>
                              </a:lnTo>
                              <a:lnTo>
                                <a:pt x="14" y="42"/>
                              </a:lnTo>
                              <a:lnTo>
                                <a:pt x="1" y="31"/>
                              </a:lnTo>
                              <a:lnTo>
                                <a:pt x="0" y="24"/>
                              </a:lnTo>
                              <a:lnTo>
                                <a:pt x="9" y="24"/>
                              </a:lnTo>
                              <a:lnTo>
                                <a:pt x="14" y="17"/>
                              </a:lnTo>
                              <a:lnTo>
                                <a:pt x="19" y="15"/>
                              </a:lnTo>
                              <a:lnTo>
                                <a:pt x="26" y="10"/>
                              </a:lnTo>
                              <a:lnTo>
                                <a:pt x="27" y="5"/>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18" name="Freeform 435"/>
                        <p:cNvSpPr>
                          <a:spLocks/>
                        </p:cNvSpPr>
                        <p:nvPr/>
                      </p:nvSpPr>
                      <p:spPr bwMode="gray">
                        <a:xfrm>
                          <a:off x="2591" y="3149"/>
                          <a:ext cx="141" cy="150"/>
                        </a:xfrm>
                        <a:custGeom>
                          <a:avLst/>
                          <a:gdLst>
                            <a:gd name="T0" fmla="*/ 2147483647 w 115"/>
                            <a:gd name="T1" fmla="*/ 2147483647 h 122"/>
                            <a:gd name="T2" fmla="*/ 0 w 115"/>
                            <a:gd name="T3" fmla="*/ 2147483647 h 122"/>
                            <a:gd name="T4" fmla="*/ 2147483647 w 115"/>
                            <a:gd name="T5" fmla="*/ 2147483647 h 122"/>
                            <a:gd name="T6" fmla="*/ 2147483647 w 115"/>
                            <a:gd name="T7" fmla="*/ 2147483647 h 122"/>
                            <a:gd name="T8" fmla="*/ 2147483647 w 115"/>
                            <a:gd name="T9" fmla="*/ 2147483647 h 122"/>
                            <a:gd name="T10" fmla="*/ 2147483647 w 115"/>
                            <a:gd name="T11" fmla="*/ 2147483647 h 122"/>
                            <a:gd name="T12" fmla="*/ 2147483647 w 115"/>
                            <a:gd name="T13" fmla="*/ 2147483647 h 122"/>
                            <a:gd name="T14" fmla="*/ 2147483647 w 115"/>
                            <a:gd name="T15" fmla="*/ 2147483647 h 122"/>
                            <a:gd name="T16" fmla="*/ 2147483647 w 115"/>
                            <a:gd name="T17" fmla="*/ 2147483647 h 122"/>
                            <a:gd name="T18" fmla="*/ 2147483647 w 115"/>
                            <a:gd name="T19" fmla="*/ 2147483647 h 122"/>
                            <a:gd name="T20" fmla="*/ 2147483647 w 115"/>
                            <a:gd name="T21" fmla="*/ 2147483647 h 122"/>
                            <a:gd name="T22" fmla="*/ 2147483647 w 115"/>
                            <a:gd name="T23" fmla="*/ 2147483647 h 122"/>
                            <a:gd name="T24" fmla="*/ 2147483647 w 115"/>
                            <a:gd name="T25" fmla="*/ 0 h 122"/>
                            <a:gd name="T26" fmla="*/ 2147483647 w 115"/>
                            <a:gd name="T27" fmla="*/ 2147483647 h 122"/>
                            <a:gd name="T28" fmla="*/ 2147483647 w 115"/>
                            <a:gd name="T29" fmla="*/ 2147483647 h 122"/>
                            <a:gd name="T30" fmla="*/ 2147483647 w 115"/>
                            <a:gd name="T31" fmla="*/ 2147483647 h 122"/>
                            <a:gd name="T32" fmla="*/ 2147483647 w 115"/>
                            <a:gd name="T33" fmla="*/ 2147483647 h 122"/>
                            <a:gd name="T34" fmla="*/ 2147483647 w 115"/>
                            <a:gd name="T35" fmla="*/ 2147483647 h 122"/>
                            <a:gd name="T36" fmla="*/ 2147483647 w 115"/>
                            <a:gd name="T37" fmla="*/ 2147483647 h 122"/>
                            <a:gd name="T38" fmla="*/ 2147483647 w 115"/>
                            <a:gd name="T39" fmla="*/ 2147483647 h 122"/>
                            <a:gd name="T40" fmla="*/ 2147483647 w 115"/>
                            <a:gd name="T41" fmla="*/ 2147483647 h 122"/>
                            <a:gd name="T42" fmla="*/ 2147483647 w 115"/>
                            <a:gd name="T43" fmla="*/ 2147483647 h 122"/>
                            <a:gd name="T44" fmla="*/ 2147483647 w 115"/>
                            <a:gd name="T45" fmla="*/ 2147483647 h 122"/>
                            <a:gd name="T46" fmla="*/ 2147483647 w 115"/>
                            <a:gd name="T47" fmla="*/ 2147483647 h 122"/>
                            <a:gd name="T48" fmla="*/ 2147483647 w 115"/>
                            <a:gd name="T49" fmla="*/ 2147483647 h 122"/>
                            <a:gd name="T50" fmla="*/ 2147483647 w 115"/>
                            <a:gd name="T51" fmla="*/ 2147483647 h 122"/>
                            <a:gd name="T52" fmla="*/ 2147483647 w 115"/>
                            <a:gd name="T53" fmla="*/ 2147483647 h 122"/>
                            <a:gd name="T54" fmla="*/ 2147483647 w 115"/>
                            <a:gd name="T55" fmla="*/ 2147483647 h 122"/>
                            <a:gd name="T56" fmla="*/ 2147483647 w 115"/>
                            <a:gd name="T57" fmla="*/ 2147483647 h 122"/>
                            <a:gd name="T58" fmla="*/ 2147483647 w 115"/>
                            <a:gd name="T59" fmla="*/ 2147483647 h 122"/>
                            <a:gd name="T60" fmla="*/ 2147483647 w 115"/>
                            <a:gd name="T61" fmla="*/ 2147483647 h 122"/>
                            <a:gd name="T62" fmla="*/ 2147483647 w 115"/>
                            <a:gd name="T63" fmla="*/ 2147483647 h 122"/>
                            <a:gd name="T64" fmla="*/ 2147483647 w 115"/>
                            <a:gd name="T65" fmla="*/ 2147483647 h 122"/>
                            <a:gd name="T66" fmla="*/ 2147483647 w 115"/>
                            <a:gd name="T67" fmla="*/ 2147483647 h 122"/>
                            <a:gd name="T68" fmla="*/ 2147483647 w 115"/>
                            <a:gd name="T69" fmla="*/ 2147483647 h 122"/>
                            <a:gd name="T70" fmla="*/ 2147483647 w 115"/>
                            <a:gd name="T71" fmla="*/ 2147483647 h 122"/>
                            <a:gd name="T72" fmla="*/ 2147483647 w 115"/>
                            <a:gd name="T73" fmla="*/ 2147483647 h 122"/>
                            <a:gd name="T74" fmla="*/ 2147483647 w 115"/>
                            <a:gd name="T75" fmla="*/ 2147483647 h 12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15"/>
                            <a:gd name="T115" fmla="*/ 0 h 122"/>
                            <a:gd name="T116" fmla="*/ 115 w 115"/>
                            <a:gd name="T117" fmla="*/ 122 h 12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15" h="122">
                              <a:moveTo>
                                <a:pt x="1" y="116"/>
                              </a:moveTo>
                              <a:lnTo>
                                <a:pt x="0" y="107"/>
                              </a:lnTo>
                              <a:lnTo>
                                <a:pt x="1" y="98"/>
                              </a:lnTo>
                              <a:lnTo>
                                <a:pt x="9" y="72"/>
                              </a:lnTo>
                              <a:lnTo>
                                <a:pt x="14" y="68"/>
                              </a:lnTo>
                              <a:lnTo>
                                <a:pt x="20" y="57"/>
                              </a:lnTo>
                              <a:lnTo>
                                <a:pt x="17" y="47"/>
                              </a:lnTo>
                              <a:lnTo>
                                <a:pt x="14" y="38"/>
                              </a:lnTo>
                              <a:lnTo>
                                <a:pt x="14" y="20"/>
                              </a:lnTo>
                              <a:lnTo>
                                <a:pt x="11" y="14"/>
                              </a:lnTo>
                              <a:lnTo>
                                <a:pt x="8" y="6"/>
                              </a:lnTo>
                              <a:lnTo>
                                <a:pt x="9" y="1"/>
                              </a:lnTo>
                              <a:lnTo>
                                <a:pt x="46" y="0"/>
                              </a:lnTo>
                              <a:lnTo>
                                <a:pt x="51" y="8"/>
                              </a:lnTo>
                              <a:lnTo>
                                <a:pt x="56" y="19"/>
                              </a:lnTo>
                              <a:lnTo>
                                <a:pt x="71" y="18"/>
                              </a:lnTo>
                              <a:lnTo>
                                <a:pt x="71" y="9"/>
                              </a:lnTo>
                              <a:lnTo>
                                <a:pt x="80" y="8"/>
                              </a:lnTo>
                              <a:lnTo>
                                <a:pt x="86" y="12"/>
                              </a:lnTo>
                              <a:lnTo>
                                <a:pt x="94" y="14"/>
                              </a:lnTo>
                              <a:lnTo>
                                <a:pt x="96" y="41"/>
                              </a:lnTo>
                              <a:lnTo>
                                <a:pt x="100" y="51"/>
                              </a:lnTo>
                              <a:lnTo>
                                <a:pt x="114" y="51"/>
                              </a:lnTo>
                              <a:lnTo>
                                <a:pt x="115" y="54"/>
                              </a:lnTo>
                              <a:lnTo>
                                <a:pt x="114" y="68"/>
                              </a:lnTo>
                              <a:lnTo>
                                <a:pt x="96" y="69"/>
                              </a:lnTo>
                              <a:lnTo>
                                <a:pt x="96" y="107"/>
                              </a:lnTo>
                              <a:lnTo>
                                <a:pt x="103" y="114"/>
                              </a:lnTo>
                              <a:lnTo>
                                <a:pt x="96" y="120"/>
                              </a:lnTo>
                              <a:lnTo>
                                <a:pt x="86" y="120"/>
                              </a:lnTo>
                              <a:lnTo>
                                <a:pt x="75" y="122"/>
                              </a:lnTo>
                              <a:lnTo>
                                <a:pt x="67" y="120"/>
                              </a:lnTo>
                              <a:lnTo>
                                <a:pt x="59" y="114"/>
                              </a:lnTo>
                              <a:lnTo>
                                <a:pt x="31" y="113"/>
                              </a:lnTo>
                              <a:lnTo>
                                <a:pt x="22" y="117"/>
                              </a:lnTo>
                              <a:lnTo>
                                <a:pt x="18" y="113"/>
                              </a:lnTo>
                              <a:lnTo>
                                <a:pt x="8" y="113"/>
                              </a:lnTo>
                              <a:lnTo>
                                <a:pt x="1" y="116"/>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19" name="Freeform 436"/>
                        <p:cNvSpPr>
                          <a:spLocks/>
                        </p:cNvSpPr>
                        <p:nvPr/>
                      </p:nvSpPr>
                      <p:spPr bwMode="gray">
                        <a:xfrm>
                          <a:off x="2597" y="3007"/>
                          <a:ext cx="210" cy="235"/>
                        </a:xfrm>
                        <a:custGeom>
                          <a:avLst/>
                          <a:gdLst>
                            <a:gd name="T0" fmla="*/ 2147483647 w 171"/>
                            <a:gd name="T1" fmla="*/ 2147483647 h 191"/>
                            <a:gd name="T2" fmla="*/ 2147483647 w 171"/>
                            <a:gd name="T3" fmla="*/ 2147483647 h 191"/>
                            <a:gd name="T4" fmla="*/ 2147483647 w 171"/>
                            <a:gd name="T5" fmla="*/ 2147483647 h 191"/>
                            <a:gd name="T6" fmla="*/ 2147483647 w 171"/>
                            <a:gd name="T7" fmla="*/ 2147483647 h 191"/>
                            <a:gd name="T8" fmla="*/ 2147483647 w 171"/>
                            <a:gd name="T9" fmla="*/ 2147483647 h 191"/>
                            <a:gd name="T10" fmla="*/ 2147483647 w 171"/>
                            <a:gd name="T11" fmla="*/ 2147483647 h 191"/>
                            <a:gd name="T12" fmla="*/ 2147483647 w 171"/>
                            <a:gd name="T13" fmla="*/ 2147483647 h 191"/>
                            <a:gd name="T14" fmla="*/ 2147483647 w 171"/>
                            <a:gd name="T15" fmla="*/ 2147483647 h 191"/>
                            <a:gd name="T16" fmla="*/ 2147483647 w 171"/>
                            <a:gd name="T17" fmla="*/ 2147483647 h 191"/>
                            <a:gd name="T18" fmla="*/ 2147483647 w 171"/>
                            <a:gd name="T19" fmla="*/ 2147483647 h 191"/>
                            <a:gd name="T20" fmla="*/ 2147483647 w 171"/>
                            <a:gd name="T21" fmla="*/ 2147483647 h 191"/>
                            <a:gd name="T22" fmla="*/ 2147483647 w 171"/>
                            <a:gd name="T23" fmla="*/ 2147483647 h 191"/>
                            <a:gd name="T24" fmla="*/ 2147483647 w 171"/>
                            <a:gd name="T25" fmla="*/ 2147483647 h 191"/>
                            <a:gd name="T26" fmla="*/ 2147483647 w 171"/>
                            <a:gd name="T27" fmla="*/ 2147483647 h 191"/>
                            <a:gd name="T28" fmla="*/ 2147483647 w 171"/>
                            <a:gd name="T29" fmla="*/ 2147483647 h 191"/>
                            <a:gd name="T30" fmla="*/ 2147483647 w 171"/>
                            <a:gd name="T31" fmla="*/ 2147483647 h 191"/>
                            <a:gd name="T32" fmla="*/ 2147483647 w 171"/>
                            <a:gd name="T33" fmla="*/ 2147483647 h 191"/>
                            <a:gd name="T34" fmla="*/ 2147483647 w 171"/>
                            <a:gd name="T35" fmla="*/ 2147483647 h 191"/>
                            <a:gd name="T36" fmla="*/ 2147483647 w 171"/>
                            <a:gd name="T37" fmla="*/ 2147483647 h 191"/>
                            <a:gd name="T38" fmla="*/ 2147483647 w 171"/>
                            <a:gd name="T39" fmla="*/ 2147483647 h 191"/>
                            <a:gd name="T40" fmla="*/ 2147483647 w 171"/>
                            <a:gd name="T41" fmla="*/ 2147483647 h 191"/>
                            <a:gd name="T42" fmla="*/ 2147483647 w 171"/>
                            <a:gd name="T43" fmla="*/ 2147483647 h 191"/>
                            <a:gd name="T44" fmla="*/ 2147483647 w 171"/>
                            <a:gd name="T45" fmla="*/ 2147483647 h 191"/>
                            <a:gd name="T46" fmla="*/ 2147483647 w 171"/>
                            <a:gd name="T47" fmla="*/ 2147483647 h 191"/>
                            <a:gd name="T48" fmla="*/ 2147483647 w 171"/>
                            <a:gd name="T49" fmla="*/ 2147483647 h 191"/>
                            <a:gd name="T50" fmla="*/ 2147483647 w 171"/>
                            <a:gd name="T51" fmla="*/ 2147483647 h 191"/>
                            <a:gd name="T52" fmla="*/ 2147483647 w 171"/>
                            <a:gd name="T53" fmla="*/ 2147483647 h 191"/>
                            <a:gd name="T54" fmla="*/ 2147483647 w 171"/>
                            <a:gd name="T55" fmla="*/ 2147483647 h 191"/>
                            <a:gd name="T56" fmla="*/ 2147483647 w 171"/>
                            <a:gd name="T57" fmla="*/ 2147483647 h 191"/>
                            <a:gd name="T58" fmla="*/ 2147483647 w 171"/>
                            <a:gd name="T59" fmla="*/ 2147483647 h 191"/>
                            <a:gd name="T60" fmla="*/ 2147483647 w 171"/>
                            <a:gd name="T61" fmla="*/ 2147483647 h 191"/>
                            <a:gd name="T62" fmla="*/ 2147483647 w 171"/>
                            <a:gd name="T63" fmla="*/ 2147483647 h 191"/>
                            <a:gd name="T64" fmla="*/ 2147483647 w 171"/>
                            <a:gd name="T65" fmla="*/ 2147483647 h 191"/>
                            <a:gd name="T66" fmla="*/ 2147483647 w 171"/>
                            <a:gd name="T67" fmla="*/ 2147483647 h 191"/>
                            <a:gd name="T68" fmla="*/ 2147483647 w 171"/>
                            <a:gd name="T69" fmla="*/ 2147483647 h 19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71"/>
                            <a:gd name="T106" fmla="*/ 0 h 191"/>
                            <a:gd name="T107" fmla="*/ 171 w 171"/>
                            <a:gd name="T108" fmla="*/ 191 h 19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71" h="191">
                              <a:moveTo>
                                <a:pt x="170" y="135"/>
                              </a:moveTo>
                              <a:lnTo>
                                <a:pt x="160" y="139"/>
                              </a:lnTo>
                              <a:lnTo>
                                <a:pt x="155" y="141"/>
                              </a:lnTo>
                              <a:lnTo>
                                <a:pt x="151" y="146"/>
                              </a:lnTo>
                              <a:lnTo>
                                <a:pt x="147" y="170"/>
                              </a:lnTo>
                              <a:lnTo>
                                <a:pt x="152" y="176"/>
                              </a:lnTo>
                              <a:lnTo>
                                <a:pt x="156" y="176"/>
                              </a:lnTo>
                              <a:lnTo>
                                <a:pt x="159" y="172"/>
                              </a:lnTo>
                              <a:lnTo>
                                <a:pt x="162" y="174"/>
                              </a:lnTo>
                              <a:lnTo>
                                <a:pt x="161" y="188"/>
                              </a:lnTo>
                              <a:lnTo>
                                <a:pt x="157" y="191"/>
                              </a:lnTo>
                              <a:lnTo>
                                <a:pt x="135" y="169"/>
                              </a:lnTo>
                              <a:lnTo>
                                <a:pt x="132" y="168"/>
                              </a:lnTo>
                              <a:lnTo>
                                <a:pt x="130" y="173"/>
                              </a:lnTo>
                              <a:lnTo>
                                <a:pt x="126" y="173"/>
                              </a:lnTo>
                              <a:lnTo>
                                <a:pt x="124" y="169"/>
                              </a:lnTo>
                              <a:lnTo>
                                <a:pt x="120" y="166"/>
                              </a:lnTo>
                              <a:lnTo>
                                <a:pt x="118" y="168"/>
                              </a:lnTo>
                              <a:lnTo>
                                <a:pt x="114" y="167"/>
                              </a:lnTo>
                              <a:lnTo>
                                <a:pt x="111" y="169"/>
                              </a:lnTo>
                              <a:lnTo>
                                <a:pt x="110" y="166"/>
                              </a:lnTo>
                              <a:lnTo>
                                <a:pt x="96" y="166"/>
                              </a:lnTo>
                              <a:lnTo>
                                <a:pt x="92" y="156"/>
                              </a:lnTo>
                              <a:lnTo>
                                <a:pt x="90" y="129"/>
                              </a:lnTo>
                              <a:lnTo>
                                <a:pt x="82" y="127"/>
                              </a:lnTo>
                              <a:lnTo>
                                <a:pt x="76" y="123"/>
                              </a:lnTo>
                              <a:lnTo>
                                <a:pt x="67" y="124"/>
                              </a:lnTo>
                              <a:lnTo>
                                <a:pt x="67" y="133"/>
                              </a:lnTo>
                              <a:lnTo>
                                <a:pt x="52" y="134"/>
                              </a:lnTo>
                              <a:lnTo>
                                <a:pt x="47" y="123"/>
                              </a:lnTo>
                              <a:lnTo>
                                <a:pt x="42" y="115"/>
                              </a:lnTo>
                              <a:lnTo>
                                <a:pt x="5" y="116"/>
                              </a:lnTo>
                              <a:lnTo>
                                <a:pt x="0" y="111"/>
                              </a:lnTo>
                              <a:lnTo>
                                <a:pt x="8" y="109"/>
                              </a:lnTo>
                              <a:lnTo>
                                <a:pt x="9" y="105"/>
                              </a:lnTo>
                              <a:lnTo>
                                <a:pt x="13" y="100"/>
                              </a:lnTo>
                              <a:lnTo>
                                <a:pt x="16" y="100"/>
                              </a:lnTo>
                              <a:lnTo>
                                <a:pt x="16" y="105"/>
                              </a:lnTo>
                              <a:lnTo>
                                <a:pt x="33" y="96"/>
                              </a:lnTo>
                              <a:lnTo>
                                <a:pt x="39" y="70"/>
                              </a:lnTo>
                              <a:lnTo>
                                <a:pt x="46" y="66"/>
                              </a:lnTo>
                              <a:lnTo>
                                <a:pt x="50" y="52"/>
                              </a:lnTo>
                              <a:lnTo>
                                <a:pt x="51" y="35"/>
                              </a:lnTo>
                              <a:lnTo>
                                <a:pt x="57" y="27"/>
                              </a:lnTo>
                              <a:lnTo>
                                <a:pt x="57" y="16"/>
                              </a:lnTo>
                              <a:lnTo>
                                <a:pt x="58" y="6"/>
                              </a:lnTo>
                              <a:lnTo>
                                <a:pt x="72" y="3"/>
                              </a:lnTo>
                              <a:lnTo>
                                <a:pt x="80" y="9"/>
                              </a:lnTo>
                              <a:lnTo>
                                <a:pt x="92" y="12"/>
                              </a:lnTo>
                              <a:lnTo>
                                <a:pt x="101" y="9"/>
                              </a:lnTo>
                              <a:lnTo>
                                <a:pt x="124" y="0"/>
                              </a:lnTo>
                              <a:lnTo>
                                <a:pt x="141" y="1"/>
                              </a:lnTo>
                              <a:lnTo>
                                <a:pt x="144" y="7"/>
                              </a:lnTo>
                              <a:lnTo>
                                <a:pt x="149" y="7"/>
                              </a:lnTo>
                              <a:lnTo>
                                <a:pt x="151" y="5"/>
                              </a:lnTo>
                              <a:lnTo>
                                <a:pt x="156" y="7"/>
                              </a:lnTo>
                              <a:lnTo>
                                <a:pt x="161" y="6"/>
                              </a:lnTo>
                              <a:lnTo>
                                <a:pt x="168" y="16"/>
                              </a:lnTo>
                              <a:lnTo>
                                <a:pt x="171" y="26"/>
                              </a:lnTo>
                              <a:lnTo>
                                <a:pt x="169" y="35"/>
                              </a:lnTo>
                              <a:lnTo>
                                <a:pt x="159" y="52"/>
                              </a:lnTo>
                              <a:lnTo>
                                <a:pt x="156" y="65"/>
                              </a:lnTo>
                              <a:lnTo>
                                <a:pt x="156" y="75"/>
                              </a:lnTo>
                              <a:lnTo>
                                <a:pt x="157" y="84"/>
                              </a:lnTo>
                              <a:lnTo>
                                <a:pt x="160" y="88"/>
                              </a:lnTo>
                              <a:lnTo>
                                <a:pt x="160" y="96"/>
                              </a:lnTo>
                              <a:lnTo>
                                <a:pt x="159" y="101"/>
                              </a:lnTo>
                              <a:lnTo>
                                <a:pt x="159" y="103"/>
                              </a:lnTo>
                              <a:lnTo>
                                <a:pt x="160" y="115"/>
                              </a:lnTo>
                              <a:lnTo>
                                <a:pt x="168" y="127"/>
                              </a:lnTo>
                              <a:lnTo>
                                <a:pt x="170" y="135"/>
                              </a:lnTo>
                              <a:close/>
                            </a:path>
                          </a:pathLst>
                        </a:custGeom>
                        <a:solidFill>
                          <a:srgbClr val="009750"/>
                        </a:solidFill>
                        <a:ln w="12700">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20" name="Freeform 437"/>
                        <p:cNvSpPr>
                          <a:spLocks/>
                        </p:cNvSpPr>
                        <p:nvPr/>
                      </p:nvSpPr>
                      <p:spPr bwMode="gray">
                        <a:xfrm>
                          <a:off x="2593" y="3288"/>
                          <a:ext cx="157" cy="159"/>
                        </a:xfrm>
                        <a:custGeom>
                          <a:avLst/>
                          <a:gdLst>
                            <a:gd name="T0" fmla="*/ 2147483647 w 128"/>
                            <a:gd name="T1" fmla="*/ 2147483647 h 129"/>
                            <a:gd name="T2" fmla="*/ 2147483647 w 128"/>
                            <a:gd name="T3" fmla="*/ 2147483647 h 129"/>
                            <a:gd name="T4" fmla="*/ 2147483647 w 128"/>
                            <a:gd name="T5" fmla="*/ 2147483647 h 129"/>
                            <a:gd name="T6" fmla="*/ 2147483647 w 128"/>
                            <a:gd name="T7" fmla="*/ 2147483647 h 129"/>
                            <a:gd name="T8" fmla="*/ 2147483647 w 128"/>
                            <a:gd name="T9" fmla="*/ 2147483647 h 129"/>
                            <a:gd name="T10" fmla="*/ 2147483647 w 128"/>
                            <a:gd name="T11" fmla="*/ 2147483647 h 129"/>
                            <a:gd name="T12" fmla="*/ 2147483647 w 128"/>
                            <a:gd name="T13" fmla="*/ 2147483647 h 129"/>
                            <a:gd name="T14" fmla="*/ 2147483647 w 128"/>
                            <a:gd name="T15" fmla="*/ 2147483647 h 129"/>
                            <a:gd name="T16" fmla="*/ 2147483647 w 128"/>
                            <a:gd name="T17" fmla="*/ 2147483647 h 129"/>
                            <a:gd name="T18" fmla="*/ 2147483647 w 128"/>
                            <a:gd name="T19" fmla="*/ 2147483647 h 129"/>
                            <a:gd name="T20" fmla="*/ 0 w 128"/>
                            <a:gd name="T21" fmla="*/ 2147483647 h 129"/>
                            <a:gd name="T22" fmla="*/ 2147483647 w 128"/>
                            <a:gd name="T23" fmla="*/ 0 h 129"/>
                            <a:gd name="T24" fmla="*/ 2147483647 w 128"/>
                            <a:gd name="T25" fmla="*/ 0 h 129"/>
                            <a:gd name="T26" fmla="*/ 2147483647 w 128"/>
                            <a:gd name="T27" fmla="*/ 2147483647 h 129"/>
                            <a:gd name="T28" fmla="*/ 2147483647 w 128"/>
                            <a:gd name="T29" fmla="*/ 0 h 129"/>
                            <a:gd name="T30" fmla="*/ 2147483647 w 128"/>
                            <a:gd name="T31" fmla="*/ 2147483647 h 129"/>
                            <a:gd name="T32" fmla="*/ 2147483647 w 128"/>
                            <a:gd name="T33" fmla="*/ 2147483647 h 129"/>
                            <a:gd name="T34" fmla="*/ 2147483647 w 128"/>
                            <a:gd name="T35" fmla="*/ 2147483647 h 129"/>
                            <a:gd name="T36" fmla="*/ 2147483647 w 128"/>
                            <a:gd name="T37" fmla="*/ 2147483647 h 129"/>
                            <a:gd name="T38" fmla="*/ 2147483647 w 128"/>
                            <a:gd name="T39" fmla="*/ 2147483647 h 129"/>
                            <a:gd name="T40" fmla="*/ 2147483647 w 128"/>
                            <a:gd name="T41" fmla="*/ 2147483647 h 129"/>
                            <a:gd name="T42" fmla="*/ 2147483647 w 128"/>
                            <a:gd name="T43" fmla="*/ 2147483647 h 129"/>
                            <a:gd name="T44" fmla="*/ 2147483647 w 128"/>
                            <a:gd name="T45" fmla="*/ 2147483647 h 129"/>
                            <a:gd name="T46" fmla="*/ 2147483647 w 128"/>
                            <a:gd name="T47" fmla="*/ 2147483647 h 129"/>
                            <a:gd name="T48" fmla="*/ 2147483647 w 128"/>
                            <a:gd name="T49" fmla="*/ 2147483647 h 129"/>
                            <a:gd name="T50" fmla="*/ 2147483647 w 128"/>
                            <a:gd name="T51" fmla="*/ 2147483647 h 129"/>
                            <a:gd name="T52" fmla="*/ 2147483647 w 128"/>
                            <a:gd name="T53" fmla="*/ 2147483647 h 129"/>
                            <a:gd name="T54" fmla="*/ 2147483647 w 128"/>
                            <a:gd name="T55" fmla="*/ 2147483647 h 129"/>
                            <a:gd name="T56" fmla="*/ 2147483647 w 128"/>
                            <a:gd name="T57" fmla="*/ 2147483647 h 129"/>
                            <a:gd name="T58" fmla="*/ 2147483647 w 128"/>
                            <a:gd name="T59" fmla="*/ 2147483647 h 129"/>
                            <a:gd name="T60" fmla="*/ 2147483647 w 128"/>
                            <a:gd name="T61" fmla="*/ 2147483647 h 129"/>
                            <a:gd name="T62" fmla="*/ 2147483647 w 128"/>
                            <a:gd name="T63" fmla="*/ 2147483647 h 129"/>
                            <a:gd name="T64" fmla="*/ 2147483647 w 128"/>
                            <a:gd name="T65" fmla="*/ 2147483647 h 129"/>
                            <a:gd name="T66" fmla="*/ 2147483647 w 128"/>
                            <a:gd name="T67" fmla="*/ 2147483647 h 129"/>
                            <a:gd name="T68" fmla="*/ 2147483647 w 128"/>
                            <a:gd name="T69" fmla="*/ 2147483647 h 129"/>
                            <a:gd name="T70" fmla="*/ 2147483647 w 128"/>
                            <a:gd name="T71" fmla="*/ 2147483647 h 129"/>
                            <a:gd name="T72" fmla="*/ 2147483647 w 128"/>
                            <a:gd name="T73" fmla="*/ 2147483647 h 129"/>
                            <a:gd name="T74" fmla="*/ 2147483647 w 128"/>
                            <a:gd name="T75" fmla="*/ 2147483647 h 12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28"/>
                            <a:gd name="T115" fmla="*/ 0 h 129"/>
                            <a:gd name="T116" fmla="*/ 128 w 128"/>
                            <a:gd name="T117" fmla="*/ 129 h 12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28" h="129">
                              <a:moveTo>
                                <a:pt x="41" y="126"/>
                              </a:moveTo>
                              <a:lnTo>
                                <a:pt x="36" y="119"/>
                              </a:lnTo>
                              <a:lnTo>
                                <a:pt x="32" y="110"/>
                              </a:lnTo>
                              <a:lnTo>
                                <a:pt x="28" y="94"/>
                              </a:lnTo>
                              <a:lnTo>
                                <a:pt x="25" y="81"/>
                              </a:lnTo>
                              <a:lnTo>
                                <a:pt x="21" y="61"/>
                              </a:lnTo>
                              <a:lnTo>
                                <a:pt x="20" y="54"/>
                              </a:lnTo>
                              <a:lnTo>
                                <a:pt x="6" y="26"/>
                              </a:lnTo>
                              <a:lnTo>
                                <a:pt x="6" y="22"/>
                              </a:lnTo>
                              <a:lnTo>
                                <a:pt x="2" y="16"/>
                              </a:lnTo>
                              <a:lnTo>
                                <a:pt x="0" y="3"/>
                              </a:lnTo>
                              <a:lnTo>
                                <a:pt x="7" y="0"/>
                              </a:lnTo>
                              <a:lnTo>
                                <a:pt x="17" y="0"/>
                              </a:lnTo>
                              <a:lnTo>
                                <a:pt x="21" y="4"/>
                              </a:lnTo>
                              <a:lnTo>
                                <a:pt x="30" y="0"/>
                              </a:lnTo>
                              <a:lnTo>
                                <a:pt x="58" y="1"/>
                              </a:lnTo>
                              <a:lnTo>
                                <a:pt x="66" y="7"/>
                              </a:lnTo>
                              <a:lnTo>
                                <a:pt x="74" y="9"/>
                              </a:lnTo>
                              <a:lnTo>
                                <a:pt x="85" y="7"/>
                              </a:lnTo>
                              <a:lnTo>
                                <a:pt x="95" y="7"/>
                              </a:lnTo>
                              <a:lnTo>
                                <a:pt x="102" y="1"/>
                              </a:lnTo>
                              <a:lnTo>
                                <a:pt x="108" y="3"/>
                              </a:lnTo>
                              <a:lnTo>
                                <a:pt x="119" y="4"/>
                              </a:lnTo>
                              <a:lnTo>
                                <a:pt x="125" y="6"/>
                              </a:lnTo>
                              <a:lnTo>
                                <a:pt x="128" y="9"/>
                              </a:lnTo>
                              <a:lnTo>
                                <a:pt x="121" y="8"/>
                              </a:lnTo>
                              <a:lnTo>
                                <a:pt x="111" y="13"/>
                              </a:lnTo>
                              <a:lnTo>
                                <a:pt x="103" y="10"/>
                              </a:lnTo>
                              <a:lnTo>
                                <a:pt x="86" y="16"/>
                              </a:lnTo>
                              <a:lnTo>
                                <a:pt x="85" y="49"/>
                              </a:lnTo>
                              <a:lnTo>
                                <a:pt x="76" y="51"/>
                              </a:lnTo>
                              <a:lnTo>
                                <a:pt x="74" y="126"/>
                              </a:lnTo>
                              <a:lnTo>
                                <a:pt x="63" y="129"/>
                              </a:lnTo>
                              <a:lnTo>
                                <a:pt x="57" y="127"/>
                              </a:lnTo>
                              <a:lnTo>
                                <a:pt x="52" y="124"/>
                              </a:lnTo>
                              <a:lnTo>
                                <a:pt x="50" y="121"/>
                              </a:lnTo>
                              <a:lnTo>
                                <a:pt x="46" y="121"/>
                              </a:lnTo>
                              <a:lnTo>
                                <a:pt x="41" y="126"/>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21" name="Freeform 438"/>
                        <p:cNvSpPr>
                          <a:spLocks/>
                        </p:cNvSpPr>
                        <p:nvPr/>
                      </p:nvSpPr>
                      <p:spPr bwMode="gray">
                        <a:xfrm>
                          <a:off x="2946" y="3221"/>
                          <a:ext cx="81" cy="182"/>
                        </a:xfrm>
                        <a:custGeom>
                          <a:avLst/>
                          <a:gdLst>
                            <a:gd name="T0" fmla="*/ 2147483647 w 66"/>
                            <a:gd name="T1" fmla="*/ 2147483647 h 148"/>
                            <a:gd name="T2" fmla="*/ 2147483647 w 66"/>
                            <a:gd name="T3" fmla="*/ 0 h 148"/>
                            <a:gd name="T4" fmla="*/ 2147483647 w 66"/>
                            <a:gd name="T5" fmla="*/ 2147483647 h 148"/>
                            <a:gd name="T6" fmla="*/ 2147483647 w 66"/>
                            <a:gd name="T7" fmla="*/ 2147483647 h 148"/>
                            <a:gd name="T8" fmla="*/ 2147483647 w 66"/>
                            <a:gd name="T9" fmla="*/ 2147483647 h 148"/>
                            <a:gd name="T10" fmla="*/ 2147483647 w 66"/>
                            <a:gd name="T11" fmla="*/ 2147483647 h 148"/>
                            <a:gd name="T12" fmla="*/ 2147483647 w 66"/>
                            <a:gd name="T13" fmla="*/ 2147483647 h 148"/>
                            <a:gd name="T14" fmla="*/ 2147483647 w 66"/>
                            <a:gd name="T15" fmla="*/ 2147483647 h 148"/>
                            <a:gd name="T16" fmla="*/ 2147483647 w 66"/>
                            <a:gd name="T17" fmla="*/ 2147483647 h 148"/>
                            <a:gd name="T18" fmla="*/ 2147483647 w 66"/>
                            <a:gd name="T19" fmla="*/ 2147483647 h 148"/>
                            <a:gd name="T20" fmla="*/ 2147483647 w 66"/>
                            <a:gd name="T21" fmla="*/ 2147483647 h 148"/>
                            <a:gd name="T22" fmla="*/ 2147483647 w 66"/>
                            <a:gd name="T23" fmla="*/ 2147483647 h 148"/>
                            <a:gd name="T24" fmla="*/ 2147483647 w 66"/>
                            <a:gd name="T25" fmla="*/ 2147483647 h 148"/>
                            <a:gd name="T26" fmla="*/ 2147483647 w 66"/>
                            <a:gd name="T27" fmla="*/ 2147483647 h 148"/>
                            <a:gd name="T28" fmla="*/ 2147483647 w 66"/>
                            <a:gd name="T29" fmla="*/ 2147483647 h 148"/>
                            <a:gd name="T30" fmla="*/ 2147483647 w 66"/>
                            <a:gd name="T31" fmla="*/ 2147483647 h 148"/>
                            <a:gd name="T32" fmla="*/ 2147483647 w 66"/>
                            <a:gd name="T33" fmla="*/ 2147483647 h 148"/>
                            <a:gd name="T34" fmla="*/ 2147483647 w 66"/>
                            <a:gd name="T35" fmla="*/ 2147483647 h 148"/>
                            <a:gd name="T36" fmla="*/ 2147483647 w 66"/>
                            <a:gd name="T37" fmla="*/ 2147483647 h 148"/>
                            <a:gd name="T38" fmla="*/ 0 w 66"/>
                            <a:gd name="T39" fmla="*/ 2147483647 h 148"/>
                            <a:gd name="T40" fmla="*/ 0 w 66"/>
                            <a:gd name="T41" fmla="*/ 2147483647 h 148"/>
                            <a:gd name="T42" fmla="*/ 2147483647 w 66"/>
                            <a:gd name="T43" fmla="*/ 2147483647 h 148"/>
                            <a:gd name="T44" fmla="*/ 2147483647 w 66"/>
                            <a:gd name="T45" fmla="*/ 2147483647 h 148"/>
                            <a:gd name="T46" fmla="*/ 2147483647 w 66"/>
                            <a:gd name="T47" fmla="*/ 2147483647 h 148"/>
                            <a:gd name="T48" fmla="*/ 2147483647 w 66"/>
                            <a:gd name="T49" fmla="*/ 2147483647 h 148"/>
                            <a:gd name="T50" fmla="*/ 2147483647 w 66"/>
                            <a:gd name="T51" fmla="*/ 2147483647 h 148"/>
                            <a:gd name="T52" fmla="*/ 2147483647 w 66"/>
                            <a:gd name="T53" fmla="*/ 2147483647 h 148"/>
                            <a:gd name="T54" fmla="*/ 2147483647 w 66"/>
                            <a:gd name="T55" fmla="*/ 2147483647 h 148"/>
                            <a:gd name="T56" fmla="*/ 2147483647 w 66"/>
                            <a:gd name="T57" fmla="*/ 2147483647 h 148"/>
                            <a:gd name="T58" fmla="*/ 2147483647 w 66"/>
                            <a:gd name="T59" fmla="*/ 2147483647 h 148"/>
                            <a:gd name="T60" fmla="*/ 2147483647 w 66"/>
                            <a:gd name="T61" fmla="*/ 2147483647 h 148"/>
                            <a:gd name="T62" fmla="*/ 2147483647 w 66"/>
                            <a:gd name="T63" fmla="*/ 2147483647 h 148"/>
                            <a:gd name="T64" fmla="*/ 2147483647 w 66"/>
                            <a:gd name="T65" fmla="*/ 2147483647 h 148"/>
                            <a:gd name="T66" fmla="*/ 2147483647 w 66"/>
                            <a:gd name="T67" fmla="*/ 2147483647 h 148"/>
                            <a:gd name="T68" fmla="*/ 2147483647 w 66"/>
                            <a:gd name="T69" fmla="*/ 2147483647 h 148"/>
                            <a:gd name="T70" fmla="*/ 2147483647 w 66"/>
                            <a:gd name="T71" fmla="*/ 2147483647 h 148"/>
                            <a:gd name="T72" fmla="*/ 2147483647 w 66"/>
                            <a:gd name="T73" fmla="*/ 2147483647 h 14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66"/>
                            <a:gd name="T112" fmla="*/ 0 h 148"/>
                            <a:gd name="T113" fmla="*/ 66 w 66"/>
                            <a:gd name="T114" fmla="*/ 148 h 14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66" h="148">
                              <a:moveTo>
                                <a:pt x="55" y="1"/>
                              </a:moveTo>
                              <a:lnTo>
                                <a:pt x="58" y="0"/>
                              </a:lnTo>
                              <a:lnTo>
                                <a:pt x="60" y="4"/>
                              </a:lnTo>
                              <a:lnTo>
                                <a:pt x="61" y="15"/>
                              </a:lnTo>
                              <a:lnTo>
                                <a:pt x="66" y="34"/>
                              </a:lnTo>
                              <a:lnTo>
                                <a:pt x="65" y="41"/>
                              </a:lnTo>
                              <a:lnTo>
                                <a:pt x="60" y="42"/>
                              </a:lnTo>
                              <a:lnTo>
                                <a:pt x="60" y="56"/>
                              </a:lnTo>
                              <a:lnTo>
                                <a:pt x="58" y="59"/>
                              </a:lnTo>
                              <a:lnTo>
                                <a:pt x="51" y="85"/>
                              </a:lnTo>
                              <a:lnTo>
                                <a:pt x="47" y="100"/>
                              </a:lnTo>
                              <a:lnTo>
                                <a:pt x="43" y="112"/>
                              </a:lnTo>
                              <a:lnTo>
                                <a:pt x="39" y="133"/>
                              </a:lnTo>
                              <a:lnTo>
                                <a:pt x="33" y="142"/>
                              </a:lnTo>
                              <a:lnTo>
                                <a:pt x="26" y="143"/>
                              </a:lnTo>
                              <a:lnTo>
                                <a:pt x="19" y="148"/>
                              </a:lnTo>
                              <a:lnTo>
                                <a:pt x="12" y="145"/>
                              </a:lnTo>
                              <a:lnTo>
                                <a:pt x="7" y="138"/>
                              </a:lnTo>
                              <a:lnTo>
                                <a:pt x="5" y="123"/>
                              </a:lnTo>
                              <a:lnTo>
                                <a:pt x="0" y="117"/>
                              </a:lnTo>
                              <a:lnTo>
                                <a:pt x="0" y="106"/>
                              </a:lnTo>
                              <a:lnTo>
                                <a:pt x="8" y="94"/>
                              </a:lnTo>
                              <a:lnTo>
                                <a:pt x="10" y="75"/>
                              </a:lnTo>
                              <a:lnTo>
                                <a:pt x="7" y="69"/>
                              </a:lnTo>
                              <a:lnTo>
                                <a:pt x="9" y="52"/>
                              </a:lnTo>
                              <a:lnTo>
                                <a:pt x="12" y="47"/>
                              </a:lnTo>
                              <a:lnTo>
                                <a:pt x="17" y="45"/>
                              </a:lnTo>
                              <a:lnTo>
                                <a:pt x="19" y="42"/>
                              </a:lnTo>
                              <a:lnTo>
                                <a:pt x="24" y="42"/>
                              </a:lnTo>
                              <a:lnTo>
                                <a:pt x="30" y="37"/>
                              </a:lnTo>
                              <a:lnTo>
                                <a:pt x="36" y="35"/>
                              </a:lnTo>
                              <a:lnTo>
                                <a:pt x="39" y="30"/>
                              </a:lnTo>
                              <a:lnTo>
                                <a:pt x="44" y="26"/>
                              </a:lnTo>
                              <a:lnTo>
                                <a:pt x="44" y="20"/>
                              </a:lnTo>
                              <a:lnTo>
                                <a:pt x="48" y="18"/>
                              </a:lnTo>
                              <a:lnTo>
                                <a:pt x="53" y="8"/>
                              </a:lnTo>
                              <a:lnTo>
                                <a:pt x="55" y="1"/>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22" name="Freeform 441"/>
                        <p:cNvSpPr>
                          <a:spLocks/>
                        </p:cNvSpPr>
                        <p:nvPr/>
                      </p:nvSpPr>
                      <p:spPr bwMode="gray">
                        <a:xfrm>
                          <a:off x="2840" y="3014"/>
                          <a:ext cx="90" cy="114"/>
                        </a:xfrm>
                        <a:custGeom>
                          <a:avLst/>
                          <a:gdLst>
                            <a:gd name="T0" fmla="*/ 2147483647 w 73"/>
                            <a:gd name="T1" fmla="*/ 2147483647 h 93"/>
                            <a:gd name="T2" fmla="*/ 2147483647 w 73"/>
                            <a:gd name="T3" fmla="*/ 2147483647 h 93"/>
                            <a:gd name="T4" fmla="*/ 2147483647 w 73"/>
                            <a:gd name="T5" fmla="*/ 2147483647 h 93"/>
                            <a:gd name="T6" fmla="*/ 2147483647 w 73"/>
                            <a:gd name="T7" fmla="*/ 2147483647 h 93"/>
                            <a:gd name="T8" fmla="*/ 2147483647 w 73"/>
                            <a:gd name="T9" fmla="*/ 2147483647 h 93"/>
                            <a:gd name="T10" fmla="*/ 0 w 73"/>
                            <a:gd name="T11" fmla="*/ 2147483647 h 93"/>
                            <a:gd name="T12" fmla="*/ 2147483647 w 73"/>
                            <a:gd name="T13" fmla="*/ 2147483647 h 93"/>
                            <a:gd name="T14" fmla="*/ 2147483647 w 73"/>
                            <a:gd name="T15" fmla="*/ 2147483647 h 93"/>
                            <a:gd name="T16" fmla="*/ 2147483647 w 73"/>
                            <a:gd name="T17" fmla="*/ 2147483647 h 93"/>
                            <a:gd name="T18" fmla="*/ 2147483647 w 73"/>
                            <a:gd name="T19" fmla="*/ 2147483647 h 93"/>
                            <a:gd name="T20" fmla="*/ 0 w 73"/>
                            <a:gd name="T21" fmla="*/ 2147483647 h 93"/>
                            <a:gd name="T22" fmla="*/ 2147483647 w 73"/>
                            <a:gd name="T23" fmla="*/ 0 h 93"/>
                            <a:gd name="T24" fmla="*/ 2147483647 w 73"/>
                            <a:gd name="T25" fmla="*/ 2147483647 h 93"/>
                            <a:gd name="T26" fmla="*/ 2147483647 w 73"/>
                            <a:gd name="T27" fmla="*/ 2147483647 h 93"/>
                            <a:gd name="T28" fmla="*/ 2147483647 w 73"/>
                            <a:gd name="T29" fmla="*/ 2147483647 h 93"/>
                            <a:gd name="T30" fmla="*/ 2147483647 w 73"/>
                            <a:gd name="T31" fmla="*/ 2147483647 h 93"/>
                            <a:gd name="T32" fmla="*/ 2147483647 w 73"/>
                            <a:gd name="T33" fmla="*/ 2147483647 h 93"/>
                            <a:gd name="T34" fmla="*/ 2147483647 w 73"/>
                            <a:gd name="T35" fmla="*/ 2147483647 h 93"/>
                            <a:gd name="T36" fmla="*/ 2147483647 w 73"/>
                            <a:gd name="T37" fmla="*/ 2147483647 h 93"/>
                            <a:gd name="T38" fmla="*/ 2147483647 w 73"/>
                            <a:gd name="T39" fmla="*/ 2147483647 h 93"/>
                            <a:gd name="T40" fmla="*/ 2147483647 w 73"/>
                            <a:gd name="T41" fmla="*/ 2147483647 h 93"/>
                            <a:gd name="T42" fmla="*/ 2147483647 w 73"/>
                            <a:gd name="T43" fmla="*/ 2147483647 h 93"/>
                            <a:gd name="T44" fmla="*/ 2147483647 w 73"/>
                            <a:gd name="T45" fmla="*/ 2147483647 h 93"/>
                            <a:gd name="T46" fmla="*/ 2147483647 w 73"/>
                            <a:gd name="T47" fmla="*/ 2147483647 h 93"/>
                            <a:gd name="T48" fmla="*/ 2147483647 w 73"/>
                            <a:gd name="T49" fmla="*/ 2147483647 h 93"/>
                            <a:gd name="T50" fmla="*/ 2147483647 w 73"/>
                            <a:gd name="T51" fmla="*/ 2147483647 h 9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3"/>
                            <a:gd name="T79" fmla="*/ 0 h 93"/>
                            <a:gd name="T80" fmla="*/ 73 w 73"/>
                            <a:gd name="T81" fmla="*/ 93 h 9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3" h="93">
                              <a:moveTo>
                                <a:pt x="50" y="93"/>
                              </a:moveTo>
                              <a:lnTo>
                                <a:pt x="33" y="84"/>
                              </a:lnTo>
                              <a:lnTo>
                                <a:pt x="34" y="78"/>
                              </a:lnTo>
                              <a:lnTo>
                                <a:pt x="33" y="73"/>
                              </a:lnTo>
                              <a:lnTo>
                                <a:pt x="14" y="65"/>
                              </a:lnTo>
                              <a:lnTo>
                                <a:pt x="0" y="55"/>
                              </a:lnTo>
                              <a:lnTo>
                                <a:pt x="1" y="39"/>
                              </a:lnTo>
                              <a:lnTo>
                                <a:pt x="10" y="32"/>
                              </a:lnTo>
                              <a:lnTo>
                                <a:pt x="10" y="23"/>
                              </a:lnTo>
                              <a:lnTo>
                                <a:pt x="2" y="9"/>
                              </a:lnTo>
                              <a:lnTo>
                                <a:pt x="0" y="2"/>
                              </a:lnTo>
                              <a:lnTo>
                                <a:pt x="17" y="0"/>
                              </a:lnTo>
                              <a:lnTo>
                                <a:pt x="23" y="1"/>
                              </a:lnTo>
                              <a:lnTo>
                                <a:pt x="38" y="9"/>
                              </a:lnTo>
                              <a:lnTo>
                                <a:pt x="48" y="11"/>
                              </a:lnTo>
                              <a:lnTo>
                                <a:pt x="57" y="5"/>
                              </a:lnTo>
                              <a:lnTo>
                                <a:pt x="73" y="6"/>
                              </a:lnTo>
                              <a:lnTo>
                                <a:pt x="67" y="12"/>
                              </a:lnTo>
                              <a:lnTo>
                                <a:pt x="67" y="55"/>
                              </a:lnTo>
                              <a:lnTo>
                                <a:pt x="72" y="59"/>
                              </a:lnTo>
                              <a:lnTo>
                                <a:pt x="67" y="66"/>
                              </a:lnTo>
                              <a:lnTo>
                                <a:pt x="63" y="68"/>
                              </a:lnTo>
                              <a:lnTo>
                                <a:pt x="63" y="72"/>
                              </a:lnTo>
                              <a:lnTo>
                                <a:pt x="56" y="74"/>
                              </a:lnTo>
                              <a:lnTo>
                                <a:pt x="54" y="83"/>
                              </a:lnTo>
                              <a:lnTo>
                                <a:pt x="50" y="93"/>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23" name="Freeform 442"/>
                        <p:cNvSpPr>
                          <a:spLocks/>
                        </p:cNvSpPr>
                        <p:nvPr/>
                      </p:nvSpPr>
                      <p:spPr bwMode="gray">
                        <a:xfrm>
                          <a:off x="2927" y="2912"/>
                          <a:ext cx="21" cy="25"/>
                        </a:xfrm>
                        <a:custGeom>
                          <a:avLst/>
                          <a:gdLst>
                            <a:gd name="T0" fmla="*/ 2147483647 w 17"/>
                            <a:gd name="T1" fmla="*/ 2147483647 h 20"/>
                            <a:gd name="T2" fmla="*/ 2147483647 w 17"/>
                            <a:gd name="T3" fmla="*/ 2147483647 h 20"/>
                            <a:gd name="T4" fmla="*/ 2147483647 w 17"/>
                            <a:gd name="T5" fmla="*/ 0 h 20"/>
                            <a:gd name="T6" fmla="*/ 2147483647 w 17"/>
                            <a:gd name="T7" fmla="*/ 0 h 20"/>
                            <a:gd name="T8" fmla="*/ 2147483647 w 17"/>
                            <a:gd name="T9" fmla="*/ 2147483647 h 20"/>
                            <a:gd name="T10" fmla="*/ 2147483647 w 17"/>
                            <a:gd name="T11" fmla="*/ 2147483647 h 20"/>
                            <a:gd name="T12" fmla="*/ 2147483647 w 17"/>
                            <a:gd name="T13" fmla="*/ 2147483647 h 20"/>
                            <a:gd name="T14" fmla="*/ 2147483647 w 17"/>
                            <a:gd name="T15" fmla="*/ 2147483647 h 20"/>
                            <a:gd name="T16" fmla="*/ 2147483647 w 17"/>
                            <a:gd name="T17" fmla="*/ 2147483647 h 20"/>
                            <a:gd name="T18" fmla="*/ 2147483647 w 17"/>
                            <a:gd name="T19" fmla="*/ 2147483647 h 20"/>
                            <a:gd name="T20" fmla="*/ 0 w 17"/>
                            <a:gd name="T21" fmla="*/ 2147483647 h 20"/>
                            <a:gd name="T22" fmla="*/ 2147483647 w 17"/>
                            <a:gd name="T23" fmla="*/ 2147483647 h 2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
                            <a:gd name="T37" fmla="*/ 0 h 20"/>
                            <a:gd name="T38" fmla="*/ 17 w 17"/>
                            <a:gd name="T39" fmla="*/ 20 h 2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 h="20">
                              <a:moveTo>
                                <a:pt x="2" y="7"/>
                              </a:moveTo>
                              <a:lnTo>
                                <a:pt x="6" y="5"/>
                              </a:lnTo>
                              <a:lnTo>
                                <a:pt x="9" y="0"/>
                              </a:lnTo>
                              <a:lnTo>
                                <a:pt x="12" y="0"/>
                              </a:lnTo>
                              <a:lnTo>
                                <a:pt x="15" y="2"/>
                              </a:lnTo>
                              <a:lnTo>
                                <a:pt x="17" y="7"/>
                              </a:lnTo>
                              <a:lnTo>
                                <a:pt x="9" y="11"/>
                              </a:lnTo>
                              <a:lnTo>
                                <a:pt x="15" y="16"/>
                              </a:lnTo>
                              <a:lnTo>
                                <a:pt x="9" y="20"/>
                              </a:lnTo>
                              <a:lnTo>
                                <a:pt x="4" y="19"/>
                              </a:lnTo>
                              <a:lnTo>
                                <a:pt x="0" y="15"/>
                              </a:lnTo>
                              <a:lnTo>
                                <a:pt x="2" y="7"/>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24" name="Freeform 443"/>
                        <p:cNvSpPr>
                          <a:spLocks/>
                        </p:cNvSpPr>
                        <p:nvPr/>
                      </p:nvSpPr>
                      <p:spPr bwMode="gray">
                        <a:xfrm>
                          <a:off x="2922" y="2921"/>
                          <a:ext cx="112" cy="166"/>
                        </a:xfrm>
                        <a:custGeom>
                          <a:avLst/>
                          <a:gdLst>
                            <a:gd name="T0" fmla="*/ 2147483647 w 91"/>
                            <a:gd name="T1" fmla="*/ 2147483647 h 135"/>
                            <a:gd name="T2" fmla="*/ 0 w 91"/>
                            <a:gd name="T3" fmla="*/ 2147483647 h 135"/>
                            <a:gd name="T4" fmla="*/ 0 w 91"/>
                            <a:gd name="T5" fmla="*/ 2147483647 h 135"/>
                            <a:gd name="T6" fmla="*/ 2147483647 w 91"/>
                            <a:gd name="T7" fmla="*/ 2147483647 h 135"/>
                            <a:gd name="T8" fmla="*/ 2147483647 w 91"/>
                            <a:gd name="T9" fmla="*/ 2147483647 h 135"/>
                            <a:gd name="T10" fmla="*/ 2147483647 w 91"/>
                            <a:gd name="T11" fmla="*/ 2147483647 h 135"/>
                            <a:gd name="T12" fmla="*/ 2147483647 w 91"/>
                            <a:gd name="T13" fmla="*/ 2147483647 h 135"/>
                            <a:gd name="T14" fmla="*/ 2147483647 w 91"/>
                            <a:gd name="T15" fmla="*/ 2147483647 h 135"/>
                            <a:gd name="T16" fmla="*/ 2147483647 w 91"/>
                            <a:gd name="T17" fmla="*/ 2147483647 h 135"/>
                            <a:gd name="T18" fmla="*/ 2147483647 w 91"/>
                            <a:gd name="T19" fmla="*/ 2147483647 h 135"/>
                            <a:gd name="T20" fmla="*/ 2147483647 w 91"/>
                            <a:gd name="T21" fmla="*/ 2147483647 h 135"/>
                            <a:gd name="T22" fmla="*/ 2147483647 w 91"/>
                            <a:gd name="T23" fmla="*/ 2147483647 h 135"/>
                            <a:gd name="T24" fmla="*/ 2147483647 w 91"/>
                            <a:gd name="T25" fmla="*/ 2147483647 h 135"/>
                            <a:gd name="T26" fmla="*/ 2147483647 w 91"/>
                            <a:gd name="T27" fmla="*/ 2147483647 h 135"/>
                            <a:gd name="T28" fmla="*/ 2147483647 w 91"/>
                            <a:gd name="T29" fmla="*/ 2147483647 h 135"/>
                            <a:gd name="T30" fmla="*/ 2147483647 w 91"/>
                            <a:gd name="T31" fmla="*/ 2147483647 h 135"/>
                            <a:gd name="T32" fmla="*/ 2147483647 w 91"/>
                            <a:gd name="T33" fmla="*/ 2147483647 h 135"/>
                            <a:gd name="T34" fmla="*/ 2147483647 w 91"/>
                            <a:gd name="T35" fmla="*/ 2147483647 h 135"/>
                            <a:gd name="T36" fmla="*/ 2147483647 w 91"/>
                            <a:gd name="T37" fmla="*/ 2147483647 h 135"/>
                            <a:gd name="T38" fmla="*/ 2147483647 w 91"/>
                            <a:gd name="T39" fmla="*/ 2147483647 h 135"/>
                            <a:gd name="T40" fmla="*/ 2147483647 w 91"/>
                            <a:gd name="T41" fmla="*/ 2147483647 h 135"/>
                            <a:gd name="T42" fmla="*/ 2147483647 w 91"/>
                            <a:gd name="T43" fmla="*/ 2147483647 h 135"/>
                            <a:gd name="T44" fmla="*/ 2147483647 w 91"/>
                            <a:gd name="T45" fmla="*/ 2147483647 h 135"/>
                            <a:gd name="T46" fmla="*/ 2147483647 w 91"/>
                            <a:gd name="T47" fmla="*/ 0 h 135"/>
                            <a:gd name="T48" fmla="*/ 2147483647 w 91"/>
                            <a:gd name="T49" fmla="*/ 0 h 135"/>
                            <a:gd name="T50" fmla="*/ 2147483647 w 91"/>
                            <a:gd name="T51" fmla="*/ 2147483647 h 135"/>
                            <a:gd name="T52" fmla="*/ 2147483647 w 91"/>
                            <a:gd name="T53" fmla="*/ 2147483647 h 135"/>
                            <a:gd name="T54" fmla="*/ 2147483647 w 91"/>
                            <a:gd name="T55" fmla="*/ 2147483647 h 135"/>
                            <a:gd name="T56" fmla="*/ 2147483647 w 91"/>
                            <a:gd name="T57" fmla="*/ 2147483647 h 135"/>
                            <a:gd name="T58" fmla="*/ 2147483647 w 91"/>
                            <a:gd name="T59" fmla="*/ 2147483647 h 135"/>
                            <a:gd name="T60" fmla="*/ 2147483647 w 91"/>
                            <a:gd name="T61" fmla="*/ 2147483647 h 135"/>
                            <a:gd name="T62" fmla="*/ 2147483647 w 91"/>
                            <a:gd name="T63" fmla="*/ 2147483647 h 135"/>
                            <a:gd name="T64" fmla="*/ 2147483647 w 91"/>
                            <a:gd name="T65" fmla="*/ 2147483647 h 135"/>
                            <a:gd name="T66" fmla="*/ 2147483647 w 91"/>
                            <a:gd name="T67" fmla="*/ 2147483647 h 135"/>
                            <a:gd name="T68" fmla="*/ 2147483647 w 91"/>
                            <a:gd name="T69" fmla="*/ 2147483647 h 135"/>
                            <a:gd name="T70" fmla="*/ 2147483647 w 91"/>
                            <a:gd name="T71" fmla="*/ 2147483647 h 135"/>
                            <a:gd name="T72" fmla="*/ 2147483647 w 91"/>
                            <a:gd name="T73" fmla="*/ 2147483647 h 135"/>
                            <a:gd name="T74" fmla="*/ 2147483647 w 91"/>
                            <a:gd name="T75" fmla="*/ 2147483647 h 135"/>
                            <a:gd name="T76" fmla="*/ 2147483647 w 91"/>
                            <a:gd name="T77" fmla="*/ 2147483647 h 13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91"/>
                            <a:gd name="T118" fmla="*/ 0 h 135"/>
                            <a:gd name="T119" fmla="*/ 91 w 91"/>
                            <a:gd name="T120" fmla="*/ 135 h 135"/>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91" h="135">
                              <a:moveTo>
                                <a:pt x="5" y="135"/>
                              </a:moveTo>
                              <a:lnTo>
                                <a:pt x="0" y="131"/>
                              </a:lnTo>
                              <a:lnTo>
                                <a:pt x="0" y="88"/>
                              </a:lnTo>
                              <a:lnTo>
                                <a:pt x="6" y="82"/>
                              </a:lnTo>
                              <a:lnTo>
                                <a:pt x="13" y="77"/>
                              </a:lnTo>
                              <a:lnTo>
                                <a:pt x="32" y="72"/>
                              </a:lnTo>
                              <a:lnTo>
                                <a:pt x="63" y="47"/>
                              </a:lnTo>
                              <a:lnTo>
                                <a:pt x="66" y="39"/>
                              </a:lnTo>
                              <a:lnTo>
                                <a:pt x="57" y="40"/>
                              </a:lnTo>
                              <a:lnTo>
                                <a:pt x="35" y="36"/>
                              </a:lnTo>
                              <a:lnTo>
                                <a:pt x="25" y="31"/>
                              </a:lnTo>
                              <a:lnTo>
                                <a:pt x="20" y="30"/>
                              </a:lnTo>
                              <a:lnTo>
                                <a:pt x="14" y="22"/>
                              </a:lnTo>
                              <a:lnTo>
                                <a:pt x="13" y="13"/>
                              </a:lnTo>
                              <a:lnTo>
                                <a:pt x="19" y="9"/>
                              </a:lnTo>
                              <a:lnTo>
                                <a:pt x="27" y="17"/>
                              </a:lnTo>
                              <a:lnTo>
                                <a:pt x="32" y="18"/>
                              </a:lnTo>
                              <a:lnTo>
                                <a:pt x="37" y="16"/>
                              </a:lnTo>
                              <a:lnTo>
                                <a:pt x="50" y="13"/>
                              </a:lnTo>
                              <a:lnTo>
                                <a:pt x="57" y="10"/>
                              </a:lnTo>
                              <a:lnTo>
                                <a:pt x="66" y="10"/>
                              </a:lnTo>
                              <a:lnTo>
                                <a:pt x="68" y="8"/>
                              </a:lnTo>
                              <a:lnTo>
                                <a:pt x="81" y="4"/>
                              </a:lnTo>
                              <a:lnTo>
                                <a:pt x="86" y="0"/>
                              </a:lnTo>
                              <a:lnTo>
                                <a:pt x="89" y="0"/>
                              </a:lnTo>
                              <a:lnTo>
                                <a:pt x="91" y="4"/>
                              </a:lnTo>
                              <a:lnTo>
                                <a:pt x="90" y="21"/>
                              </a:lnTo>
                              <a:lnTo>
                                <a:pt x="87" y="34"/>
                              </a:lnTo>
                              <a:lnTo>
                                <a:pt x="75" y="51"/>
                              </a:lnTo>
                              <a:lnTo>
                                <a:pt x="73" y="56"/>
                              </a:lnTo>
                              <a:lnTo>
                                <a:pt x="70" y="64"/>
                              </a:lnTo>
                              <a:lnTo>
                                <a:pt x="66" y="71"/>
                              </a:lnTo>
                              <a:lnTo>
                                <a:pt x="56" y="85"/>
                              </a:lnTo>
                              <a:lnTo>
                                <a:pt x="49" y="94"/>
                              </a:lnTo>
                              <a:lnTo>
                                <a:pt x="40" y="99"/>
                              </a:lnTo>
                              <a:lnTo>
                                <a:pt x="29" y="108"/>
                              </a:lnTo>
                              <a:lnTo>
                                <a:pt x="19" y="117"/>
                              </a:lnTo>
                              <a:lnTo>
                                <a:pt x="14" y="124"/>
                              </a:lnTo>
                              <a:lnTo>
                                <a:pt x="5" y="135"/>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25" name="Freeform 754"/>
                        <p:cNvSpPr>
                          <a:spLocks/>
                        </p:cNvSpPr>
                        <p:nvPr/>
                      </p:nvSpPr>
                      <p:spPr bwMode="gray">
                        <a:xfrm>
                          <a:off x="2842" y="2662"/>
                          <a:ext cx="5" cy="9"/>
                        </a:xfrm>
                        <a:custGeom>
                          <a:avLst/>
                          <a:gdLst>
                            <a:gd name="T0" fmla="*/ 2147483647 w 4"/>
                            <a:gd name="T1" fmla="*/ 0 h 7"/>
                            <a:gd name="T2" fmla="*/ 2147483647 w 4"/>
                            <a:gd name="T3" fmla="*/ 2147483647 h 7"/>
                            <a:gd name="T4" fmla="*/ 2147483647 w 4"/>
                            <a:gd name="T5" fmla="*/ 2147483647 h 7"/>
                            <a:gd name="T6" fmla="*/ 0 w 4"/>
                            <a:gd name="T7" fmla="*/ 2147483647 h 7"/>
                            <a:gd name="T8" fmla="*/ 2147483647 w 4"/>
                            <a:gd name="T9" fmla="*/ 0 h 7"/>
                            <a:gd name="T10" fmla="*/ 0 60000 65536"/>
                            <a:gd name="T11" fmla="*/ 0 60000 65536"/>
                            <a:gd name="T12" fmla="*/ 0 60000 65536"/>
                            <a:gd name="T13" fmla="*/ 0 60000 65536"/>
                            <a:gd name="T14" fmla="*/ 0 60000 65536"/>
                            <a:gd name="T15" fmla="*/ 0 w 4"/>
                            <a:gd name="T16" fmla="*/ 0 h 7"/>
                            <a:gd name="T17" fmla="*/ 4 w 4"/>
                            <a:gd name="T18" fmla="*/ 7 h 7"/>
                          </a:gdLst>
                          <a:ahLst/>
                          <a:cxnLst>
                            <a:cxn ang="T10">
                              <a:pos x="T0" y="T1"/>
                            </a:cxn>
                            <a:cxn ang="T11">
                              <a:pos x="T2" y="T3"/>
                            </a:cxn>
                            <a:cxn ang="T12">
                              <a:pos x="T4" y="T5"/>
                            </a:cxn>
                            <a:cxn ang="T13">
                              <a:pos x="T6" y="T7"/>
                            </a:cxn>
                            <a:cxn ang="T14">
                              <a:pos x="T8" y="T9"/>
                            </a:cxn>
                          </a:cxnLst>
                          <a:rect l="T15" t="T16" r="T17" b="T18"/>
                          <a:pathLst>
                            <a:path w="4" h="7">
                              <a:moveTo>
                                <a:pt x="3" y="0"/>
                              </a:moveTo>
                              <a:lnTo>
                                <a:pt x="4" y="3"/>
                              </a:lnTo>
                              <a:lnTo>
                                <a:pt x="1" y="7"/>
                              </a:lnTo>
                              <a:lnTo>
                                <a:pt x="0" y="4"/>
                              </a:lnTo>
                              <a:lnTo>
                                <a:pt x="3" y="0"/>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26" name="Freeform 760"/>
                        <p:cNvSpPr>
                          <a:spLocks/>
                        </p:cNvSpPr>
                        <p:nvPr/>
                      </p:nvSpPr>
                      <p:spPr bwMode="gray">
                        <a:xfrm>
                          <a:off x="2842" y="2667"/>
                          <a:ext cx="2" cy="4"/>
                        </a:xfrm>
                        <a:custGeom>
                          <a:avLst/>
                          <a:gdLst>
                            <a:gd name="T0" fmla="*/ 0 w 1"/>
                            <a:gd name="T1" fmla="*/ 0 h 3"/>
                            <a:gd name="T2" fmla="*/ 2147483647 w 1"/>
                            <a:gd name="T3" fmla="*/ 2147483647 h 3"/>
                            <a:gd name="T4" fmla="*/ 0 w 1"/>
                            <a:gd name="T5" fmla="*/ 0 h 3"/>
                            <a:gd name="T6" fmla="*/ 0 60000 65536"/>
                            <a:gd name="T7" fmla="*/ 0 60000 65536"/>
                            <a:gd name="T8" fmla="*/ 0 60000 65536"/>
                            <a:gd name="T9" fmla="*/ 0 w 1"/>
                            <a:gd name="T10" fmla="*/ 0 h 3"/>
                            <a:gd name="T11" fmla="*/ 1 w 1"/>
                            <a:gd name="T12" fmla="*/ 3 h 3"/>
                          </a:gdLst>
                          <a:ahLst/>
                          <a:cxnLst>
                            <a:cxn ang="T6">
                              <a:pos x="T0" y="T1"/>
                            </a:cxn>
                            <a:cxn ang="T7">
                              <a:pos x="T2" y="T3"/>
                            </a:cxn>
                            <a:cxn ang="T8">
                              <a:pos x="T4" y="T5"/>
                            </a:cxn>
                          </a:cxnLst>
                          <a:rect l="T9" t="T10" r="T11" b="T12"/>
                          <a:pathLst>
                            <a:path w="1" h="3">
                              <a:moveTo>
                                <a:pt x="0" y="0"/>
                              </a:moveTo>
                              <a:lnTo>
                                <a:pt x="1" y="3"/>
                              </a:lnTo>
                              <a:lnTo>
                                <a:pt x="0" y="0"/>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27" name="Freeform 761"/>
                        <p:cNvSpPr>
                          <a:spLocks/>
                        </p:cNvSpPr>
                        <p:nvPr/>
                      </p:nvSpPr>
                      <p:spPr bwMode="gray">
                        <a:xfrm>
                          <a:off x="3087" y="2738"/>
                          <a:ext cx="9" cy="9"/>
                        </a:xfrm>
                        <a:custGeom>
                          <a:avLst/>
                          <a:gdLst>
                            <a:gd name="T0" fmla="*/ 2147483647 w 7"/>
                            <a:gd name="T1" fmla="*/ 2147483647 h 8"/>
                            <a:gd name="T2" fmla="*/ 0 w 7"/>
                            <a:gd name="T3" fmla="*/ 2147483647 h 8"/>
                            <a:gd name="T4" fmla="*/ 2147483647 w 7"/>
                            <a:gd name="T5" fmla="*/ 0 h 8"/>
                            <a:gd name="T6" fmla="*/ 2147483647 w 7"/>
                            <a:gd name="T7" fmla="*/ 0 h 8"/>
                            <a:gd name="T8" fmla="*/ 2147483647 w 7"/>
                            <a:gd name="T9" fmla="*/ 2147483647 h 8"/>
                            <a:gd name="T10" fmla="*/ 2147483647 w 7"/>
                            <a:gd name="T11" fmla="*/ 2147483647 h 8"/>
                            <a:gd name="T12" fmla="*/ 0 60000 65536"/>
                            <a:gd name="T13" fmla="*/ 0 60000 65536"/>
                            <a:gd name="T14" fmla="*/ 0 60000 65536"/>
                            <a:gd name="T15" fmla="*/ 0 60000 65536"/>
                            <a:gd name="T16" fmla="*/ 0 60000 65536"/>
                            <a:gd name="T17" fmla="*/ 0 60000 65536"/>
                            <a:gd name="T18" fmla="*/ 0 w 7"/>
                            <a:gd name="T19" fmla="*/ 0 h 8"/>
                            <a:gd name="T20" fmla="*/ 7 w 7"/>
                            <a:gd name="T21" fmla="*/ 8 h 8"/>
                          </a:gdLst>
                          <a:ahLst/>
                          <a:cxnLst>
                            <a:cxn ang="T12">
                              <a:pos x="T0" y="T1"/>
                            </a:cxn>
                            <a:cxn ang="T13">
                              <a:pos x="T2" y="T3"/>
                            </a:cxn>
                            <a:cxn ang="T14">
                              <a:pos x="T4" y="T5"/>
                            </a:cxn>
                            <a:cxn ang="T15">
                              <a:pos x="T6" y="T7"/>
                            </a:cxn>
                            <a:cxn ang="T16">
                              <a:pos x="T8" y="T9"/>
                            </a:cxn>
                            <a:cxn ang="T17">
                              <a:pos x="T10" y="T11"/>
                            </a:cxn>
                          </a:cxnLst>
                          <a:rect l="T18" t="T19" r="T20" b="T21"/>
                          <a:pathLst>
                            <a:path w="7" h="8">
                              <a:moveTo>
                                <a:pt x="6" y="8"/>
                              </a:moveTo>
                              <a:lnTo>
                                <a:pt x="0" y="4"/>
                              </a:lnTo>
                              <a:lnTo>
                                <a:pt x="3" y="0"/>
                              </a:lnTo>
                              <a:lnTo>
                                <a:pt x="5" y="0"/>
                              </a:lnTo>
                              <a:lnTo>
                                <a:pt x="7" y="1"/>
                              </a:lnTo>
                              <a:lnTo>
                                <a:pt x="6" y="8"/>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28" name="Freeform 762"/>
                        <p:cNvSpPr>
                          <a:spLocks/>
                        </p:cNvSpPr>
                        <p:nvPr/>
                      </p:nvSpPr>
                      <p:spPr bwMode="gray">
                        <a:xfrm>
                          <a:off x="3041" y="2742"/>
                          <a:ext cx="55" cy="42"/>
                        </a:xfrm>
                        <a:custGeom>
                          <a:avLst/>
                          <a:gdLst>
                            <a:gd name="T0" fmla="*/ 2147483647 w 44"/>
                            <a:gd name="T1" fmla="*/ 2147483647 h 34"/>
                            <a:gd name="T2" fmla="*/ 2147483647 w 44"/>
                            <a:gd name="T3" fmla="*/ 2147483647 h 34"/>
                            <a:gd name="T4" fmla="*/ 2147483647 w 44"/>
                            <a:gd name="T5" fmla="*/ 2147483647 h 34"/>
                            <a:gd name="T6" fmla="*/ 2147483647 w 44"/>
                            <a:gd name="T7" fmla="*/ 2147483647 h 34"/>
                            <a:gd name="T8" fmla="*/ 2147483647 w 44"/>
                            <a:gd name="T9" fmla="*/ 2147483647 h 34"/>
                            <a:gd name="T10" fmla="*/ 2147483647 w 44"/>
                            <a:gd name="T11" fmla="*/ 2147483647 h 34"/>
                            <a:gd name="T12" fmla="*/ 2147483647 w 44"/>
                            <a:gd name="T13" fmla="*/ 2147483647 h 34"/>
                            <a:gd name="T14" fmla="*/ 0 w 44"/>
                            <a:gd name="T15" fmla="*/ 2147483647 h 34"/>
                            <a:gd name="T16" fmla="*/ 2147483647 w 44"/>
                            <a:gd name="T17" fmla="*/ 2147483647 h 34"/>
                            <a:gd name="T18" fmla="*/ 2147483647 w 44"/>
                            <a:gd name="T19" fmla="*/ 2147483647 h 34"/>
                            <a:gd name="T20" fmla="*/ 2147483647 w 44"/>
                            <a:gd name="T21" fmla="*/ 2147483647 h 34"/>
                            <a:gd name="T22" fmla="*/ 2147483647 w 44"/>
                            <a:gd name="T23" fmla="*/ 2147483647 h 34"/>
                            <a:gd name="T24" fmla="*/ 2147483647 w 44"/>
                            <a:gd name="T25" fmla="*/ 2147483647 h 34"/>
                            <a:gd name="T26" fmla="*/ 2147483647 w 44"/>
                            <a:gd name="T27" fmla="*/ 2147483647 h 34"/>
                            <a:gd name="T28" fmla="*/ 2147483647 w 44"/>
                            <a:gd name="T29" fmla="*/ 0 h 34"/>
                            <a:gd name="T30" fmla="*/ 2147483647 w 44"/>
                            <a:gd name="T31" fmla="*/ 2147483647 h 3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4"/>
                            <a:gd name="T49" fmla="*/ 0 h 34"/>
                            <a:gd name="T50" fmla="*/ 44 w 44"/>
                            <a:gd name="T51" fmla="*/ 34 h 3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4" h="34">
                              <a:moveTo>
                                <a:pt x="44" y="4"/>
                              </a:moveTo>
                              <a:lnTo>
                                <a:pt x="43" y="7"/>
                              </a:lnTo>
                              <a:lnTo>
                                <a:pt x="38" y="8"/>
                              </a:lnTo>
                              <a:lnTo>
                                <a:pt x="40" y="16"/>
                              </a:lnTo>
                              <a:lnTo>
                                <a:pt x="32" y="26"/>
                              </a:lnTo>
                              <a:lnTo>
                                <a:pt x="31" y="34"/>
                              </a:lnTo>
                              <a:lnTo>
                                <a:pt x="7" y="31"/>
                              </a:lnTo>
                              <a:lnTo>
                                <a:pt x="0" y="23"/>
                              </a:lnTo>
                              <a:lnTo>
                                <a:pt x="2" y="19"/>
                              </a:lnTo>
                              <a:lnTo>
                                <a:pt x="8" y="20"/>
                              </a:lnTo>
                              <a:lnTo>
                                <a:pt x="12" y="20"/>
                              </a:lnTo>
                              <a:lnTo>
                                <a:pt x="20" y="19"/>
                              </a:lnTo>
                              <a:lnTo>
                                <a:pt x="25" y="13"/>
                              </a:lnTo>
                              <a:lnTo>
                                <a:pt x="34" y="5"/>
                              </a:lnTo>
                              <a:lnTo>
                                <a:pt x="38" y="0"/>
                              </a:lnTo>
                              <a:lnTo>
                                <a:pt x="44" y="4"/>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29" name="Freeform 763"/>
                        <p:cNvSpPr>
                          <a:spLocks/>
                        </p:cNvSpPr>
                        <p:nvPr/>
                      </p:nvSpPr>
                      <p:spPr bwMode="gray">
                        <a:xfrm>
                          <a:off x="3031" y="2736"/>
                          <a:ext cx="10" cy="24"/>
                        </a:xfrm>
                        <a:custGeom>
                          <a:avLst/>
                          <a:gdLst>
                            <a:gd name="T0" fmla="*/ 0 w 8"/>
                            <a:gd name="T1" fmla="*/ 2147483647 h 20"/>
                            <a:gd name="T2" fmla="*/ 2147483647 w 8"/>
                            <a:gd name="T3" fmla="*/ 2147483647 h 20"/>
                            <a:gd name="T4" fmla="*/ 2147483647 w 8"/>
                            <a:gd name="T5" fmla="*/ 2147483647 h 20"/>
                            <a:gd name="T6" fmla="*/ 2147483647 w 8"/>
                            <a:gd name="T7" fmla="*/ 0 h 20"/>
                            <a:gd name="T8" fmla="*/ 2147483647 w 8"/>
                            <a:gd name="T9" fmla="*/ 2147483647 h 20"/>
                            <a:gd name="T10" fmla="*/ 2147483647 w 8"/>
                            <a:gd name="T11" fmla="*/ 2147483647 h 20"/>
                            <a:gd name="T12" fmla="*/ 2147483647 w 8"/>
                            <a:gd name="T13" fmla="*/ 2147483647 h 20"/>
                            <a:gd name="T14" fmla="*/ 2147483647 w 8"/>
                            <a:gd name="T15" fmla="*/ 2147483647 h 20"/>
                            <a:gd name="T16" fmla="*/ 0 w 8"/>
                            <a:gd name="T17" fmla="*/ 2147483647 h 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
                            <a:gd name="T28" fmla="*/ 0 h 20"/>
                            <a:gd name="T29" fmla="*/ 8 w 8"/>
                            <a:gd name="T30" fmla="*/ 20 h 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 h="20">
                              <a:moveTo>
                                <a:pt x="0" y="14"/>
                              </a:moveTo>
                              <a:lnTo>
                                <a:pt x="2" y="9"/>
                              </a:lnTo>
                              <a:lnTo>
                                <a:pt x="1" y="3"/>
                              </a:lnTo>
                              <a:lnTo>
                                <a:pt x="2" y="0"/>
                              </a:lnTo>
                              <a:lnTo>
                                <a:pt x="7" y="1"/>
                              </a:lnTo>
                              <a:lnTo>
                                <a:pt x="8" y="12"/>
                              </a:lnTo>
                              <a:lnTo>
                                <a:pt x="6" y="20"/>
                              </a:lnTo>
                              <a:lnTo>
                                <a:pt x="2" y="19"/>
                              </a:lnTo>
                              <a:lnTo>
                                <a:pt x="0" y="14"/>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30" name="Freeform 764"/>
                        <p:cNvSpPr>
                          <a:spLocks/>
                        </p:cNvSpPr>
                        <p:nvPr/>
                      </p:nvSpPr>
                      <p:spPr bwMode="gray">
                        <a:xfrm>
                          <a:off x="2986" y="2683"/>
                          <a:ext cx="14" cy="17"/>
                        </a:xfrm>
                        <a:custGeom>
                          <a:avLst/>
                          <a:gdLst>
                            <a:gd name="T0" fmla="*/ 2147483647 w 12"/>
                            <a:gd name="T1" fmla="*/ 2147483647 h 13"/>
                            <a:gd name="T2" fmla="*/ 0 w 12"/>
                            <a:gd name="T3" fmla="*/ 2147483647 h 13"/>
                            <a:gd name="T4" fmla="*/ 2147483647 w 12"/>
                            <a:gd name="T5" fmla="*/ 0 h 13"/>
                            <a:gd name="T6" fmla="*/ 2147483647 w 12"/>
                            <a:gd name="T7" fmla="*/ 2147483647 h 13"/>
                            <a:gd name="T8" fmla="*/ 2147483647 w 12"/>
                            <a:gd name="T9" fmla="*/ 2147483647 h 13"/>
                            <a:gd name="T10" fmla="*/ 2147483647 w 12"/>
                            <a:gd name="T11" fmla="*/ 2147483647 h 13"/>
                            <a:gd name="T12" fmla="*/ 2147483647 w 12"/>
                            <a:gd name="T13" fmla="*/ 2147483647 h 13"/>
                            <a:gd name="T14" fmla="*/ 2147483647 w 12"/>
                            <a:gd name="T15" fmla="*/ 2147483647 h 13"/>
                            <a:gd name="T16" fmla="*/ 2147483647 w 12"/>
                            <a:gd name="T17" fmla="*/ 2147483647 h 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
                            <a:gd name="T28" fmla="*/ 0 h 13"/>
                            <a:gd name="T29" fmla="*/ 12 w 12"/>
                            <a:gd name="T30" fmla="*/ 13 h 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 h="13">
                              <a:moveTo>
                                <a:pt x="1" y="9"/>
                              </a:moveTo>
                              <a:lnTo>
                                <a:pt x="0" y="4"/>
                              </a:lnTo>
                              <a:lnTo>
                                <a:pt x="3" y="0"/>
                              </a:lnTo>
                              <a:lnTo>
                                <a:pt x="12" y="2"/>
                              </a:lnTo>
                              <a:lnTo>
                                <a:pt x="9" y="6"/>
                              </a:lnTo>
                              <a:lnTo>
                                <a:pt x="9" y="8"/>
                              </a:lnTo>
                              <a:lnTo>
                                <a:pt x="12" y="13"/>
                              </a:lnTo>
                              <a:lnTo>
                                <a:pt x="5" y="13"/>
                              </a:lnTo>
                              <a:lnTo>
                                <a:pt x="1" y="9"/>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31" name="Freeform 766"/>
                        <p:cNvSpPr>
                          <a:spLocks/>
                        </p:cNvSpPr>
                        <p:nvPr/>
                      </p:nvSpPr>
                      <p:spPr bwMode="gray">
                        <a:xfrm>
                          <a:off x="3027" y="2729"/>
                          <a:ext cx="5" cy="5"/>
                        </a:xfrm>
                        <a:custGeom>
                          <a:avLst/>
                          <a:gdLst>
                            <a:gd name="T0" fmla="*/ 0 w 5"/>
                            <a:gd name="T1" fmla="*/ 2147483647 h 4"/>
                            <a:gd name="T2" fmla="*/ 2147483647 w 5"/>
                            <a:gd name="T3" fmla="*/ 0 h 4"/>
                            <a:gd name="T4" fmla="*/ 2147483647 w 5"/>
                            <a:gd name="T5" fmla="*/ 2147483647 h 4"/>
                            <a:gd name="T6" fmla="*/ 2147483647 w 5"/>
                            <a:gd name="T7" fmla="*/ 2147483647 h 4"/>
                            <a:gd name="T8" fmla="*/ 0 w 5"/>
                            <a:gd name="T9" fmla="*/ 2147483647 h 4"/>
                            <a:gd name="T10" fmla="*/ 0 60000 65536"/>
                            <a:gd name="T11" fmla="*/ 0 60000 65536"/>
                            <a:gd name="T12" fmla="*/ 0 60000 65536"/>
                            <a:gd name="T13" fmla="*/ 0 60000 65536"/>
                            <a:gd name="T14" fmla="*/ 0 60000 65536"/>
                            <a:gd name="T15" fmla="*/ 0 w 5"/>
                            <a:gd name="T16" fmla="*/ 0 h 4"/>
                            <a:gd name="T17" fmla="*/ 5 w 5"/>
                            <a:gd name="T18" fmla="*/ 4 h 4"/>
                          </a:gdLst>
                          <a:ahLst/>
                          <a:cxnLst>
                            <a:cxn ang="T10">
                              <a:pos x="T0" y="T1"/>
                            </a:cxn>
                            <a:cxn ang="T11">
                              <a:pos x="T2" y="T3"/>
                            </a:cxn>
                            <a:cxn ang="T12">
                              <a:pos x="T4" y="T5"/>
                            </a:cxn>
                            <a:cxn ang="T13">
                              <a:pos x="T6" y="T7"/>
                            </a:cxn>
                            <a:cxn ang="T14">
                              <a:pos x="T8" y="T9"/>
                            </a:cxn>
                          </a:cxnLst>
                          <a:rect l="T15" t="T16" r="T17" b="T18"/>
                          <a:pathLst>
                            <a:path w="5" h="4">
                              <a:moveTo>
                                <a:pt x="0" y="2"/>
                              </a:moveTo>
                              <a:lnTo>
                                <a:pt x="3" y="0"/>
                              </a:lnTo>
                              <a:lnTo>
                                <a:pt x="5" y="2"/>
                              </a:lnTo>
                              <a:lnTo>
                                <a:pt x="2" y="4"/>
                              </a:lnTo>
                              <a:lnTo>
                                <a:pt x="0" y="2"/>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32" name="Freeform 771"/>
                        <p:cNvSpPr>
                          <a:spLocks/>
                        </p:cNvSpPr>
                        <p:nvPr/>
                      </p:nvSpPr>
                      <p:spPr bwMode="gray">
                        <a:xfrm>
                          <a:off x="2848" y="2649"/>
                          <a:ext cx="239" cy="224"/>
                        </a:xfrm>
                        <a:custGeom>
                          <a:avLst/>
                          <a:gdLst>
                            <a:gd name="T0" fmla="*/ 2147483647 w 194"/>
                            <a:gd name="T1" fmla="*/ 2147483647 h 182"/>
                            <a:gd name="T2" fmla="*/ 2147483647 w 194"/>
                            <a:gd name="T3" fmla="*/ 2147483647 h 182"/>
                            <a:gd name="T4" fmla="*/ 2147483647 w 194"/>
                            <a:gd name="T5" fmla="*/ 2147483647 h 182"/>
                            <a:gd name="T6" fmla="*/ 2147483647 w 194"/>
                            <a:gd name="T7" fmla="*/ 2147483647 h 182"/>
                            <a:gd name="T8" fmla="*/ 2147483647 w 194"/>
                            <a:gd name="T9" fmla="*/ 2147483647 h 182"/>
                            <a:gd name="T10" fmla="*/ 2147483647 w 194"/>
                            <a:gd name="T11" fmla="*/ 2147483647 h 182"/>
                            <a:gd name="T12" fmla="*/ 2147483647 w 194"/>
                            <a:gd name="T13" fmla="*/ 2147483647 h 182"/>
                            <a:gd name="T14" fmla="*/ 2147483647 w 194"/>
                            <a:gd name="T15" fmla="*/ 2147483647 h 182"/>
                            <a:gd name="T16" fmla="*/ 2147483647 w 194"/>
                            <a:gd name="T17" fmla="*/ 2147483647 h 182"/>
                            <a:gd name="T18" fmla="*/ 2147483647 w 194"/>
                            <a:gd name="T19" fmla="*/ 2147483647 h 182"/>
                            <a:gd name="T20" fmla="*/ 2147483647 w 194"/>
                            <a:gd name="T21" fmla="*/ 2147483647 h 182"/>
                            <a:gd name="T22" fmla="*/ 2147483647 w 194"/>
                            <a:gd name="T23" fmla="*/ 2147483647 h 182"/>
                            <a:gd name="T24" fmla="*/ 2147483647 w 194"/>
                            <a:gd name="T25" fmla="*/ 2147483647 h 182"/>
                            <a:gd name="T26" fmla="*/ 2147483647 w 194"/>
                            <a:gd name="T27" fmla="*/ 2147483647 h 182"/>
                            <a:gd name="T28" fmla="*/ 2147483647 w 194"/>
                            <a:gd name="T29" fmla="*/ 2147483647 h 182"/>
                            <a:gd name="T30" fmla="*/ 2147483647 w 194"/>
                            <a:gd name="T31" fmla="*/ 2147483647 h 182"/>
                            <a:gd name="T32" fmla="*/ 2147483647 w 194"/>
                            <a:gd name="T33" fmla="*/ 2147483647 h 182"/>
                            <a:gd name="T34" fmla="*/ 2147483647 w 194"/>
                            <a:gd name="T35" fmla="*/ 2147483647 h 182"/>
                            <a:gd name="T36" fmla="*/ 2147483647 w 194"/>
                            <a:gd name="T37" fmla="*/ 2147483647 h 182"/>
                            <a:gd name="T38" fmla="*/ 2147483647 w 194"/>
                            <a:gd name="T39" fmla="*/ 2147483647 h 182"/>
                            <a:gd name="T40" fmla="*/ 2147483647 w 194"/>
                            <a:gd name="T41" fmla="*/ 2147483647 h 182"/>
                            <a:gd name="T42" fmla="*/ 2147483647 w 194"/>
                            <a:gd name="T43" fmla="*/ 2147483647 h 182"/>
                            <a:gd name="T44" fmla="*/ 2147483647 w 194"/>
                            <a:gd name="T45" fmla="*/ 2147483647 h 182"/>
                            <a:gd name="T46" fmla="*/ 2147483647 w 194"/>
                            <a:gd name="T47" fmla="*/ 2147483647 h 182"/>
                            <a:gd name="T48" fmla="*/ 2147483647 w 194"/>
                            <a:gd name="T49" fmla="*/ 2147483647 h 182"/>
                            <a:gd name="T50" fmla="*/ 2147483647 w 194"/>
                            <a:gd name="T51" fmla="*/ 2147483647 h 182"/>
                            <a:gd name="T52" fmla="*/ 2147483647 w 194"/>
                            <a:gd name="T53" fmla="*/ 2147483647 h 182"/>
                            <a:gd name="T54" fmla="*/ 0 w 194"/>
                            <a:gd name="T55" fmla="*/ 2147483647 h 182"/>
                            <a:gd name="T56" fmla="*/ 0 w 194"/>
                            <a:gd name="T57" fmla="*/ 2147483647 h 182"/>
                            <a:gd name="T58" fmla="*/ 2147483647 w 194"/>
                            <a:gd name="T59" fmla="*/ 2147483647 h 182"/>
                            <a:gd name="T60" fmla="*/ 2147483647 w 194"/>
                            <a:gd name="T61" fmla="*/ 2147483647 h 182"/>
                            <a:gd name="T62" fmla="*/ 2147483647 w 194"/>
                            <a:gd name="T63" fmla="*/ 2147483647 h 182"/>
                            <a:gd name="T64" fmla="*/ 2147483647 w 194"/>
                            <a:gd name="T65" fmla="*/ 2147483647 h 182"/>
                            <a:gd name="T66" fmla="*/ 2147483647 w 194"/>
                            <a:gd name="T67" fmla="*/ 2147483647 h 182"/>
                            <a:gd name="T68" fmla="*/ 2147483647 w 194"/>
                            <a:gd name="T69" fmla="*/ 2147483647 h 182"/>
                            <a:gd name="T70" fmla="*/ 2147483647 w 194"/>
                            <a:gd name="T71" fmla="*/ 0 h 182"/>
                            <a:gd name="T72" fmla="*/ 2147483647 w 194"/>
                            <a:gd name="T73" fmla="*/ 2147483647 h 182"/>
                            <a:gd name="T74" fmla="*/ 2147483647 w 194"/>
                            <a:gd name="T75" fmla="*/ 2147483647 h 182"/>
                            <a:gd name="T76" fmla="*/ 2147483647 w 194"/>
                            <a:gd name="T77" fmla="*/ 2147483647 h 182"/>
                            <a:gd name="T78" fmla="*/ 2147483647 w 194"/>
                            <a:gd name="T79" fmla="*/ 2147483647 h 182"/>
                            <a:gd name="T80" fmla="*/ 2147483647 w 194"/>
                            <a:gd name="T81" fmla="*/ 2147483647 h 182"/>
                            <a:gd name="T82" fmla="*/ 2147483647 w 194"/>
                            <a:gd name="T83" fmla="*/ 2147483647 h 182"/>
                            <a:gd name="T84" fmla="*/ 2147483647 w 194"/>
                            <a:gd name="T85" fmla="*/ 2147483647 h 182"/>
                            <a:gd name="T86" fmla="*/ 2147483647 w 194"/>
                            <a:gd name="T87" fmla="*/ 2147483647 h 182"/>
                            <a:gd name="T88" fmla="*/ 2147483647 w 194"/>
                            <a:gd name="T89" fmla="*/ 2147483647 h 182"/>
                            <a:gd name="T90" fmla="*/ 2147483647 w 194"/>
                            <a:gd name="T91" fmla="*/ 2147483647 h 182"/>
                            <a:gd name="T92" fmla="*/ 2147483647 w 194"/>
                            <a:gd name="T93" fmla="*/ 2147483647 h 182"/>
                            <a:gd name="T94" fmla="*/ 2147483647 w 194"/>
                            <a:gd name="T95" fmla="*/ 2147483647 h 182"/>
                            <a:gd name="T96" fmla="*/ 2147483647 w 194"/>
                            <a:gd name="T97" fmla="*/ 2147483647 h 182"/>
                            <a:gd name="T98" fmla="*/ 2147483647 w 194"/>
                            <a:gd name="T99" fmla="*/ 2147483647 h 182"/>
                            <a:gd name="T100" fmla="*/ 2147483647 w 194"/>
                            <a:gd name="T101" fmla="*/ 2147483647 h 182"/>
                            <a:gd name="T102" fmla="*/ 2147483647 w 194"/>
                            <a:gd name="T103" fmla="*/ 2147483647 h 182"/>
                            <a:gd name="T104" fmla="*/ 2147483647 w 194"/>
                            <a:gd name="T105" fmla="*/ 2147483647 h 182"/>
                            <a:gd name="T106" fmla="*/ 2147483647 w 194"/>
                            <a:gd name="T107" fmla="*/ 2147483647 h 182"/>
                            <a:gd name="T108" fmla="*/ 2147483647 w 194"/>
                            <a:gd name="T109" fmla="*/ 2147483647 h 182"/>
                            <a:gd name="T110" fmla="*/ 2147483647 w 194"/>
                            <a:gd name="T111" fmla="*/ 2147483647 h 182"/>
                            <a:gd name="T112" fmla="*/ 2147483647 w 194"/>
                            <a:gd name="T113" fmla="*/ 2147483647 h 18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94"/>
                            <a:gd name="T172" fmla="*/ 0 h 182"/>
                            <a:gd name="T173" fmla="*/ 194 w 194"/>
                            <a:gd name="T174" fmla="*/ 182 h 182"/>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94" h="182">
                              <a:moveTo>
                                <a:pt x="187" y="110"/>
                              </a:moveTo>
                              <a:lnTo>
                                <a:pt x="194" y="115"/>
                              </a:lnTo>
                              <a:lnTo>
                                <a:pt x="189" y="139"/>
                              </a:lnTo>
                              <a:lnTo>
                                <a:pt x="183" y="139"/>
                              </a:lnTo>
                              <a:lnTo>
                                <a:pt x="161" y="150"/>
                              </a:lnTo>
                              <a:lnTo>
                                <a:pt x="128" y="157"/>
                              </a:lnTo>
                              <a:lnTo>
                                <a:pt x="107" y="182"/>
                              </a:lnTo>
                              <a:lnTo>
                                <a:pt x="99" y="172"/>
                              </a:lnTo>
                              <a:lnTo>
                                <a:pt x="79" y="166"/>
                              </a:lnTo>
                              <a:lnTo>
                                <a:pt x="71" y="172"/>
                              </a:lnTo>
                              <a:lnTo>
                                <a:pt x="65" y="162"/>
                              </a:lnTo>
                              <a:lnTo>
                                <a:pt x="59" y="158"/>
                              </a:lnTo>
                              <a:lnTo>
                                <a:pt x="55" y="145"/>
                              </a:lnTo>
                              <a:lnTo>
                                <a:pt x="53" y="141"/>
                              </a:lnTo>
                              <a:lnTo>
                                <a:pt x="47" y="137"/>
                              </a:lnTo>
                              <a:lnTo>
                                <a:pt x="42" y="130"/>
                              </a:lnTo>
                              <a:lnTo>
                                <a:pt x="38" y="121"/>
                              </a:lnTo>
                              <a:lnTo>
                                <a:pt x="38" y="109"/>
                              </a:lnTo>
                              <a:lnTo>
                                <a:pt x="34" y="103"/>
                              </a:lnTo>
                              <a:lnTo>
                                <a:pt x="30" y="98"/>
                              </a:lnTo>
                              <a:lnTo>
                                <a:pt x="25" y="95"/>
                              </a:lnTo>
                              <a:lnTo>
                                <a:pt x="20" y="88"/>
                              </a:lnTo>
                              <a:lnTo>
                                <a:pt x="20" y="79"/>
                              </a:lnTo>
                              <a:lnTo>
                                <a:pt x="13" y="73"/>
                              </a:lnTo>
                              <a:lnTo>
                                <a:pt x="12" y="67"/>
                              </a:lnTo>
                              <a:lnTo>
                                <a:pt x="6" y="56"/>
                              </a:lnTo>
                              <a:lnTo>
                                <a:pt x="5" y="53"/>
                              </a:lnTo>
                              <a:lnTo>
                                <a:pt x="0" y="52"/>
                              </a:lnTo>
                              <a:lnTo>
                                <a:pt x="0" y="38"/>
                              </a:lnTo>
                              <a:lnTo>
                                <a:pt x="11" y="36"/>
                              </a:lnTo>
                              <a:lnTo>
                                <a:pt x="17" y="28"/>
                              </a:lnTo>
                              <a:lnTo>
                                <a:pt x="25" y="27"/>
                              </a:lnTo>
                              <a:lnTo>
                                <a:pt x="27" y="25"/>
                              </a:lnTo>
                              <a:lnTo>
                                <a:pt x="21" y="5"/>
                              </a:lnTo>
                              <a:lnTo>
                                <a:pt x="37" y="5"/>
                              </a:lnTo>
                              <a:lnTo>
                                <a:pt x="42" y="0"/>
                              </a:lnTo>
                              <a:lnTo>
                                <a:pt x="54" y="4"/>
                              </a:lnTo>
                              <a:lnTo>
                                <a:pt x="69" y="14"/>
                              </a:lnTo>
                              <a:lnTo>
                                <a:pt x="79" y="21"/>
                              </a:lnTo>
                              <a:lnTo>
                                <a:pt x="79" y="31"/>
                              </a:lnTo>
                              <a:lnTo>
                                <a:pt x="95" y="39"/>
                              </a:lnTo>
                              <a:lnTo>
                                <a:pt x="112" y="37"/>
                              </a:lnTo>
                              <a:lnTo>
                                <a:pt x="116" y="41"/>
                              </a:lnTo>
                              <a:lnTo>
                                <a:pt x="123" y="41"/>
                              </a:lnTo>
                              <a:lnTo>
                                <a:pt x="127" y="45"/>
                              </a:lnTo>
                              <a:lnTo>
                                <a:pt x="128" y="49"/>
                              </a:lnTo>
                              <a:lnTo>
                                <a:pt x="133" y="52"/>
                              </a:lnTo>
                              <a:lnTo>
                                <a:pt x="138" y="64"/>
                              </a:lnTo>
                              <a:lnTo>
                                <a:pt x="141" y="66"/>
                              </a:lnTo>
                              <a:lnTo>
                                <a:pt x="140" y="75"/>
                              </a:lnTo>
                              <a:lnTo>
                                <a:pt x="148" y="85"/>
                              </a:lnTo>
                              <a:lnTo>
                                <a:pt x="150" y="90"/>
                              </a:lnTo>
                              <a:lnTo>
                                <a:pt x="154" y="91"/>
                              </a:lnTo>
                              <a:lnTo>
                                <a:pt x="158" y="95"/>
                              </a:lnTo>
                              <a:lnTo>
                                <a:pt x="156" y="99"/>
                              </a:lnTo>
                              <a:lnTo>
                                <a:pt x="163" y="107"/>
                              </a:lnTo>
                              <a:lnTo>
                                <a:pt x="187" y="110"/>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33" name="Freeform 772"/>
                        <p:cNvSpPr>
                          <a:spLocks/>
                        </p:cNvSpPr>
                        <p:nvPr/>
                      </p:nvSpPr>
                      <p:spPr bwMode="gray">
                        <a:xfrm>
                          <a:off x="2937" y="2834"/>
                          <a:ext cx="127" cy="80"/>
                        </a:xfrm>
                        <a:custGeom>
                          <a:avLst/>
                          <a:gdLst>
                            <a:gd name="T0" fmla="*/ 2147483647 w 104"/>
                            <a:gd name="T1" fmla="*/ 2147483647 h 66"/>
                            <a:gd name="T2" fmla="*/ 2147483647 w 104"/>
                            <a:gd name="T3" fmla="*/ 2147483647 h 66"/>
                            <a:gd name="T4" fmla="*/ 2147483647 w 104"/>
                            <a:gd name="T5" fmla="*/ 2147483647 h 66"/>
                            <a:gd name="T6" fmla="*/ 2147483647 w 104"/>
                            <a:gd name="T7" fmla="*/ 2147483647 h 66"/>
                            <a:gd name="T8" fmla="*/ 2147483647 w 104"/>
                            <a:gd name="T9" fmla="*/ 2147483647 h 66"/>
                            <a:gd name="T10" fmla="*/ 2147483647 w 104"/>
                            <a:gd name="T11" fmla="*/ 2147483647 h 66"/>
                            <a:gd name="T12" fmla="*/ 2147483647 w 104"/>
                            <a:gd name="T13" fmla="*/ 2147483647 h 66"/>
                            <a:gd name="T14" fmla="*/ 2147483647 w 104"/>
                            <a:gd name="T15" fmla="*/ 2147483647 h 66"/>
                            <a:gd name="T16" fmla="*/ 2147483647 w 104"/>
                            <a:gd name="T17" fmla="*/ 2147483647 h 66"/>
                            <a:gd name="T18" fmla="*/ 2147483647 w 104"/>
                            <a:gd name="T19" fmla="*/ 2147483647 h 66"/>
                            <a:gd name="T20" fmla="*/ 2147483647 w 104"/>
                            <a:gd name="T21" fmla="*/ 2147483647 h 66"/>
                            <a:gd name="T22" fmla="*/ 2147483647 w 104"/>
                            <a:gd name="T23" fmla="*/ 2147483647 h 66"/>
                            <a:gd name="T24" fmla="*/ 2147483647 w 104"/>
                            <a:gd name="T25" fmla="*/ 2147483647 h 66"/>
                            <a:gd name="T26" fmla="*/ 2147483647 w 104"/>
                            <a:gd name="T27" fmla="*/ 2147483647 h 66"/>
                            <a:gd name="T28" fmla="*/ 2147483647 w 104"/>
                            <a:gd name="T29" fmla="*/ 2147483647 h 66"/>
                            <a:gd name="T30" fmla="*/ 2147483647 w 104"/>
                            <a:gd name="T31" fmla="*/ 2147483647 h 66"/>
                            <a:gd name="T32" fmla="*/ 2147483647 w 104"/>
                            <a:gd name="T33" fmla="*/ 2147483647 h 66"/>
                            <a:gd name="T34" fmla="*/ 2147483647 w 104"/>
                            <a:gd name="T35" fmla="*/ 2147483647 h 66"/>
                            <a:gd name="T36" fmla="*/ 2147483647 w 104"/>
                            <a:gd name="T37" fmla="*/ 2147483647 h 66"/>
                            <a:gd name="T38" fmla="*/ 2147483647 w 104"/>
                            <a:gd name="T39" fmla="*/ 2147483647 h 66"/>
                            <a:gd name="T40" fmla="*/ 2147483647 w 104"/>
                            <a:gd name="T41" fmla="*/ 2147483647 h 66"/>
                            <a:gd name="T42" fmla="*/ 0 w 104"/>
                            <a:gd name="T43" fmla="*/ 2147483647 h 66"/>
                            <a:gd name="T44" fmla="*/ 0 w 104"/>
                            <a:gd name="T45" fmla="*/ 2147483647 h 66"/>
                            <a:gd name="T46" fmla="*/ 2147483647 w 104"/>
                            <a:gd name="T47" fmla="*/ 2147483647 h 66"/>
                            <a:gd name="T48" fmla="*/ 2147483647 w 104"/>
                            <a:gd name="T49" fmla="*/ 2147483647 h 66"/>
                            <a:gd name="T50" fmla="*/ 2147483647 w 104"/>
                            <a:gd name="T51" fmla="*/ 2147483647 h 66"/>
                            <a:gd name="T52" fmla="*/ 2147483647 w 104"/>
                            <a:gd name="T53" fmla="*/ 2147483647 h 66"/>
                            <a:gd name="T54" fmla="*/ 2147483647 w 104"/>
                            <a:gd name="T55" fmla="*/ 0 h 66"/>
                            <a:gd name="T56" fmla="*/ 2147483647 w 104"/>
                            <a:gd name="T57" fmla="*/ 2147483647 h 66"/>
                            <a:gd name="T58" fmla="*/ 2147483647 w 104"/>
                            <a:gd name="T59" fmla="*/ 2147483647 h 66"/>
                            <a:gd name="T60" fmla="*/ 2147483647 w 104"/>
                            <a:gd name="T61" fmla="*/ 2147483647 h 66"/>
                            <a:gd name="T62" fmla="*/ 2147483647 w 104"/>
                            <a:gd name="T63" fmla="*/ 2147483647 h 66"/>
                            <a:gd name="T64" fmla="*/ 2147483647 w 104"/>
                            <a:gd name="T65" fmla="*/ 2147483647 h 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4"/>
                            <a:gd name="T100" fmla="*/ 0 h 66"/>
                            <a:gd name="T101" fmla="*/ 104 w 104"/>
                            <a:gd name="T102" fmla="*/ 66 h 6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4" h="66">
                              <a:moveTo>
                                <a:pt x="104" y="21"/>
                              </a:moveTo>
                              <a:lnTo>
                                <a:pt x="96" y="24"/>
                              </a:lnTo>
                              <a:lnTo>
                                <a:pt x="91" y="31"/>
                              </a:lnTo>
                              <a:lnTo>
                                <a:pt x="91" y="33"/>
                              </a:lnTo>
                              <a:lnTo>
                                <a:pt x="87" y="37"/>
                              </a:lnTo>
                              <a:lnTo>
                                <a:pt x="80" y="39"/>
                              </a:lnTo>
                              <a:lnTo>
                                <a:pt x="75" y="42"/>
                              </a:lnTo>
                              <a:lnTo>
                                <a:pt x="67" y="43"/>
                              </a:lnTo>
                              <a:lnTo>
                                <a:pt x="64" y="45"/>
                              </a:lnTo>
                              <a:lnTo>
                                <a:pt x="59" y="47"/>
                              </a:lnTo>
                              <a:lnTo>
                                <a:pt x="58" y="51"/>
                              </a:lnTo>
                              <a:lnTo>
                                <a:pt x="40" y="56"/>
                              </a:lnTo>
                              <a:lnTo>
                                <a:pt x="35" y="59"/>
                              </a:lnTo>
                              <a:lnTo>
                                <a:pt x="28" y="59"/>
                              </a:lnTo>
                              <a:lnTo>
                                <a:pt x="25" y="64"/>
                              </a:lnTo>
                              <a:lnTo>
                                <a:pt x="12" y="66"/>
                              </a:lnTo>
                              <a:lnTo>
                                <a:pt x="10" y="64"/>
                              </a:lnTo>
                              <a:lnTo>
                                <a:pt x="6" y="61"/>
                              </a:lnTo>
                              <a:lnTo>
                                <a:pt x="5" y="52"/>
                              </a:lnTo>
                              <a:lnTo>
                                <a:pt x="1" y="41"/>
                              </a:lnTo>
                              <a:lnTo>
                                <a:pt x="1" y="37"/>
                              </a:lnTo>
                              <a:lnTo>
                                <a:pt x="0" y="27"/>
                              </a:lnTo>
                              <a:lnTo>
                                <a:pt x="0" y="22"/>
                              </a:lnTo>
                              <a:lnTo>
                                <a:pt x="8" y="16"/>
                              </a:lnTo>
                              <a:lnTo>
                                <a:pt x="28" y="22"/>
                              </a:lnTo>
                              <a:lnTo>
                                <a:pt x="36" y="32"/>
                              </a:lnTo>
                              <a:lnTo>
                                <a:pt x="57" y="7"/>
                              </a:lnTo>
                              <a:lnTo>
                                <a:pt x="90" y="0"/>
                              </a:lnTo>
                              <a:lnTo>
                                <a:pt x="95" y="10"/>
                              </a:lnTo>
                              <a:lnTo>
                                <a:pt x="93" y="12"/>
                              </a:lnTo>
                              <a:lnTo>
                                <a:pt x="96" y="14"/>
                              </a:lnTo>
                              <a:lnTo>
                                <a:pt x="100" y="17"/>
                              </a:lnTo>
                              <a:lnTo>
                                <a:pt x="104" y="21"/>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grpSp>
                </p:grpSp>
              </p:grpSp>
              <p:sp>
                <p:nvSpPr>
                  <p:cNvPr id="2734" name="Freeform 775"/>
                  <p:cNvSpPr>
                    <a:spLocks/>
                  </p:cNvSpPr>
                  <p:nvPr/>
                </p:nvSpPr>
                <p:spPr bwMode="gray">
                  <a:xfrm>
                    <a:off x="3047" y="2751"/>
                    <a:ext cx="89" cy="107"/>
                  </a:xfrm>
                  <a:custGeom>
                    <a:avLst/>
                    <a:gdLst>
                      <a:gd name="T0" fmla="*/ 2147483647 w 72"/>
                      <a:gd name="T1" fmla="*/ 2147483647 h 88"/>
                      <a:gd name="T2" fmla="*/ 2147483647 w 72"/>
                      <a:gd name="T3" fmla="*/ 2147483647 h 88"/>
                      <a:gd name="T4" fmla="*/ 2147483647 w 72"/>
                      <a:gd name="T5" fmla="*/ 2147483647 h 88"/>
                      <a:gd name="T6" fmla="*/ 2147483647 w 72"/>
                      <a:gd name="T7" fmla="*/ 2147483647 h 88"/>
                      <a:gd name="T8" fmla="*/ 2147483647 w 72"/>
                      <a:gd name="T9" fmla="*/ 2147483647 h 88"/>
                      <a:gd name="T10" fmla="*/ 0 w 72"/>
                      <a:gd name="T11" fmla="*/ 2147483647 h 88"/>
                      <a:gd name="T12" fmla="*/ 2147483647 w 72"/>
                      <a:gd name="T13" fmla="*/ 2147483647 h 88"/>
                      <a:gd name="T14" fmla="*/ 2147483647 w 72"/>
                      <a:gd name="T15" fmla="*/ 2147483647 h 88"/>
                      <a:gd name="T16" fmla="*/ 2147483647 w 72"/>
                      <a:gd name="T17" fmla="*/ 2147483647 h 88"/>
                      <a:gd name="T18" fmla="*/ 2147483647 w 72"/>
                      <a:gd name="T19" fmla="*/ 2147483647 h 88"/>
                      <a:gd name="T20" fmla="*/ 2147483647 w 72"/>
                      <a:gd name="T21" fmla="*/ 2147483647 h 88"/>
                      <a:gd name="T22" fmla="*/ 2147483647 w 72"/>
                      <a:gd name="T23" fmla="*/ 2147483647 h 88"/>
                      <a:gd name="T24" fmla="*/ 2147483647 w 72"/>
                      <a:gd name="T25" fmla="*/ 2147483647 h 88"/>
                      <a:gd name="T26" fmla="*/ 2147483647 w 72"/>
                      <a:gd name="T27" fmla="*/ 0 h 88"/>
                      <a:gd name="T28" fmla="*/ 2147483647 w 72"/>
                      <a:gd name="T29" fmla="*/ 2147483647 h 88"/>
                      <a:gd name="T30" fmla="*/ 2147483647 w 72"/>
                      <a:gd name="T31" fmla="*/ 2147483647 h 88"/>
                      <a:gd name="T32" fmla="*/ 2147483647 w 72"/>
                      <a:gd name="T33" fmla="*/ 2147483647 h 88"/>
                      <a:gd name="T34" fmla="*/ 2147483647 w 72"/>
                      <a:gd name="T35" fmla="*/ 2147483647 h 88"/>
                      <a:gd name="T36" fmla="*/ 2147483647 w 72"/>
                      <a:gd name="T37" fmla="*/ 2147483647 h 88"/>
                      <a:gd name="T38" fmla="*/ 2147483647 w 72"/>
                      <a:gd name="T39" fmla="*/ 2147483647 h 88"/>
                      <a:gd name="T40" fmla="*/ 2147483647 w 72"/>
                      <a:gd name="T41" fmla="*/ 2147483647 h 88"/>
                      <a:gd name="T42" fmla="*/ 2147483647 w 72"/>
                      <a:gd name="T43" fmla="*/ 2147483647 h 88"/>
                      <a:gd name="T44" fmla="*/ 2147483647 w 72"/>
                      <a:gd name="T45" fmla="*/ 2147483647 h 88"/>
                      <a:gd name="T46" fmla="*/ 2147483647 w 72"/>
                      <a:gd name="T47" fmla="*/ 2147483647 h 88"/>
                      <a:gd name="T48" fmla="*/ 2147483647 w 72"/>
                      <a:gd name="T49" fmla="*/ 2147483647 h 88"/>
                      <a:gd name="T50" fmla="*/ 2147483647 w 72"/>
                      <a:gd name="T51" fmla="*/ 2147483647 h 88"/>
                      <a:gd name="T52" fmla="*/ 2147483647 w 72"/>
                      <a:gd name="T53" fmla="*/ 2147483647 h 88"/>
                      <a:gd name="T54" fmla="*/ 2147483647 w 72"/>
                      <a:gd name="T55" fmla="*/ 2147483647 h 88"/>
                      <a:gd name="T56" fmla="*/ 2147483647 w 72"/>
                      <a:gd name="T57" fmla="*/ 2147483647 h 88"/>
                      <a:gd name="T58" fmla="*/ 2147483647 w 72"/>
                      <a:gd name="T59" fmla="*/ 2147483647 h 88"/>
                      <a:gd name="T60" fmla="*/ 2147483647 w 72"/>
                      <a:gd name="T61" fmla="*/ 2147483647 h 88"/>
                      <a:gd name="T62" fmla="*/ 2147483647 w 72"/>
                      <a:gd name="T63" fmla="*/ 2147483647 h 88"/>
                      <a:gd name="T64" fmla="*/ 2147483647 w 72"/>
                      <a:gd name="T65" fmla="*/ 2147483647 h 8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2"/>
                      <a:gd name="T100" fmla="*/ 0 h 88"/>
                      <a:gd name="T101" fmla="*/ 72 w 72"/>
                      <a:gd name="T102" fmla="*/ 88 h 8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2" h="88">
                        <a:moveTo>
                          <a:pt x="14" y="88"/>
                        </a:moveTo>
                        <a:lnTo>
                          <a:pt x="10" y="84"/>
                        </a:lnTo>
                        <a:lnTo>
                          <a:pt x="6" y="81"/>
                        </a:lnTo>
                        <a:lnTo>
                          <a:pt x="3" y="79"/>
                        </a:lnTo>
                        <a:lnTo>
                          <a:pt x="5" y="77"/>
                        </a:lnTo>
                        <a:lnTo>
                          <a:pt x="0" y="67"/>
                        </a:lnTo>
                        <a:lnTo>
                          <a:pt x="22" y="56"/>
                        </a:lnTo>
                        <a:lnTo>
                          <a:pt x="28" y="56"/>
                        </a:lnTo>
                        <a:lnTo>
                          <a:pt x="33" y="32"/>
                        </a:lnTo>
                        <a:lnTo>
                          <a:pt x="26" y="27"/>
                        </a:lnTo>
                        <a:lnTo>
                          <a:pt x="27" y="19"/>
                        </a:lnTo>
                        <a:lnTo>
                          <a:pt x="35" y="9"/>
                        </a:lnTo>
                        <a:lnTo>
                          <a:pt x="33" y="1"/>
                        </a:lnTo>
                        <a:lnTo>
                          <a:pt x="38" y="0"/>
                        </a:lnTo>
                        <a:lnTo>
                          <a:pt x="40" y="5"/>
                        </a:lnTo>
                        <a:lnTo>
                          <a:pt x="43" y="10"/>
                        </a:lnTo>
                        <a:lnTo>
                          <a:pt x="51" y="14"/>
                        </a:lnTo>
                        <a:lnTo>
                          <a:pt x="58" y="15"/>
                        </a:lnTo>
                        <a:lnTo>
                          <a:pt x="59" y="19"/>
                        </a:lnTo>
                        <a:lnTo>
                          <a:pt x="66" y="26"/>
                        </a:lnTo>
                        <a:lnTo>
                          <a:pt x="69" y="27"/>
                        </a:lnTo>
                        <a:lnTo>
                          <a:pt x="72" y="32"/>
                        </a:lnTo>
                        <a:lnTo>
                          <a:pt x="67" y="39"/>
                        </a:lnTo>
                        <a:lnTo>
                          <a:pt x="59" y="50"/>
                        </a:lnTo>
                        <a:lnTo>
                          <a:pt x="55" y="52"/>
                        </a:lnTo>
                        <a:lnTo>
                          <a:pt x="51" y="58"/>
                        </a:lnTo>
                        <a:lnTo>
                          <a:pt x="49" y="64"/>
                        </a:lnTo>
                        <a:lnTo>
                          <a:pt x="41" y="72"/>
                        </a:lnTo>
                        <a:lnTo>
                          <a:pt x="41" y="76"/>
                        </a:lnTo>
                        <a:lnTo>
                          <a:pt x="37" y="79"/>
                        </a:lnTo>
                        <a:lnTo>
                          <a:pt x="30" y="80"/>
                        </a:lnTo>
                        <a:lnTo>
                          <a:pt x="27" y="87"/>
                        </a:lnTo>
                        <a:lnTo>
                          <a:pt x="14" y="88"/>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35" name="Freeform 777"/>
                  <p:cNvSpPr>
                    <a:spLocks/>
                  </p:cNvSpPr>
                  <p:nvPr/>
                </p:nvSpPr>
                <p:spPr bwMode="gray">
                  <a:xfrm>
                    <a:off x="2955" y="2537"/>
                    <a:ext cx="217" cy="212"/>
                  </a:xfrm>
                  <a:custGeom>
                    <a:avLst/>
                    <a:gdLst>
                      <a:gd name="T0" fmla="*/ 2147483647 w 177"/>
                      <a:gd name="T1" fmla="*/ 2147483647 h 173"/>
                      <a:gd name="T2" fmla="*/ 2147483647 w 177"/>
                      <a:gd name="T3" fmla="*/ 2147483647 h 173"/>
                      <a:gd name="T4" fmla="*/ 2147483647 w 177"/>
                      <a:gd name="T5" fmla="*/ 2147483647 h 173"/>
                      <a:gd name="T6" fmla="*/ 2147483647 w 177"/>
                      <a:gd name="T7" fmla="*/ 2147483647 h 173"/>
                      <a:gd name="T8" fmla="*/ 2147483647 w 177"/>
                      <a:gd name="T9" fmla="*/ 2147483647 h 173"/>
                      <a:gd name="T10" fmla="*/ 2147483647 w 177"/>
                      <a:gd name="T11" fmla="*/ 2147483647 h 173"/>
                      <a:gd name="T12" fmla="*/ 2147483647 w 177"/>
                      <a:gd name="T13" fmla="*/ 2147483647 h 173"/>
                      <a:gd name="T14" fmla="*/ 2147483647 w 177"/>
                      <a:gd name="T15" fmla="*/ 2147483647 h 173"/>
                      <a:gd name="T16" fmla="*/ 2147483647 w 177"/>
                      <a:gd name="T17" fmla="*/ 2147483647 h 173"/>
                      <a:gd name="T18" fmla="*/ 2147483647 w 177"/>
                      <a:gd name="T19" fmla="*/ 2147483647 h 173"/>
                      <a:gd name="T20" fmla="*/ 2147483647 w 177"/>
                      <a:gd name="T21" fmla="*/ 2147483647 h 173"/>
                      <a:gd name="T22" fmla="*/ 2147483647 w 177"/>
                      <a:gd name="T23" fmla="*/ 2147483647 h 173"/>
                      <a:gd name="T24" fmla="*/ 2147483647 w 177"/>
                      <a:gd name="T25" fmla="*/ 2147483647 h 173"/>
                      <a:gd name="T26" fmla="*/ 2147483647 w 177"/>
                      <a:gd name="T27" fmla="*/ 2147483647 h 173"/>
                      <a:gd name="T28" fmla="*/ 2147483647 w 177"/>
                      <a:gd name="T29" fmla="*/ 2147483647 h 173"/>
                      <a:gd name="T30" fmla="*/ 2147483647 w 177"/>
                      <a:gd name="T31" fmla="*/ 2147483647 h 173"/>
                      <a:gd name="T32" fmla="*/ 2147483647 w 177"/>
                      <a:gd name="T33" fmla="*/ 2147483647 h 173"/>
                      <a:gd name="T34" fmla="*/ 0 w 177"/>
                      <a:gd name="T35" fmla="*/ 2147483647 h 173"/>
                      <a:gd name="T36" fmla="*/ 2147483647 w 177"/>
                      <a:gd name="T37" fmla="*/ 2147483647 h 173"/>
                      <a:gd name="T38" fmla="*/ 2147483647 w 177"/>
                      <a:gd name="T39" fmla="*/ 2147483647 h 173"/>
                      <a:gd name="T40" fmla="*/ 2147483647 w 177"/>
                      <a:gd name="T41" fmla="*/ 2147483647 h 173"/>
                      <a:gd name="T42" fmla="*/ 2147483647 w 177"/>
                      <a:gd name="T43" fmla="*/ 2147483647 h 173"/>
                      <a:gd name="T44" fmla="*/ 2147483647 w 177"/>
                      <a:gd name="T45" fmla="*/ 2147483647 h 173"/>
                      <a:gd name="T46" fmla="*/ 2147483647 w 177"/>
                      <a:gd name="T47" fmla="*/ 2147483647 h 173"/>
                      <a:gd name="T48" fmla="*/ 2147483647 w 177"/>
                      <a:gd name="T49" fmla="*/ 2147483647 h 173"/>
                      <a:gd name="T50" fmla="*/ 2147483647 w 177"/>
                      <a:gd name="T51" fmla="*/ 2147483647 h 173"/>
                      <a:gd name="T52" fmla="*/ 2147483647 w 177"/>
                      <a:gd name="T53" fmla="*/ 2147483647 h 173"/>
                      <a:gd name="T54" fmla="*/ 2147483647 w 177"/>
                      <a:gd name="T55" fmla="*/ 2147483647 h 173"/>
                      <a:gd name="T56" fmla="*/ 2147483647 w 177"/>
                      <a:gd name="T57" fmla="*/ 2147483647 h 173"/>
                      <a:gd name="T58" fmla="*/ 2147483647 w 177"/>
                      <a:gd name="T59" fmla="*/ 2147483647 h 173"/>
                      <a:gd name="T60" fmla="*/ 2147483647 w 177"/>
                      <a:gd name="T61" fmla="*/ 2147483647 h 173"/>
                      <a:gd name="T62" fmla="*/ 2147483647 w 177"/>
                      <a:gd name="T63" fmla="*/ 2147483647 h 173"/>
                      <a:gd name="T64" fmla="*/ 2147483647 w 177"/>
                      <a:gd name="T65" fmla="*/ 2147483647 h 173"/>
                      <a:gd name="T66" fmla="*/ 2147483647 w 177"/>
                      <a:gd name="T67" fmla="*/ 2147483647 h 173"/>
                      <a:gd name="T68" fmla="*/ 2147483647 w 177"/>
                      <a:gd name="T69" fmla="*/ 2147483647 h 173"/>
                      <a:gd name="T70" fmla="*/ 2147483647 w 177"/>
                      <a:gd name="T71" fmla="*/ 2147483647 h 173"/>
                      <a:gd name="T72" fmla="*/ 2147483647 w 177"/>
                      <a:gd name="T73" fmla="*/ 2147483647 h 173"/>
                      <a:gd name="T74" fmla="*/ 2147483647 w 177"/>
                      <a:gd name="T75" fmla="*/ 2147483647 h 173"/>
                      <a:gd name="T76" fmla="*/ 2147483647 w 177"/>
                      <a:gd name="T77" fmla="*/ 2147483647 h 173"/>
                      <a:gd name="T78" fmla="*/ 2147483647 w 177"/>
                      <a:gd name="T79" fmla="*/ 2147483647 h 173"/>
                      <a:gd name="T80" fmla="*/ 2147483647 w 177"/>
                      <a:gd name="T81" fmla="*/ 2147483647 h 173"/>
                      <a:gd name="T82" fmla="*/ 2147483647 w 177"/>
                      <a:gd name="T83" fmla="*/ 2147483647 h 173"/>
                      <a:gd name="T84" fmla="*/ 2147483647 w 177"/>
                      <a:gd name="T85" fmla="*/ 2147483647 h 173"/>
                      <a:gd name="T86" fmla="*/ 2147483647 w 177"/>
                      <a:gd name="T87" fmla="*/ 2147483647 h 17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77"/>
                      <a:gd name="T133" fmla="*/ 0 h 173"/>
                      <a:gd name="T134" fmla="*/ 177 w 177"/>
                      <a:gd name="T135" fmla="*/ 173 h 173"/>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77" h="173">
                        <a:moveTo>
                          <a:pt x="161" y="173"/>
                        </a:moveTo>
                        <a:lnTo>
                          <a:pt x="159" y="171"/>
                        </a:lnTo>
                        <a:lnTo>
                          <a:pt x="153" y="171"/>
                        </a:lnTo>
                        <a:lnTo>
                          <a:pt x="147" y="170"/>
                        </a:lnTo>
                        <a:lnTo>
                          <a:pt x="141" y="171"/>
                        </a:lnTo>
                        <a:lnTo>
                          <a:pt x="135" y="169"/>
                        </a:lnTo>
                        <a:lnTo>
                          <a:pt x="126" y="167"/>
                        </a:lnTo>
                        <a:lnTo>
                          <a:pt x="122" y="164"/>
                        </a:lnTo>
                        <a:lnTo>
                          <a:pt x="121" y="160"/>
                        </a:lnTo>
                        <a:lnTo>
                          <a:pt x="120" y="153"/>
                        </a:lnTo>
                        <a:lnTo>
                          <a:pt x="116" y="150"/>
                        </a:lnTo>
                        <a:lnTo>
                          <a:pt x="114" y="150"/>
                        </a:lnTo>
                        <a:lnTo>
                          <a:pt x="108" y="156"/>
                        </a:lnTo>
                        <a:lnTo>
                          <a:pt x="90" y="155"/>
                        </a:lnTo>
                        <a:lnTo>
                          <a:pt x="87" y="153"/>
                        </a:lnTo>
                        <a:lnTo>
                          <a:pt x="83" y="152"/>
                        </a:lnTo>
                        <a:lnTo>
                          <a:pt x="77" y="145"/>
                        </a:lnTo>
                        <a:lnTo>
                          <a:pt x="73" y="144"/>
                        </a:lnTo>
                        <a:lnTo>
                          <a:pt x="66" y="139"/>
                        </a:lnTo>
                        <a:lnTo>
                          <a:pt x="65" y="134"/>
                        </a:lnTo>
                        <a:lnTo>
                          <a:pt x="63" y="129"/>
                        </a:lnTo>
                        <a:lnTo>
                          <a:pt x="57" y="122"/>
                        </a:lnTo>
                        <a:lnTo>
                          <a:pt x="56" y="117"/>
                        </a:lnTo>
                        <a:lnTo>
                          <a:pt x="45" y="116"/>
                        </a:lnTo>
                        <a:lnTo>
                          <a:pt x="40" y="118"/>
                        </a:lnTo>
                        <a:lnTo>
                          <a:pt x="35" y="110"/>
                        </a:lnTo>
                        <a:lnTo>
                          <a:pt x="35" y="98"/>
                        </a:lnTo>
                        <a:lnTo>
                          <a:pt x="28" y="87"/>
                        </a:lnTo>
                        <a:lnTo>
                          <a:pt x="21" y="85"/>
                        </a:lnTo>
                        <a:lnTo>
                          <a:pt x="11" y="71"/>
                        </a:lnTo>
                        <a:lnTo>
                          <a:pt x="20" y="51"/>
                        </a:lnTo>
                        <a:lnTo>
                          <a:pt x="17" y="47"/>
                        </a:lnTo>
                        <a:lnTo>
                          <a:pt x="12" y="47"/>
                        </a:lnTo>
                        <a:lnTo>
                          <a:pt x="4" y="32"/>
                        </a:lnTo>
                        <a:lnTo>
                          <a:pt x="5" y="24"/>
                        </a:lnTo>
                        <a:lnTo>
                          <a:pt x="0" y="4"/>
                        </a:lnTo>
                        <a:lnTo>
                          <a:pt x="4" y="0"/>
                        </a:lnTo>
                        <a:lnTo>
                          <a:pt x="15" y="8"/>
                        </a:lnTo>
                        <a:lnTo>
                          <a:pt x="26" y="5"/>
                        </a:lnTo>
                        <a:lnTo>
                          <a:pt x="37" y="1"/>
                        </a:lnTo>
                        <a:lnTo>
                          <a:pt x="38" y="4"/>
                        </a:lnTo>
                        <a:lnTo>
                          <a:pt x="37" y="14"/>
                        </a:lnTo>
                        <a:lnTo>
                          <a:pt x="43" y="19"/>
                        </a:lnTo>
                        <a:lnTo>
                          <a:pt x="45" y="22"/>
                        </a:lnTo>
                        <a:lnTo>
                          <a:pt x="47" y="24"/>
                        </a:lnTo>
                        <a:lnTo>
                          <a:pt x="48" y="25"/>
                        </a:lnTo>
                        <a:lnTo>
                          <a:pt x="52" y="27"/>
                        </a:lnTo>
                        <a:lnTo>
                          <a:pt x="55" y="28"/>
                        </a:lnTo>
                        <a:lnTo>
                          <a:pt x="56" y="30"/>
                        </a:lnTo>
                        <a:lnTo>
                          <a:pt x="56" y="31"/>
                        </a:lnTo>
                        <a:lnTo>
                          <a:pt x="59" y="34"/>
                        </a:lnTo>
                        <a:lnTo>
                          <a:pt x="62" y="37"/>
                        </a:lnTo>
                        <a:lnTo>
                          <a:pt x="65" y="39"/>
                        </a:lnTo>
                        <a:lnTo>
                          <a:pt x="69" y="39"/>
                        </a:lnTo>
                        <a:lnTo>
                          <a:pt x="73" y="39"/>
                        </a:lnTo>
                        <a:lnTo>
                          <a:pt x="77" y="38"/>
                        </a:lnTo>
                        <a:lnTo>
                          <a:pt x="81" y="37"/>
                        </a:lnTo>
                        <a:lnTo>
                          <a:pt x="84" y="37"/>
                        </a:lnTo>
                        <a:lnTo>
                          <a:pt x="87" y="37"/>
                        </a:lnTo>
                        <a:lnTo>
                          <a:pt x="89" y="37"/>
                        </a:lnTo>
                        <a:lnTo>
                          <a:pt x="91" y="36"/>
                        </a:lnTo>
                        <a:lnTo>
                          <a:pt x="92" y="35"/>
                        </a:lnTo>
                        <a:lnTo>
                          <a:pt x="93" y="34"/>
                        </a:lnTo>
                        <a:lnTo>
                          <a:pt x="93" y="27"/>
                        </a:lnTo>
                        <a:lnTo>
                          <a:pt x="103" y="29"/>
                        </a:lnTo>
                        <a:lnTo>
                          <a:pt x="108" y="19"/>
                        </a:lnTo>
                        <a:lnTo>
                          <a:pt x="130" y="21"/>
                        </a:lnTo>
                        <a:lnTo>
                          <a:pt x="133" y="25"/>
                        </a:lnTo>
                        <a:lnTo>
                          <a:pt x="140" y="26"/>
                        </a:lnTo>
                        <a:lnTo>
                          <a:pt x="157" y="39"/>
                        </a:lnTo>
                        <a:lnTo>
                          <a:pt x="159" y="49"/>
                        </a:lnTo>
                        <a:lnTo>
                          <a:pt x="159" y="59"/>
                        </a:lnTo>
                        <a:lnTo>
                          <a:pt x="152" y="69"/>
                        </a:lnTo>
                        <a:lnTo>
                          <a:pt x="154" y="86"/>
                        </a:lnTo>
                        <a:lnTo>
                          <a:pt x="154" y="95"/>
                        </a:lnTo>
                        <a:lnTo>
                          <a:pt x="156" y="101"/>
                        </a:lnTo>
                        <a:lnTo>
                          <a:pt x="160" y="98"/>
                        </a:lnTo>
                        <a:lnTo>
                          <a:pt x="164" y="104"/>
                        </a:lnTo>
                        <a:lnTo>
                          <a:pt x="159" y="113"/>
                        </a:lnTo>
                        <a:lnTo>
                          <a:pt x="156" y="120"/>
                        </a:lnTo>
                        <a:lnTo>
                          <a:pt x="156" y="127"/>
                        </a:lnTo>
                        <a:lnTo>
                          <a:pt x="172" y="142"/>
                        </a:lnTo>
                        <a:lnTo>
                          <a:pt x="171" y="149"/>
                        </a:lnTo>
                        <a:lnTo>
                          <a:pt x="177" y="150"/>
                        </a:lnTo>
                        <a:lnTo>
                          <a:pt x="177" y="157"/>
                        </a:lnTo>
                        <a:lnTo>
                          <a:pt x="165" y="163"/>
                        </a:lnTo>
                        <a:lnTo>
                          <a:pt x="164" y="172"/>
                        </a:lnTo>
                        <a:lnTo>
                          <a:pt x="161" y="173"/>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36" name="Freeform 789"/>
                  <p:cNvSpPr>
                    <a:spLocks/>
                  </p:cNvSpPr>
                  <p:nvPr/>
                </p:nvSpPr>
                <p:spPr bwMode="gray">
                  <a:xfrm>
                    <a:off x="3145" y="2576"/>
                    <a:ext cx="188" cy="193"/>
                  </a:xfrm>
                  <a:custGeom>
                    <a:avLst/>
                    <a:gdLst>
                      <a:gd name="T0" fmla="*/ 2147483647 w 153"/>
                      <a:gd name="T1" fmla="*/ 2147483647 h 158"/>
                      <a:gd name="T2" fmla="*/ 2147483647 w 153"/>
                      <a:gd name="T3" fmla="*/ 2147483647 h 158"/>
                      <a:gd name="T4" fmla="*/ 2147483647 w 153"/>
                      <a:gd name="T5" fmla="*/ 2147483647 h 158"/>
                      <a:gd name="T6" fmla="*/ 2147483647 w 153"/>
                      <a:gd name="T7" fmla="*/ 2147483647 h 158"/>
                      <a:gd name="T8" fmla="*/ 2147483647 w 153"/>
                      <a:gd name="T9" fmla="*/ 2147483647 h 158"/>
                      <a:gd name="T10" fmla="*/ 2147483647 w 153"/>
                      <a:gd name="T11" fmla="*/ 2147483647 h 158"/>
                      <a:gd name="T12" fmla="*/ 2147483647 w 153"/>
                      <a:gd name="T13" fmla="*/ 2147483647 h 158"/>
                      <a:gd name="T14" fmla="*/ 2147483647 w 153"/>
                      <a:gd name="T15" fmla="*/ 2147483647 h 158"/>
                      <a:gd name="T16" fmla="*/ 2147483647 w 153"/>
                      <a:gd name="T17" fmla="*/ 2147483647 h 158"/>
                      <a:gd name="T18" fmla="*/ 2147483647 w 153"/>
                      <a:gd name="T19" fmla="*/ 2147483647 h 158"/>
                      <a:gd name="T20" fmla="*/ 2147483647 w 153"/>
                      <a:gd name="T21" fmla="*/ 2147483647 h 158"/>
                      <a:gd name="T22" fmla="*/ 2147483647 w 153"/>
                      <a:gd name="T23" fmla="*/ 2147483647 h 158"/>
                      <a:gd name="T24" fmla="*/ 2147483647 w 153"/>
                      <a:gd name="T25" fmla="*/ 2147483647 h 158"/>
                      <a:gd name="T26" fmla="*/ 2147483647 w 153"/>
                      <a:gd name="T27" fmla="*/ 2147483647 h 158"/>
                      <a:gd name="T28" fmla="*/ 2147483647 w 153"/>
                      <a:gd name="T29" fmla="*/ 2147483647 h 158"/>
                      <a:gd name="T30" fmla="*/ 2147483647 w 153"/>
                      <a:gd name="T31" fmla="*/ 2147483647 h 158"/>
                      <a:gd name="T32" fmla="*/ 2147483647 w 153"/>
                      <a:gd name="T33" fmla="*/ 2147483647 h 158"/>
                      <a:gd name="T34" fmla="*/ 2147483647 w 153"/>
                      <a:gd name="T35" fmla="*/ 2147483647 h 158"/>
                      <a:gd name="T36" fmla="*/ 2147483647 w 153"/>
                      <a:gd name="T37" fmla="*/ 2147483647 h 158"/>
                      <a:gd name="T38" fmla="*/ 2147483647 w 153"/>
                      <a:gd name="T39" fmla="*/ 2147483647 h 158"/>
                      <a:gd name="T40" fmla="*/ 2147483647 w 153"/>
                      <a:gd name="T41" fmla="*/ 2147483647 h 158"/>
                      <a:gd name="T42" fmla="*/ 2147483647 w 153"/>
                      <a:gd name="T43" fmla="*/ 2147483647 h 158"/>
                      <a:gd name="T44" fmla="*/ 2147483647 w 153"/>
                      <a:gd name="T45" fmla="*/ 2147483647 h 158"/>
                      <a:gd name="T46" fmla="*/ 2147483647 w 153"/>
                      <a:gd name="T47" fmla="*/ 2147483647 h 158"/>
                      <a:gd name="T48" fmla="*/ 2147483647 w 153"/>
                      <a:gd name="T49" fmla="*/ 2147483647 h 158"/>
                      <a:gd name="T50" fmla="*/ 2147483647 w 153"/>
                      <a:gd name="T51" fmla="*/ 2147483647 h 158"/>
                      <a:gd name="T52" fmla="*/ 2147483647 w 153"/>
                      <a:gd name="T53" fmla="*/ 2147483647 h 158"/>
                      <a:gd name="T54" fmla="*/ 2147483647 w 153"/>
                      <a:gd name="T55" fmla="*/ 2147483647 h 158"/>
                      <a:gd name="T56" fmla="*/ 2147483647 w 153"/>
                      <a:gd name="T57" fmla="*/ 2147483647 h 158"/>
                      <a:gd name="T58" fmla="*/ 2147483647 w 153"/>
                      <a:gd name="T59" fmla="*/ 2147483647 h 158"/>
                      <a:gd name="T60" fmla="*/ 2147483647 w 153"/>
                      <a:gd name="T61" fmla="*/ 2147483647 h 158"/>
                      <a:gd name="T62" fmla="*/ 2147483647 w 153"/>
                      <a:gd name="T63" fmla="*/ 2147483647 h 158"/>
                      <a:gd name="T64" fmla="*/ 2147483647 w 153"/>
                      <a:gd name="T65" fmla="*/ 2147483647 h 158"/>
                      <a:gd name="T66" fmla="*/ 2147483647 w 153"/>
                      <a:gd name="T67" fmla="*/ 2147483647 h 158"/>
                      <a:gd name="T68" fmla="*/ 2147483647 w 153"/>
                      <a:gd name="T69" fmla="*/ 2147483647 h 158"/>
                      <a:gd name="T70" fmla="*/ 0 w 153"/>
                      <a:gd name="T71" fmla="*/ 2147483647 h 158"/>
                      <a:gd name="T72" fmla="*/ 0 w 153"/>
                      <a:gd name="T73" fmla="*/ 2147483647 h 158"/>
                      <a:gd name="T74" fmla="*/ 2147483647 w 153"/>
                      <a:gd name="T75" fmla="*/ 2147483647 h 158"/>
                      <a:gd name="T76" fmla="*/ 2147483647 w 153"/>
                      <a:gd name="T77" fmla="*/ 2147483647 h 158"/>
                      <a:gd name="T78" fmla="*/ 2147483647 w 153"/>
                      <a:gd name="T79" fmla="*/ 2147483647 h 158"/>
                      <a:gd name="T80" fmla="*/ 2147483647 w 153"/>
                      <a:gd name="T81" fmla="*/ 2147483647 h 158"/>
                      <a:gd name="T82" fmla="*/ 2147483647 w 153"/>
                      <a:gd name="T83" fmla="*/ 2147483647 h 158"/>
                      <a:gd name="T84" fmla="*/ 2147483647 w 153"/>
                      <a:gd name="T85" fmla="*/ 2147483647 h 158"/>
                      <a:gd name="T86" fmla="*/ 2147483647 w 153"/>
                      <a:gd name="T87" fmla="*/ 2147483647 h 158"/>
                      <a:gd name="T88" fmla="*/ 2147483647 w 153"/>
                      <a:gd name="T89" fmla="*/ 2147483647 h 158"/>
                      <a:gd name="T90" fmla="*/ 2147483647 w 153"/>
                      <a:gd name="T91" fmla="*/ 2147483647 h 158"/>
                      <a:gd name="T92" fmla="*/ 2147483647 w 153"/>
                      <a:gd name="T93" fmla="*/ 2147483647 h 158"/>
                      <a:gd name="T94" fmla="*/ 2147483647 w 153"/>
                      <a:gd name="T95" fmla="*/ 2147483647 h 158"/>
                      <a:gd name="T96" fmla="*/ 2147483647 w 153"/>
                      <a:gd name="T97" fmla="*/ 2147483647 h 158"/>
                      <a:gd name="T98" fmla="*/ 2147483647 w 153"/>
                      <a:gd name="T99" fmla="*/ 2147483647 h 158"/>
                      <a:gd name="T100" fmla="*/ 2147483647 w 153"/>
                      <a:gd name="T101" fmla="*/ 2147483647 h 158"/>
                      <a:gd name="T102" fmla="*/ 2147483647 w 153"/>
                      <a:gd name="T103" fmla="*/ 2147483647 h 158"/>
                      <a:gd name="T104" fmla="*/ 2147483647 w 153"/>
                      <a:gd name="T105" fmla="*/ 2147483647 h 158"/>
                      <a:gd name="T106" fmla="*/ 2147483647 w 153"/>
                      <a:gd name="T107" fmla="*/ 0 h 158"/>
                      <a:gd name="T108" fmla="*/ 2147483647 w 153"/>
                      <a:gd name="T109" fmla="*/ 2147483647 h 158"/>
                      <a:gd name="T110" fmla="*/ 2147483647 w 153"/>
                      <a:gd name="T111" fmla="*/ 2147483647 h 158"/>
                      <a:gd name="T112" fmla="*/ 2147483647 w 153"/>
                      <a:gd name="T113" fmla="*/ 2147483647 h 158"/>
                      <a:gd name="T114" fmla="*/ 2147483647 w 153"/>
                      <a:gd name="T115" fmla="*/ 2147483647 h 158"/>
                      <a:gd name="T116" fmla="*/ 2147483647 w 153"/>
                      <a:gd name="T117" fmla="*/ 2147483647 h 158"/>
                      <a:gd name="T118" fmla="*/ 2147483647 w 153"/>
                      <a:gd name="T119" fmla="*/ 2147483647 h 158"/>
                      <a:gd name="T120" fmla="*/ 2147483647 w 153"/>
                      <a:gd name="T121" fmla="*/ 2147483647 h 158"/>
                      <a:gd name="T122" fmla="*/ 2147483647 w 153"/>
                      <a:gd name="T123" fmla="*/ 2147483647 h 158"/>
                      <a:gd name="T124" fmla="*/ 2147483647 w 153"/>
                      <a:gd name="T125" fmla="*/ 2147483647 h 15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53"/>
                      <a:gd name="T190" fmla="*/ 0 h 158"/>
                      <a:gd name="T191" fmla="*/ 153 w 153"/>
                      <a:gd name="T192" fmla="*/ 158 h 15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53" h="158">
                        <a:moveTo>
                          <a:pt x="124" y="32"/>
                        </a:moveTo>
                        <a:lnTo>
                          <a:pt x="123" y="48"/>
                        </a:lnTo>
                        <a:lnTo>
                          <a:pt x="130" y="51"/>
                        </a:lnTo>
                        <a:lnTo>
                          <a:pt x="136" y="58"/>
                        </a:lnTo>
                        <a:lnTo>
                          <a:pt x="134" y="64"/>
                        </a:lnTo>
                        <a:lnTo>
                          <a:pt x="128" y="70"/>
                        </a:lnTo>
                        <a:lnTo>
                          <a:pt x="126" y="80"/>
                        </a:lnTo>
                        <a:lnTo>
                          <a:pt x="120" y="84"/>
                        </a:lnTo>
                        <a:lnTo>
                          <a:pt x="118" y="93"/>
                        </a:lnTo>
                        <a:lnTo>
                          <a:pt x="100" y="112"/>
                        </a:lnTo>
                        <a:lnTo>
                          <a:pt x="92" y="113"/>
                        </a:lnTo>
                        <a:lnTo>
                          <a:pt x="88" y="109"/>
                        </a:lnTo>
                        <a:lnTo>
                          <a:pt x="83" y="122"/>
                        </a:lnTo>
                        <a:lnTo>
                          <a:pt x="95" y="142"/>
                        </a:lnTo>
                        <a:lnTo>
                          <a:pt x="93" y="150"/>
                        </a:lnTo>
                        <a:lnTo>
                          <a:pt x="80" y="148"/>
                        </a:lnTo>
                        <a:lnTo>
                          <a:pt x="72" y="153"/>
                        </a:lnTo>
                        <a:lnTo>
                          <a:pt x="67" y="158"/>
                        </a:lnTo>
                        <a:lnTo>
                          <a:pt x="62" y="156"/>
                        </a:lnTo>
                        <a:lnTo>
                          <a:pt x="62" y="153"/>
                        </a:lnTo>
                        <a:lnTo>
                          <a:pt x="58" y="151"/>
                        </a:lnTo>
                        <a:lnTo>
                          <a:pt x="57" y="144"/>
                        </a:lnTo>
                        <a:lnTo>
                          <a:pt x="55" y="142"/>
                        </a:lnTo>
                        <a:lnTo>
                          <a:pt x="48" y="141"/>
                        </a:lnTo>
                        <a:lnTo>
                          <a:pt x="44" y="143"/>
                        </a:lnTo>
                        <a:lnTo>
                          <a:pt x="31" y="142"/>
                        </a:lnTo>
                        <a:lnTo>
                          <a:pt x="28" y="143"/>
                        </a:lnTo>
                        <a:lnTo>
                          <a:pt x="14" y="144"/>
                        </a:lnTo>
                        <a:lnTo>
                          <a:pt x="10" y="142"/>
                        </a:lnTo>
                        <a:lnTo>
                          <a:pt x="9" y="141"/>
                        </a:lnTo>
                        <a:lnTo>
                          <a:pt x="10" y="132"/>
                        </a:lnTo>
                        <a:lnTo>
                          <a:pt x="22" y="126"/>
                        </a:lnTo>
                        <a:lnTo>
                          <a:pt x="22" y="119"/>
                        </a:lnTo>
                        <a:lnTo>
                          <a:pt x="16" y="118"/>
                        </a:lnTo>
                        <a:lnTo>
                          <a:pt x="17" y="111"/>
                        </a:lnTo>
                        <a:lnTo>
                          <a:pt x="0" y="96"/>
                        </a:lnTo>
                        <a:lnTo>
                          <a:pt x="0" y="89"/>
                        </a:lnTo>
                        <a:lnTo>
                          <a:pt x="12" y="90"/>
                        </a:lnTo>
                        <a:lnTo>
                          <a:pt x="17" y="91"/>
                        </a:lnTo>
                        <a:lnTo>
                          <a:pt x="36" y="93"/>
                        </a:lnTo>
                        <a:lnTo>
                          <a:pt x="50" y="89"/>
                        </a:lnTo>
                        <a:lnTo>
                          <a:pt x="50" y="79"/>
                        </a:lnTo>
                        <a:lnTo>
                          <a:pt x="51" y="72"/>
                        </a:lnTo>
                        <a:lnTo>
                          <a:pt x="59" y="71"/>
                        </a:lnTo>
                        <a:lnTo>
                          <a:pt x="65" y="65"/>
                        </a:lnTo>
                        <a:lnTo>
                          <a:pt x="76" y="67"/>
                        </a:lnTo>
                        <a:lnTo>
                          <a:pt x="76" y="55"/>
                        </a:lnTo>
                        <a:lnTo>
                          <a:pt x="85" y="39"/>
                        </a:lnTo>
                        <a:lnTo>
                          <a:pt x="93" y="40"/>
                        </a:lnTo>
                        <a:lnTo>
                          <a:pt x="102" y="25"/>
                        </a:lnTo>
                        <a:lnTo>
                          <a:pt x="98" y="12"/>
                        </a:lnTo>
                        <a:lnTo>
                          <a:pt x="120" y="2"/>
                        </a:lnTo>
                        <a:lnTo>
                          <a:pt x="126" y="2"/>
                        </a:lnTo>
                        <a:lnTo>
                          <a:pt x="130" y="0"/>
                        </a:lnTo>
                        <a:lnTo>
                          <a:pt x="135" y="3"/>
                        </a:lnTo>
                        <a:lnTo>
                          <a:pt x="139" y="8"/>
                        </a:lnTo>
                        <a:lnTo>
                          <a:pt x="141" y="16"/>
                        </a:lnTo>
                        <a:lnTo>
                          <a:pt x="148" y="22"/>
                        </a:lnTo>
                        <a:lnTo>
                          <a:pt x="153" y="27"/>
                        </a:lnTo>
                        <a:lnTo>
                          <a:pt x="149" y="27"/>
                        </a:lnTo>
                        <a:lnTo>
                          <a:pt x="124" y="27"/>
                        </a:lnTo>
                        <a:lnTo>
                          <a:pt x="122" y="31"/>
                        </a:lnTo>
                        <a:lnTo>
                          <a:pt x="124" y="32"/>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37" name="Freeform 790"/>
                  <p:cNvSpPr>
                    <a:spLocks/>
                  </p:cNvSpPr>
                  <p:nvPr/>
                </p:nvSpPr>
                <p:spPr bwMode="gray">
                  <a:xfrm>
                    <a:off x="3141" y="2551"/>
                    <a:ext cx="165" cy="139"/>
                  </a:xfrm>
                  <a:custGeom>
                    <a:avLst/>
                    <a:gdLst>
                      <a:gd name="T0" fmla="*/ 2147483647 w 134"/>
                      <a:gd name="T1" fmla="*/ 2147483647 h 113"/>
                      <a:gd name="T2" fmla="*/ 2147483647 w 134"/>
                      <a:gd name="T3" fmla="*/ 2147483647 h 113"/>
                      <a:gd name="T4" fmla="*/ 2147483647 w 134"/>
                      <a:gd name="T5" fmla="*/ 2147483647 h 113"/>
                      <a:gd name="T6" fmla="*/ 2147483647 w 134"/>
                      <a:gd name="T7" fmla="*/ 2147483647 h 113"/>
                      <a:gd name="T8" fmla="*/ 2147483647 w 134"/>
                      <a:gd name="T9" fmla="*/ 2147483647 h 113"/>
                      <a:gd name="T10" fmla="*/ 2147483647 w 134"/>
                      <a:gd name="T11" fmla="*/ 2147483647 h 113"/>
                      <a:gd name="T12" fmla="*/ 2147483647 w 134"/>
                      <a:gd name="T13" fmla="*/ 2147483647 h 113"/>
                      <a:gd name="T14" fmla="*/ 0 w 134"/>
                      <a:gd name="T15" fmla="*/ 2147483647 h 113"/>
                      <a:gd name="T16" fmla="*/ 2147483647 w 134"/>
                      <a:gd name="T17" fmla="*/ 2147483647 h 113"/>
                      <a:gd name="T18" fmla="*/ 2147483647 w 134"/>
                      <a:gd name="T19" fmla="*/ 2147483647 h 113"/>
                      <a:gd name="T20" fmla="*/ 2147483647 w 134"/>
                      <a:gd name="T21" fmla="*/ 2147483647 h 113"/>
                      <a:gd name="T22" fmla="*/ 2147483647 w 134"/>
                      <a:gd name="T23" fmla="*/ 2147483647 h 113"/>
                      <a:gd name="T24" fmla="*/ 2147483647 w 134"/>
                      <a:gd name="T25" fmla="*/ 2147483647 h 113"/>
                      <a:gd name="T26" fmla="*/ 2147483647 w 134"/>
                      <a:gd name="T27" fmla="*/ 2147483647 h 113"/>
                      <a:gd name="T28" fmla="*/ 2147483647 w 134"/>
                      <a:gd name="T29" fmla="*/ 2147483647 h 113"/>
                      <a:gd name="T30" fmla="*/ 2147483647 w 134"/>
                      <a:gd name="T31" fmla="*/ 2147483647 h 113"/>
                      <a:gd name="T32" fmla="*/ 2147483647 w 134"/>
                      <a:gd name="T33" fmla="*/ 2147483647 h 113"/>
                      <a:gd name="T34" fmla="*/ 2147483647 w 134"/>
                      <a:gd name="T35" fmla="*/ 2147483647 h 113"/>
                      <a:gd name="T36" fmla="*/ 2147483647 w 134"/>
                      <a:gd name="T37" fmla="*/ 2147483647 h 113"/>
                      <a:gd name="T38" fmla="*/ 2147483647 w 134"/>
                      <a:gd name="T39" fmla="*/ 2147483647 h 113"/>
                      <a:gd name="T40" fmla="*/ 2147483647 w 134"/>
                      <a:gd name="T41" fmla="*/ 0 h 113"/>
                      <a:gd name="T42" fmla="*/ 2147483647 w 134"/>
                      <a:gd name="T43" fmla="*/ 2147483647 h 113"/>
                      <a:gd name="T44" fmla="*/ 2147483647 w 134"/>
                      <a:gd name="T45" fmla="*/ 2147483647 h 113"/>
                      <a:gd name="T46" fmla="*/ 2147483647 w 134"/>
                      <a:gd name="T47" fmla="*/ 2147483647 h 113"/>
                      <a:gd name="T48" fmla="*/ 2147483647 w 134"/>
                      <a:gd name="T49" fmla="*/ 2147483647 h 113"/>
                      <a:gd name="T50" fmla="*/ 2147483647 w 134"/>
                      <a:gd name="T51" fmla="*/ 2147483647 h 113"/>
                      <a:gd name="T52" fmla="*/ 2147483647 w 134"/>
                      <a:gd name="T53" fmla="*/ 2147483647 h 113"/>
                      <a:gd name="T54" fmla="*/ 2147483647 w 134"/>
                      <a:gd name="T55" fmla="*/ 2147483647 h 113"/>
                      <a:gd name="T56" fmla="*/ 2147483647 w 134"/>
                      <a:gd name="T57" fmla="*/ 2147483647 h 113"/>
                      <a:gd name="T58" fmla="*/ 2147483647 w 134"/>
                      <a:gd name="T59" fmla="*/ 2147483647 h 113"/>
                      <a:gd name="T60" fmla="*/ 2147483647 w 134"/>
                      <a:gd name="T61" fmla="*/ 2147483647 h 113"/>
                      <a:gd name="T62" fmla="*/ 2147483647 w 134"/>
                      <a:gd name="T63" fmla="*/ 2147483647 h 113"/>
                      <a:gd name="T64" fmla="*/ 2147483647 w 134"/>
                      <a:gd name="T65" fmla="*/ 2147483647 h 113"/>
                      <a:gd name="T66" fmla="*/ 2147483647 w 134"/>
                      <a:gd name="T67" fmla="*/ 2147483647 h 113"/>
                      <a:gd name="T68" fmla="*/ 2147483647 w 134"/>
                      <a:gd name="T69" fmla="*/ 2147483647 h 113"/>
                      <a:gd name="T70" fmla="*/ 2147483647 w 134"/>
                      <a:gd name="T71" fmla="*/ 2147483647 h 113"/>
                      <a:gd name="T72" fmla="*/ 2147483647 w 134"/>
                      <a:gd name="T73" fmla="*/ 2147483647 h 113"/>
                      <a:gd name="T74" fmla="*/ 2147483647 w 134"/>
                      <a:gd name="T75" fmla="*/ 2147483647 h 113"/>
                      <a:gd name="T76" fmla="*/ 2147483647 w 134"/>
                      <a:gd name="T77" fmla="*/ 2147483647 h 113"/>
                      <a:gd name="T78" fmla="*/ 2147483647 w 134"/>
                      <a:gd name="T79" fmla="*/ 2147483647 h 113"/>
                      <a:gd name="T80" fmla="*/ 2147483647 w 134"/>
                      <a:gd name="T81" fmla="*/ 2147483647 h 113"/>
                      <a:gd name="T82" fmla="*/ 2147483647 w 134"/>
                      <a:gd name="T83" fmla="*/ 2147483647 h 113"/>
                      <a:gd name="T84" fmla="*/ 2147483647 w 134"/>
                      <a:gd name="T85" fmla="*/ 2147483647 h 113"/>
                      <a:gd name="T86" fmla="*/ 2147483647 w 134"/>
                      <a:gd name="T87" fmla="*/ 2147483647 h 113"/>
                      <a:gd name="T88" fmla="*/ 2147483647 w 134"/>
                      <a:gd name="T89" fmla="*/ 2147483647 h 113"/>
                      <a:gd name="T90" fmla="*/ 2147483647 w 134"/>
                      <a:gd name="T91" fmla="*/ 2147483647 h 11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34"/>
                      <a:gd name="T139" fmla="*/ 0 h 113"/>
                      <a:gd name="T140" fmla="*/ 134 w 134"/>
                      <a:gd name="T141" fmla="*/ 113 h 113"/>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34" h="113">
                        <a:moveTo>
                          <a:pt x="4" y="109"/>
                        </a:moveTo>
                        <a:lnTo>
                          <a:pt x="8" y="101"/>
                        </a:lnTo>
                        <a:lnTo>
                          <a:pt x="13" y="93"/>
                        </a:lnTo>
                        <a:lnTo>
                          <a:pt x="9" y="86"/>
                        </a:lnTo>
                        <a:lnTo>
                          <a:pt x="5" y="90"/>
                        </a:lnTo>
                        <a:lnTo>
                          <a:pt x="2" y="84"/>
                        </a:lnTo>
                        <a:lnTo>
                          <a:pt x="3" y="75"/>
                        </a:lnTo>
                        <a:lnTo>
                          <a:pt x="0" y="58"/>
                        </a:lnTo>
                        <a:lnTo>
                          <a:pt x="8" y="47"/>
                        </a:lnTo>
                        <a:lnTo>
                          <a:pt x="8" y="38"/>
                        </a:lnTo>
                        <a:lnTo>
                          <a:pt x="16" y="40"/>
                        </a:lnTo>
                        <a:lnTo>
                          <a:pt x="21" y="45"/>
                        </a:lnTo>
                        <a:lnTo>
                          <a:pt x="23" y="38"/>
                        </a:lnTo>
                        <a:lnTo>
                          <a:pt x="40" y="27"/>
                        </a:lnTo>
                        <a:lnTo>
                          <a:pt x="44" y="17"/>
                        </a:lnTo>
                        <a:lnTo>
                          <a:pt x="56" y="16"/>
                        </a:lnTo>
                        <a:lnTo>
                          <a:pt x="69" y="19"/>
                        </a:lnTo>
                        <a:lnTo>
                          <a:pt x="76" y="20"/>
                        </a:lnTo>
                        <a:lnTo>
                          <a:pt x="89" y="13"/>
                        </a:lnTo>
                        <a:lnTo>
                          <a:pt x="93" y="7"/>
                        </a:lnTo>
                        <a:lnTo>
                          <a:pt x="99" y="0"/>
                        </a:lnTo>
                        <a:lnTo>
                          <a:pt x="104" y="4"/>
                        </a:lnTo>
                        <a:lnTo>
                          <a:pt x="105" y="14"/>
                        </a:lnTo>
                        <a:lnTo>
                          <a:pt x="104" y="23"/>
                        </a:lnTo>
                        <a:lnTo>
                          <a:pt x="115" y="22"/>
                        </a:lnTo>
                        <a:lnTo>
                          <a:pt x="123" y="15"/>
                        </a:lnTo>
                        <a:lnTo>
                          <a:pt x="129" y="15"/>
                        </a:lnTo>
                        <a:lnTo>
                          <a:pt x="132" y="17"/>
                        </a:lnTo>
                        <a:lnTo>
                          <a:pt x="134" y="20"/>
                        </a:lnTo>
                        <a:lnTo>
                          <a:pt x="130" y="22"/>
                        </a:lnTo>
                        <a:lnTo>
                          <a:pt x="124" y="22"/>
                        </a:lnTo>
                        <a:lnTo>
                          <a:pt x="102" y="32"/>
                        </a:lnTo>
                        <a:lnTo>
                          <a:pt x="106" y="45"/>
                        </a:lnTo>
                        <a:lnTo>
                          <a:pt x="97" y="60"/>
                        </a:lnTo>
                        <a:lnTo>
                          <a:pt x="89" y="59"/>
                        </a:lnTo>
                        <a:lnTo>
                          <a:pt x="80" y="75"/>
                        </a:lnTo>
                        <a:lnTo>
                          <a:pt x="80" y="87"/>
                        </a:lnTo>
                        <a:lnTo>
                          <a:pt x="69" y="85"/>
                        </a:lnTo>
                        <a:lnTo>
                          <a:pt x="63" y="91"/>
                        </a:lnTo>
                        <a:lnTo>
                          <a:pt x="55" y="92"/>
                        </a:lnTo>
                        <a:lnTo>
                          <a:pt x="54" y="99"/>
                        </a:lnTo>
                        <a:lnTo>
                          <a:pt x="54" y="109"/>
                        </a:lnTo>
                        <a:lnTo>
                          <a:pt x="40" y="113"/>
                        </a:lnTo>
                        <a:lnTo>
                          <a:pt x="21" y="111"/>
                        </a:lnTo>
                        <a:lnTo>
                          <a:pt x="16" y="110"/>
                        </a:lnTo>
                        <a:lnTo>
                          <a:pt x="4" y="109"/>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grpSp>
            <p:sp>
              <p:nvSpPr>
                <p:cNvPr id="2738" name="Freeform 811"/>
                <p:cNvSpPr>
                  <a:spLocks/>
                </p:cNvSpPr>
                <p:nvPr/>
              </p:nvSpPr>
              <p:spPr bwMode="gray">
                <a:xfrm>
                  <a:off x="2860" y="2573"/>
                  <a:ext cx="71" cy="76"/>
                </a:xfrm>
                <a:custGeom>
                  <a:avLst/>
                  <a:gdLst>
                    <a:gd name="T0" fmla="*/ 2147483647 w 58"/>
                    <a:gd name="T1" fmla="*/ 2147483647 h 62"/>
                    <a:gd name="T2" fmla="*/ 2147483647 w 58"/>
                    <a:gd name="T3" fmla="*/ 2147483647 h 62"/>
                    <a:gd name="T4" fmla="*/ 2147483647 w 58"/>
                    <a:gd name="T5" fmla="*/ 2147483647 h 62"/>
                    <a:gd name="T6" fmla="*/ 2147483647 w 58"/>
                    <a:gd name="T7" fmla="*/ 2147483647 h 62"/>
                    <a:gd name="T8" fmla="*/ 2147483647 w 58"/>
                    <a:gd name="T9" fmla="*/ 2147483647 h 62"/>
                    <a:gd name="T10" fmla="*/ 2147483647 w 58"/>
                    <a:gd name="T11" fmla="*/ 2147483647 h 62"/>
                    <a:gd name="T12" fmla="*/ 2147483647 w 58"/>
                    <a:gd name="T13" fmla="*/ 0 h 62"/>
                    <a:gd name="T14" fmla="*/ 2147483647 w 58"/>
                    <a:gd name="T15" fmla="*/ 2147483647 h 62"/>
                    <a:gd name="T16" fmla="*/ 2147483647 w 58"/>
                    <a:gd name="T17" fmla="*/ 2147483647 h 62"/>
                    <a:gd name="T18" fmla="*/ 2147483647 w 58"/>
                    <a:gd name="T19" fmla="*/ 2147483647 h 62"/>
                    <a:gd name="T20" fmla="*/ 2147483647 w 58"/>
                    <a:gd name="T21" fmla="*/ 2147483647 h 62"/>
                    <a:gd name="T22" fmla="*/ 2147483647 w 58"/>
                    <a:gd name="T23" fmla="*/ 2147483647 h 62"/>
                    <a:gd name="T24" fmla="*/ 2147483647 w 58"/>
                    <a:gd name="T25" fmla="*/ 2147483647 h 62"/>
                    <a:gd name="T26" fmla="*/ 2147483647 w 58"/>
                    <a:gd name="T27" fmla="*/ 2147483647 h 62"/>
                    <a:gd name="T28" fmla="*/ 2147483647 w 58"/>
                    <a:gd name="T29" fmla="*/ 2147483647 h 62"/>
                    <a:gd name="T30" fmla="*/ 2147483647 w 58"/>
                    <a:gd name="T31" fmla="*/ 2147483647 h 62"/>
                    <a:gd name="T32" fmla="*/ 0 w 58"/>
                    <a:gd name="T33" fmla="*/ 2147483647 h 62"/>
                    <a:gd name="T34" fmla="*/ 2147483647 w 58"/>
                    <a:gd name="T35" fmla="*/ 2147483647 h 62"/>
                    <a:gd name="T36" fmla="*/ 2147483647 w 58"/>
                    <a:gd name="T37" fmla="*/ 2147483647 h 62"/>
                    <a:gd name="T38" fmla="*/ 2147483647 w 58"/>
                    <a:gd name="T39" fmla="*/ 2147483647 h 62"/>
                    <a:gd name="T40" fmla="*/ 2147483647 w 58"/>
                    <a:gd name="T41" fmla="*/ 2147483647 h 62"/>
                    <a:gd name="T42" fmla="*/ 2147483647 w 58"/>
                    <a:gd name="T43" fmla="*/ 2147483647 h 62"/>
                    <a:gd name="T44" fmla="*/ 2147483647 w 58"/>
                    <a:gd name="T45" fmla="*/ 2147483647 h 62"/>
                    <a:gd name="T46" fmla="*/ 2147483647 w 58"/>
                    <a:gd name="T47" fmla="*/ 2147483647 h 6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8"/>
                    <a:gd name="T73" fmla="*/ 0 h 62"/>
                    <a:gd name="T74" fmla="*/ 58 w 58"/>
                    <a:gd name="T75" fmla="*/ 62 h 6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8" h="62">
                      <a:moveTo>
                        <a:pt x="7" y="16"/>
                      </a:moveTo>
                      <a:lnTo>
                        <a:pt x="7" y="10"/>
                      </a:lnTo>
                      <a:lnTo>
                        <a:pt x="21" y="6"/>
                      </a:lnTo>
                      <a:lnTo>
                        <a:pt x="25" y="8"/>
                      </a:lnTo>
                      <a:lnTo>
                        <a:pt x="36" y="6"/>
                      </a:lnTo>
                      <a:lnTo>
                        <a:pt x="48" y="2"/>
                      </a:lnTo>
                      <a:lnTo>
                        <a:pt x="56" y="0"/>
                      </a:lnTo>
                      <a:lnTo>
                        <a:pt x="58" y="3"/>
                      </a:lnTo>
                      <a:lnTo>
                        <a:pt x="47" y="12"/>
                      </a:lnTo>
                      <a:lnTo>
                        <a:pt x="52" y="21"/>
                      </a:lnTo>
                      <a:lnTo>
                        <a:pt x="48" y="32"/>
                      </a:lnTo>
                      <a:lnTo>
                        <a:pt x="46" y="35"/>
                      </a:lnTo>
                      <a:lnTo>
                        <a:pt x="29" y="47"/>
                      </a:lnTo>
                      <a:lnTo>
                        <a:pt x="27" y="51"/>
                      </a:lnTo>
                      <a:lnTo>
                        <a:pt x="18" y="53"/>
                      </a:lnTo>
                      <a:lnTo>
                        <a:pt x="7" y="62"/>
                      </a:lnTo>
                      <a:lnTo>
                        <a:pt x="0" y="62"/>
                      </a:lnTo>
                      <a:lnTo>
                        <a:pt x="3" y="47"/>
                      </a:lnTo>
                      <a:lnTo>
                        <a:pt x="5" y="43"/>
                      </a:lnTo>
                      <a:lnTo>
                        <a:pt x="5" y="39"/>
                      </a:lnTo>
                      <a:lnTo>
                        <a:pt x="9" y="36"/>
                      </a:lnTo>
                      <a:lnTo>
                        <a:pt x="8" y="28"/>
                      </a:lnTo>
                      <a:lnTo>
                        <a:pt x="9" y="19"/>
                      </a:lnTo>
                      <a:lnTo>
                        <a:pt x="7" y="16"/>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sp>
              <p:nvSpPr>
                <p:cNvPr id="2739" name="Freeform 812"/>
                <p:cNvSpPr>
                  <a:spLocks/>
                </p:cNvSpPr>
                <p:nvPr/>
              </p:nvSpPr>
              <p:spPr bwMode="gray">
                <a:xfrm>
                  <a:off x="2893" y="2571"/>
                  <a:ext cx="111" cy="125"/>
                </a:xfrm>
                <a:custGeom>
                  <a:avLst/>
                  <a:gdLst>
                    <a:gd name="T0" fmla="*/ 0 w 90"/>
                    <a:gd name="T1" fmla="*/ 2147483647 h 103"/>
                    <a:gd name="T2" fmla="*/ 2147483647 w 90"/>
                    <a:gd name="T3" fmla="*/ 2147483647 h 103"/>
                    <a:gd name="T4" fmla="*/ 2147483647 w 90"/>
                    <a:gd name="T5" fmla="*/ 2147483647 h 103"/>
                    <a:gd name="T6" fmla="*/ 2147483647 w 90"/>
                    <a:gd name="T7" fmla="*/ 2147483647 h 103"/>
                    <a:gd name="T8" fmla="*/ 2147483647 w 90"/>
                    <a:gd name="T9" fmla="*/ 2147483647 h 103"/>
                    <a:gd name="T10" fmla="*/ 2147483647 w 90"/>
                    <a:gd name="T11" fmla="*/ 2147483647 h 103"/>
                    <a:gd name="T12" fmla="*/ 2147483647 w 90"/>
                    <a:gd name="T13" fmla="*/ 2147483647 h 103"/>
                    <a:gd name="T14" fmla="*/ 2147483647 w 90"/>
                    <a:gd name="T15" fmla="*/ 2147483647 h 103"/>
                    <a:gd name="T16" fmla="*/ 2147483647 w 90"/>
                    <a:gd name="T17" fmla="*/ 0 h 103"/>
                    <a:gd name="T18" fmla="*/ 2147483647 w 90"/>
                    <a:gd name="T19" fmla="*/ 2147483647 h 103"/>
                    <a:gd name="T20" fmla="*/ 2147483647 w 90"/>
                    <a:gd name="T21" fmla="*/ 2147483647 h 103"/>
                    <a:gd name="T22" fmla="*/ 2147483647 w 90"/>
                    <a:gd name="T23" fmla="*/ 2147483647 h 103"/>
                    <a:gd name="T24" fmla="*/ 2147483647 w 90"/>
                    <a:gd name="T25" fmla="*/ 2147483647 h 103"/>
                    <a:gd name="T26" fmla="*/ 2147483647 w 90"/>
                    <a:gd name="T27" fmla="*/ 2147483647 h 103"/>
                    <a:gd name="T28" fmla="*/ 2147483647 w 90"/>
                    <a:gd name="T29" fmla="*/ 2147483647 h 103"/>
                    <a:gd name="T30" fmla="*/ 2147483647 w 90"/>
                    <a:gd name="T31" fmla="*/ 2147483647 h 103"/>
                    <a:gd name="T32" fmla="*/ 2147483647 w 90"/>
                    <a:gd name="T33" fmla="*/ 2147483647 h 103"/>
                    <a:gd name="T34" fmla="*/ 2147483647 w 90"/>
                    <a:gd name="T35" fmla="*/ 2147483647 h 103"/>
                    <a:gd name="T36" fmla="*/ 2147483647 w 90"/>
                    <a:gd name="T37" fmla="*/ 2147483647 h 103"/>
                    <a:gd name="T38" fmla="*/ 2147483647 w 90"/>
                    <a:gd name="T39" fmla="*/ 2147483647 h 103"/>
                    <a:gd name="T40" fmla="*/ 2147483647 w 90"/>
                    <a:gd name="T41" fmla="*/ 2147483647 h 103"/>
                    <a:gd name="T42" fmla="*/ 2147483647 w 90"/>
                    <a:gd name="T43" fmla="*/ 2147483647 h 103"/>
                    <a:gd name="T44" fmla="*/ 2147483647 w 90"/>
                    <a:gd name="T45" fmla="*/ 2147483647 h 103"/>
                    <a:gd name="T46" fmla="*/ 2147483647 w 90"/>
                    <a:gd name="T47" fmla="*/ 2147483647 h 103"/>
                    <a:gd name="T48" fmla="*/ 2147483647 w 90"/>
                    <a:gd name="T49" fmla="*/ 2147483647 h 103"/>
                    <a:gd name="T50" fmla="*/ 2147483647 w 90"/>
                    <a:gd name="T51" fmla="*/ 2147483647 h 103"/>
                    <a:gd name="T52" fmla="*/ 2147483647 w 90"/>
                    <a:gd name="T53" fmla="*/ 2147483647 h 103"/>
                    <a:gd name="T54" fmla="*/ 2147483647 w 90"/>
                    <a:gd name="T55" fmla="*/ 2147483647 h 103"/>
                    <a:gd name="T56" fmla="*/ 2147483647 w 90"/>
                    <a:gd name="T57" fmla="*/ 2147483647 h 103"/>
                    <a:gd name="T58" fmla="*/ 2147483647 w 90"/>
                    <a:gd name="T59" fmla="*/ 2147483647 h 103"/>
                    <a:gd name="T60" fmla="*/ 2147483647 w 90"/>
                    <a:gd name="T61" fmla="*/ 2147483647 h 103"/>
                    <a:gd name="T62" fmla="*/ 0 w 90"/>
                    <a:gd name="T63" fmla="*/ 2147483647 h 10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90"/>
                    <a:gd name="T97" fmla="*/ 0 h 103"/>
                    <a:gd name="T98" fmla="*/ 90 w 90"/>
                    <a:gd name="T99" fmla="*/ 103 h 10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90" h="103">
                      <a:moveTo>
                        <a:pt x="0" y="53"/>
                      </a:moveTo>
                      <a:lnTo>
                        <a:pt x="2" y="49"/>
                      </a:lnTo>
                      <a:lnTo>
                        <a:pt x="19" y="37"/>
                      </a:lnTo>
                      <a:lnTo>
                        <a:pt x="21" y="35"/>
                      </a:lnTo>
                      <a:lnTo>
                        <a:pt x="21" y="34"/>
                      </a:lnTo>
                      <a:lnTo>
                        <a:pt x="25" y="23"/>
                      </a:lnTo>
                      <a:lnTo>
                        <a:pt x="20" y="14"/>
                      </a:lnTo>
                      <a:lnTo>
                        <a:pt x="31" y="5"/>
                      </a:lnTo>
                      <a:lnTo>
                        <a:pt x="38" y="0"/>
                      </a:lnTo>
                      <a:lnTo>
                        <a:pt x="45" y="2"/>
                      </a:lnTo>
                      <a:lnTo>
                        <a:pt x="48" y="6"/>
                      </a:lnTo>
                      <a:lnTo>
                        <a:pt x="54" y="5"/>
                      </a:lnTo>
                      <a:lnTo>
                        <a:pt x="62" y="20"/>
                      </a:lnTo>
                      <a:lnTo>
                        <a:pt x="67" y="20"/>
                      </a:lnTo>
                      <a:lnTo>
                        <a:pt x="70" y="24"/>
                      </a:lnTo>
                      <a:lnTo>
                        <a:pt x="61" y="44"/>
                      </a:lnTo>
                      <a:lnTo>
                        <a:pt x="71" y="58"/>
                      </a:lnTo>
                      <a:lnTo>
                        <a:pt x="78" y="59"/>
                      </a:lnTo>
                      <a:lnTo>
                        <a:pt x="85" y="71"/>
                      </a:lnTo>
                      <a:lnTo>
                        <a:pt x="85" y="83"/>
                      </a:lnTo>
                      <a:lnTo>
                        <a:pt x="90" y="90"/>
                      </a:lnTo>
                      <a:lnTo>
                        <a:pt x="87" y="94"/>
                      </a:lnTo>
                      <a:lnTo>
                        <a:pt x="78" y="92"/>
                      </a:lnTo>
                      <a:lnTo>
                        <a:pt x="75" y="96"/>
                      </a:lnTo>
                      <a:lnTo>
                        <a:pt x="76" y="101"/>
                      </a:lnTo>
                      <a:lnTo>
                        <a:pt x="59" y="103"/>
                      </a:lnTo>
                      <a:lnTo>
                        <a:pt x="43" y="95"/>
                      </a:lnTo>
                      <a:lnTo>
                        <a:pt x="43" y="85"/>
                      </a:lnTo>
                      <a:lnTo>
                        <a:pt x="33" y="78"/>
                      </a:lnTo>
                      <a:lnTo>
                        <a:pt x="18" y="68"/>
                      </a:lnTo>
                      <a:lnTo>
                        <a:pt x="6" y="64"/>
                      </a:lnTo>
                      <a:lnTo>
                        <a:pt x="0" y="53"/>
                      </a:lnTo>
                      <a:close/>
                    </a:path>
                  </a:pathLst>
                </a:custGeom>
                <a:grpFill/>
                <a:ln w="3175">
                  <a:solidFill>
                    <a:srgbClr val="009750"/>
                  </a:solidFill>
                  <a:round/>
                  <a:headEnd/>
                  <a:tailEnd/>
                </a:ln>
              </p:spPr>
              <p:txBody>
                <a:bodyPr/>
                <a:lstStyle/>
                <a:p>
                  <a:pPr fontAlgn="auto">
                    <a:lnSpc>
                      <a:spcPct val="100000"/>
                    </a:lnSpc>
                    <a:spcBef>
                      <a:spcPts val="0"/>
                    </a:spcBef>
                    <a:spcAft>
                      <a:spcPts val="0"/>
                    </a:spcAft>
                    <a:buFontTx/>
                    <a:buNone/>
                    <a:defRPr/>
                  </a:pPr>
                  <a:endParaRPr lang="en-US" sz="1800" dirty="0">
                    <a:solidFill>
                      <a:prstClr val="black"/>
                    </a:solidFill>
                    <a:latin typeface="Helvetica"/>
                  </a:endParaRPr>
                </a:p>
              </p:txBody>
            </p:sp>
          </p:grpSp>
        </p:grpSp>
        <p:grpSp>
          <p:nvGrpSpPr>
            <p:cNvPr id="2064" name="Group 705"/>
            <p:cNvGrpSpPr>
              <a:grpSpLocks/>
            </p:cNvGrpSpPr>
            <p:nvPr/>
          </p:nvGrpSpPr>
          <p:grpSpPr bwMode="auto">
            <a:xfrm>
              <a:off x="2268538" y="3516947"/>
              <a:ext cx="4572000" cy="1008063"/>
              <a:chOff x="1114" y="1870"/>
              <a:chExt cx="2880" cy="912"/>
            </a:xfrm>
          </p:grpSpPr>
          <p:sp>
            <p:nvSpPr>
              <p:cNvPr id="2095" name="Freeform 699"/>
              <p:cNvSpPr>
                <a:spLocks/>
              </p:cNvSpPr>
              <p:nvPr/>
            </p:nvSpPr>
            <p:spPr bwMode="auto">
              <a:xfrm>
                <a:off x="2922" y="2500"/>
                <a:ext cx="412" cy="282"/>
              </a:xfrm>
              <a:custGeom>
                <a:avLst/>
                <a:gdLst>
                  <a:gd name="T0" fmla="*/ 0 w 412"/>
                  <a:gd name="T1" fmla="*/ 4 h 282"/>
                  <a:gd name="T2" fmla="*/ 14 w 412"/>
                  <a:gd name="T3" fmla="*/ 0 h 282"/>
                  <a:gd name="T4" fmla="*/ 24 w 412"/>
                  <a:gd name="T5" fmla="*/ 18 h 282"/>
                  <a:gd name="T6" fmla="*/ 44 w 412"/>
                  <a:gd name="T7" fmla="*/ 46 h 282"/>
                  <a:gd name="T8" fmla="*/ 78 w 412"/>
                  <a:gd name="T9" fmla="*/ 38 h 282"/>
                  <a:gd name="T10" fmla="*/ 78 w 412"/>
                  <a:gd name="T11" fmla="*/ 56 h 282"/>
                  <a:gd name="T12" fmla="*/ 144 w 412"/>
                  <a:gd name="T13" fmla="*/ 74 h 282"/>
                  <a:gd name="T14" fmla="*/ 162 w 412"/>
                  <a:gd name="T15" fmla="*/ 68 h 282"/>
                  <a:gd name="T16" fmla="*/ 168 w 412"/>
                  <a:gd name="T17" fmla="*/ 56 h 282"/>
                  <a:gd name="T18" fmla="*/ 200 w 412"/>
                  <a:gd name="T19" fmla="*/ 66 h 282"/>
                  <a:gd name="T20" fmla="*/ 224 w 412"/>
                  <a:gd name="T21" fmla="*/ 84 h 282"/>
                  <a:gd name="T22" fmla="*/ 232 w 412"/>
                  <a:gd name="T23" fmla="*/ 96 h 282"/>
                  <a:gd name="T24" fmla="*/ 244 w 412"/>
                  <a:gd name="T25" fmla="*/ 106 h 282"/>
                  <a:gd name="T26" fmla="*/ 268 w 412"/>
                  <a:gd name="T27" fmla="*/ 82 h 282"/>
                  <a:gd name="T28" fmla="*/ 270 w 412"/>
                  <a:gd name="T29" fmla="*/ 66 h 282"/>
                  <a:gd name="T30" fmla="*/ 308 w 412"/>
                  <a:gd name="T31" fmla="*/ 74 h 282"/>
                  <a:gd name="T32" fmla="*/ 340 w 412"/>
                  <a:gd name="T33" fmla="*/ 48 h 282"/>
                  <a:gd name="T34" fmla="*/ 346 w 412"/>
                  <a:gd name="T35" fmla="*/ 74 h 282"/>
                  <a:gd name="T36" fmla="*/ 376 w 412"/>
                  <a:gd name="T37" fmla="*/ 70 h 282"/>
                  <a:gd name="T38" fmla="*/ 400 w 412"/>
                  <a:gd name="T39" fmla="*/ 92 h 282"/>
                  <a:gd name="T40" fmla="*/ 412 w 412"/>
                  <a:gd name="T41" fmla="*/ 106 h 282"/>
                  <a:gd name="T42" fmla="*/ 372 w 412"/>
                  <a:gd name="T43" fmla="*/ 110 h 282"/>
                  <a:gd name="T44" fmla="*/ 372 w 412"/>
                  <a:gd name="T45" fmla="*/ 132 h 282"/>
                  <a:gd name="T46" fmla="*/ 394 w 412"/>
                  <a:gd name="T47" fmla="*/ 150 h 282"/>
                  <a:gd name="T48" fmla="*/ 372 w 412"/>
                  <a:gd name="T49" fmla="*/ 180 h 282"/>
                  <a:gd name="T50" fmla="*/ 356 w 412"/>
                  <a:gd name="T51" fmla="*/ 208 h 282"/>
                  <a:gd name="T52" fmla="*/ 340 w 412"/>
                  <a:gd name="T53" fmla="*/ 220 h 282"/>
                  <a:gd name="T54" fmla="*/ 324 w 412"/>
                  <a:gd name="T55" fmla="*/ 212 h 282"/>
                  <a:gd name="T56" fmla="*/ 340 w 412"/>
                  <a:gd name="T57" fmla="*/ 256 h 282"/>
                  <a:gd name="T58" fmla="*/ 328 w 412"/>
                  <a:gd name="T59" fmla="*/ 256 h 282"/>
                  <a:gd name="T60" fmla="*/ 296 w 412"/>
                  <a:gd name="T61" fmla="*/ 282 h 28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412" h="282">
                    <a:moveTo>
                      <a:pt x="0" y="4"/>
                    </a:moveTo>
                    <a:lnTo>
                      <a:pt x="14" y="0"/>
                    </a:lnTo>
                    <a:lnTo>
                      <a:pt x="24" y="18"/>
                    </a:lnTo>
                    <a:lnTo>
                      <a:pt x="44" y="46"/>
                    </a:lnTo>
                    <a:lnTo>
                      <a:pt x="78" y="38"/>
                    </a:lnTo>
                    <a:lnTo>
                      <a:pt x="78" y="56"/>
                    </a:lnTo>
                    <a:lnTo>
                      <a:pt x="144" y="74"/>
                    </a:lnTo>
                    <a:lnTo>
                      <a:pt x="162" y="68"/>
                    </a:lnTo>
                    <a:lnTo>
                      <a:pt x="168" y="56"/>
                    </a:lnTo>
                    <a:lnTo>
                      <a:pt x="200" y="66"/>
                    </a:lnTo>
                    <a:lnTo>
                      <a:pt x="224" y="84"/>
                    </a:lnTo>
                    <a:lnTo>
                      <a:pt x="232" y="96"/>
                    </a:lnTo>
                    <a:lnTo>
                      <a:pt x="244" y="106"/>
                    </a:lnTo>
                    <a:lnTo>
                      <a:pt x="268" y="82"/>
                    </a:lnTo>
                    <a:lnTo>
                      <a:pt x="270" y="66"/>
                    </a:lnTo>
                    <a:lnTo>
                      <a:pt x="308" y="74"/>
                    </a:lnTo>
                    <a:lnTo>
                      <a:pt x="340" y="48"/>
                    </a:lnTo>
                    <a:lnTo>
                      <a:pt x="346" y="74"/>
                    </a:lnTo>
                    <a:lnTo>
                      <a:pt x="376" y="70"/>
                    </a:lnTo>
                    <a:lnTo>
                      <a:pt x="400" y="92"/>
                    </a:lnTo>
                    <a:lnTo>
                      <a:pt x="412" y="106"/>
                    </a:lnTo>
                    <a:lnTo>
                      <a:pt x="372" y="110"/>
                    </a:lnTo>
                    <a:lnTo>
                      <a:pt x="372" y="132"/>
                    </a:lnTo>
                    <a:lnTo>
                      <a:pt x="394" y="150"/>
                    </a:lnTo>
                    <a:lnTo>
                      <a:pt x="372" y="180"/>
                    </a:lnTo>
                    <a:lnTo>
                      <a:pt x="356" y="208"/>
                    </a:lnTo>
                    <a:lnTo>
                      <a:pt x="340" y="220"/>
                    </a:lnTo>
                    <a:lnTo>
                      <a:pt x="324" y="212"/>
                    </a:lnTo>
                    <a:lnTo>
                      <a:pt x="340" y="256"/>
                    </a:lnTo>
                    <a:lnTo>
                      <a:pt x="328" y="256"/>
                    </a:lnTo>
                    <a:lnTo>
                      <a:pt x="296" y="282"/>
                    </a:lnTo>
                  </a:path>
                </a:pathLst>
              </a:custGeom>
              <a:noFill/>
              <a:ln w="12700" cmpd="sng">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096" name="Freeform 700"/>
              <p:cNvSpPr>
                <a:spLocks/>
              </p:cNvSpPr>
              <p:nvPr/>
            </p:nvSpPr>
            <p:spPr bwMode="auto">
              <a:xfrm>
                <a:off x="3296" y="2268"/>
                <a:ext cx="698" cy="304"/>
              </a:xfrm>
              <a:custGeom>
                <a:avLst/>
                <a:gdLst>
                  <a:gd name="T0" fmla="*/ 2 w 698"/>
                  <a:gd name="T1" fmla="*/ 304 h 304"/>
                  <a:gd name="T2" fmla="*/ 14 w 698"/>
                  <a:gd name="T3" fmla="*/ 284 h 304"/>
                  <a:gd name="T4" fmla="*/ 0 w 698"/>
                  <a:gd name="T5" fmla="*/ 276 h 304"/>
                  <a:gd name="T6" fmla="*/ 0 w 698"/>
                  <a:gd name="T7" fmla="*/ 258 h 304"/>
                  <a:gd name="T8" fmla="*/ 20 w 698"/>
                  <a:gd name="T9" fmla="*/ 250 h 304"/>
                  <a:gd name="T10" fmla="*/ 44 w 698"/>
                  <a:gd name="T11" fmla="*/ 238 h 304"/>
                  <a:gd name="T12" fmla="*/ 62 w 698"/>
                  <a:gd name="T13" fmla="*/ 230 h 304"/>
                  <a:gd name="T14" fmla="*/ 72 w 698"/>
                  <a:gd name="T15" fmla="*/ 210 h 304"/>
                  <a:gd name="T16" fmla="*/ 66 w 698"/>
                  <a:gd name="T17" fmla="*/ 176 h 304"/>
                  <a:gd name="T18" fmla="*/ 84 w 698"/>
                  <a:gd name="T19" fmla="*/ 168 h 304"/>
                  <a:gd name="T20" fmla="*/ 94 w 698"/>
                  <a:gd name="T21" fmla="*/ 174 h 304"/>
                  <a:gd name="T22" fmla="*/ 96 w 698"/>
                  <a:gd name="T23" fmla="*/ 156 h 304"/>
                  <a:gd name="T24" fmla="*/ 110 w 698"/>
                  <a:gd name="T25" fmla="*/ 136 h 304"/>
                  <a:gd name="T26" fmla="*/ 128 w 698"/>
                  <a:gd name="T27" fmla="*/ 140 h 304"/>
                  <a:gd name="T28" fmla="*/ 134 w 698"/>
                  <a:gd name="T29" fmla="*/ 130 h 304"/>
                  <a:gd name="T30" fmla="*/ 134 w 698"/>
                  <a:gd name="T31" fmla="*/ 116 h 304"/>
                  <a:gd name="T32" fmla="*/ 154 w 698"/>
                  <a:gd name="T33" fmla="*/ 98 h 304"/>
                  <a:gd name="T34" fmla="*/ 172 w 698"/>
                  <a:gd name="T35" fmla="*/ 120 h 304"/>
                  <a:gd name="T36" fmla="*/ 186 w 698"/>
                  <a:gd name="T37" fmla="*/ 120 h 304"/>
                  <a:gd name="T38" fmla="*/ 198 w 698"/>
                  <a:gd name="T39" fmla="*/ 150 h 304"/>
                  <a:gd name="T40" fmla="*/ 192 w 698"/>
                  <a:gd name="T41" fmla="*/ 160 h 304"/>
                  <a:gd name="T42" fmla="*/ 252 w 698"/>
                  <a:gd name="T43" fmla="*/ 190 h 304"/>
                  <a:gd name="T44" fmla="*/ 256 w 698"/>
                  <a:gd name="T45" fmla="*/ 216 h 304"/>
                  <a:gd name="T46" fmla="*/ 284 w 698"/>
                  <a:gd name="T47" fmla="*/ 210 h 304"/>
                  <a:gd name="T48" fmla="*/ 320 w 698"/>
                  <a:gd name="T49" fmla="*/ 210 h 304"/>
                  <a:gd name="T50" fmla="*/ 336 w 698"/>
                  <a:gd name="T51" fmla="*/ 226 h 304"/>
                  <a:gd name="T52" fmla="*/ 360 w 698"/>
                  <a:gd name="T53" fmla="*/ 230 h 304"/>
                  <a:gd name="T54" fmla="*/ 380 w 698"/>
                  <a:gd name="T55" fmla="*/ 214 h 304"/>
                  <a:gd name="T56" fmla="*/ 400 w 698"/>
                  <a:gd name="T57" fmla="*/ 220 h 304"/>
                  <a:gd name="T58" fmla="*/ 434 w 698"/>
                  <a:gd name="T59" fmla="*/ 194 h 304"/>
                  <a:gd name="T60" fmla="*/ 436 w 698"/>
                  <a:gd name="T61" fmla="*/ 182 h 304"/>
                  <a:gd name="T62" fmla="*/ 440 w 698"/>
                  <a:gd name="T63" fmla="*/ 168 h 304"/>
                  <a:gd name="T64" fmla="*/ 452 w 698"/>
                  <a:gd name="T65" fmla="*/ 174 h 304"/>
                  <a:gd name="T66" fmla="*/ 470 w 698"/>
                  <a:gd name="T67" fmla="*/ 158 h 304"/>
                  <a:gd name="T68" fmla="*/ 484 w 698"/>
                  <a:gd name="T69" fmla="*/ 160 h 304"/>
                  <a:gd name="T70" fmla="*/ 484 w 698"/>
                  <a:gd name="T71" fmla="*/ 148 h 304"/>
                  <a:gd name="T72" fmla="*/ 498 w 698"/>
                  <a:gd name="T73" fmla="*/ 146 h 304"/>
                  <a:gd name="T74" fmla="*/ 528 w 698"/>
                  <a:gd name="T75" fmla="*/ 134 h 304"/>
                  <a:gd name="T76" fmla="*/ 502 w 698"/>
                  <a:gd name="T77" fmla="*/ 120 h 304"/>
                  <a:gd name="T78" fmla="*/ 488 w 698"/>
                  <a:gd name="T79" fmla="*/ 126 h 304"/>
                  <a:gd name="T80" fmla="*/ 476 w 698"/>
                  <a:gd name="T81" fmla="*/ 120 h 304"/>
                  <a:gd name="T82" fmla="*/ 494 w 698"/>
                  <a:gd name="T83" fmla="*/ 86 h 304"/>
                  <a:gd name="T84" fmla="*/ 518 w 698"/>
                  <a:gd name="T85" fmla="*/ 72 h 304"/>
                  <a:gd name="T86" fmla="*/ 532 w 698"/>
                  <a:gd name="T87" fmla="*/ 36 h 304"/>
                  <a:gd name="T88" fmla="*/ 534 w 698"/>
                  <a:gd name="T89" fmla="*/ 18 h 304"/>
                  <a:gd name="T90" fmla="*/ 560 w 698"/>
                  <a:gd name="T91" fmla="*/ 0 h 304"/>
                  <a:gd name="T92" fmla="*/ 598 w 698"/>
                  <a:gd name="T93" fmla="*/ 20 h 304"/>
                  <a:gd name="T94" fmla="*/ 622 w 698"/>
                  <a:gd name="T95" fmla="*/ 88 h 304"/>
                  <a:gd name="T96" fmla="*/ 656 w 698"/>
                  <a:gd name="T97" fmla="*/ 108 h 304"/>
                  <a:gd name="T98" fmla="*/ 656 w 698"/>
                  <a:gd name="T99" fmla="*/ 122 h 304"/>
                  <a:gd name="T100" fmla="*/ 686 w 698"/>
                  <a:gd name="T101" fmla="*/ 114 h 304"/>
                  <a:gd name="T102" fmla="*/ 698 w 698"/>
                  <a:gd name="T103" fmla="*/ 104 h 304"/>
                  <a:gd name="T104" fmla="*/ 698 w 698"/>
                  <a:gd name="T105" fmla="*/ 130 h 304"/>
                  <a:gd name="T106" fmla="*/ 688 w 698"/>
                  <a:gd name="T107" fmla="*/ 144 h 304"/>
                  <a:gd name="T108" fmla="*/ 684 w 698"/>
                  <a:gd name="T109" fmla="*/ 156 h 304"/>
                  <a:gd name="T110" fmla="*/ 674 w 698"/>
                  <a:gd name="T111" fmla="*/ 174 h 304"/>
                  <a:gd name="T112" fmla="*/ 652 w 698"/>
                  <a:gd name="T113" fmla="*/ 176 h 304"/>
                  <a:gd name="T114" fmla="*/ 658 w 698"/>
                  <a:gd name="T115" fmla="*/ 196 h 304"/>
                  <a:gd name="T116" fmla="*/ 648 w 698"/>
                  <a:gd name="T117" fmla="*/ 210 h 304"/>
                  <a:gd name="T118" fmla="*/ 664 w 698"/>
                  <a:gd name="T119" fmla="*/ 234 h 30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98" h="304">
                    <a:moveTo>
                      <a:pt x="2" y="304"/>
                    </a:moveTo>
                    <a:lnTo>
                      <a:pt x="14" y="284"/>
                    </a:lnTo>
                    <a:lnTo>
                      <a:pt x="0" y="276"/>
                    </a:lnTo>
                    <a:lnTo>
                      <a:pt x="0" y="258"/>
                    </a:lnTo>
                    <a:lnTo>
                      <a:pt x="20" y="250"/>
                    </a:lnTo>
                    <a:lnTo>
                      <a:pt x="44" y="238"/>
                    </a:lnTo>
                    <a:lnTo>
                      <a:pt x="62" y="230"/>
                    </a:lnTo>
                    <a:lnTo>
                      <a:pt x="72" y="210"/>
                    </a:lnTo>
                    <a:lnTo>
                      <a:pt x="66" y="176"/>
                    </a:lnTo>
                    <a:lnTo>
                      <a:pt x="84" y="168"/>
                    </a:lnTo>
                    <a:lnTo>
                      <a:pt x="94" y="174"/>
                    </a:lnTo>
                    <a:lnTo>
                      <a:pt x="96" y="156"/>
                    </a:lnTo>
                    <a:lnTo>
                      <a:pt x="110" y="136"/>
                    </a:lnTo>
                    <a:lnTo>
                      <a:pt x="128" y="140"/>
                    </a:lnTo>
                    <a:lnTo>
                      <a:pt x="134" y="130"/>
                    </a:lnTo>
                    <a:lnTo>
                      <a:pt x="134" y="116"/>
                    </a:lnTo>
                    <a:lnTo>
                      <a:pt x="154" y="98"/>
                    </a:lnTo>
                    <a:lnTo>
                      <a:pt x="172" y="120"/>
                    </a:lnTo>
                    <a:lnTo>
                      <a:pt x="186" y="120"/>
                    </a:lnTo>
                    <a:lnTo>
                      <a:pt x="198" y="150"/>
                    </a:lnTo>
                    <a:lnTo>
                      <a:pt x="192" y="160"/>
                    </a:lnTo>
                    <a:lnTo>
                      <a:pt x="252" y="190"/>
                    </a:lnTo>
                    <a:lnTo>
                      <a:pt x="256" y="216"/>
                    </a:lnTo>
                    <a:lnTo>
                      <a:pt x="284" y="210"/>
                    </a:lnTo>
                    <a:lnTo>
                      <a:pt x="320" y="210"/>
                    </a:lnTo>
                    <a:lnTo>
                      <a:pt x="336" y="226"/>
                    </a:lnTo>
                    <a:lnTo>
                      <a:pt x="360" y="230"/>
                    </a:lnTo>
                    <a:lnTo>
                      <a:pt x="380" y="214"/>
                    </a:lnTo>
                    <a:lnTo>
                      <a:pt x="400" y="220"/>
                    </a:lnTo>
                    <a:lnTo>
                      <a:pt x="434" y="194"/>
                    </a:lnTo>
                    <a:lnTo>
                      <a:pt x="436" y="182"/>
                    </a:lnTo>
                    <a:lnTo>
                      <a:pt x="440" y="168"/>
                    </a:lnTo>
                    <a:lnTo>
                      <a:pt x="452" y="174"/>
                    </a:lnTo>
                    <a:lnTo>
                      <a:pt x="470" y="158"/>
                    </a:lnTo>
                    <a:lnTo>
                      <a:pt x="484" y="160"/>
                    </a:lnTo>
                    <a:lnTo>
                      <a:pt x="484" y="148"/>
                    </a:lnTo>
                    <a:lnTo>
                      <a:pt x="498" y="146"/>
                    </a:lnTo>
                    <a:lnTo>
                      <a:pt x="528" y="134"/>
                    </a:lnTo>
                    <a:lnTo>
                      <a:pt x="502" y="120"/>
                    </a:lnTo>
                    <a:lnTo>
                      <a:pt x="488" y="126"/>
                    </a:lnTo>
                    <a:lnTo>
                      <a:pt x="476" y="120"/>
                    </a:lnTo>
                    <a:lnTo>
                      <a:pt x="494" y="86"/>
                    </a:lnTo>
                    <a:lnTo>
                      <a:pt x="518" y="72"/>
                    </a:lnTo>
                    <a:lnTo>
                      <a:pt x="532" y="36"/>
                    </a:lnTo>
                    <a:lnTo>
                      <a:pt x="534" y="18"/>
                    </a:lnTo>
                    <a:lnTo>
                      <a:pt x="560" y="0"/>
                    </a:lnTo>
                    <a:lnTo>
                      <a:pt x="598" y="20"/>
                    </a:lnTo>
                    <a:lnTo>
                      <a:pt x="622" y="88"/>
                    </a:lnTo>
                    <a:lnTo>
                      <a:pt x="656" y="108"/>
                    </a:lnTo>
                    <a:lnTo>
                      <a:pt x="656" y="122"/>
                    </a:lnTo>
                    <a:lnTo>
                      <a:pt x="686" y="114"/>
                    </a:lnTo>
                    <a:lnTo>
                      <a:pt x="698" y="104"/>
                    </a:lnTo>
                    <a:lnTo>
                      <a:pt x="698" y="130"/>
                    </a:lnTo>
                    <a:lnTo>
                      <a:pt x="688" y="144"/>
                    </a:lnTo>
                    <a:lnTo>
                      <a:pt x="684" y="156"/>
                    </a:lnTo>
                    <a:lnTo>
                      <a:pt x="674" y="174"/>
                    </a:lnTo>
                    <a:lnTo>
                      <a:pt x="652" y="176"/>
                    </a:lnTo>
                    <a:lnTo>
                      <a:pt x="658" y="196"/>
                    </a:lnTo>
                    <a:lnTo>
                      <a:pt x="648" y="210"/>
                    </a:lnTo>
                    <a:lnTo>
                      <a:pt x="664" y="234"/>
                    </a:lnTo>
                  </a:path>
                </a:pathLst>
              </a:custGeom>
              <a:noFill/>
              <a:ln w="12700" cmpd="sng">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097" name="Freeform 701"/>
              <p:cNvSpPr>
                <a:spLocks/>
              </p:cNvSpPr>
              <p:nvPr/>
            </p:nvSpPr>
            <p:spPr bwMode="auto">
              <a:xfrm>
                <a:off x="2600" y="2252"/>
                <a:ext cx="48" cy="196"/>
              </a:xfrm>
              <a:custGeom>
                <a:avLst/>
                <a:gdLst>
                  <a:gd name="T0" fmla="*/ 14 w 48"/>
                  <a:gd name="T1" fmla="*/ 0 h 196"/>
                  <a:gd name="T2" fmla="*/ 24 w 48"/>
                  <a:gd name="T3" fmla="*/ 30 h 196"/>
                  <a:gd name="T4" fmla="*/ 20 w 48"/>
                  <a:gd name="T5" fmla="*/ 50 h 196"/>
                  <a:gd name="T6" fmla="*/ 30 w 48"/>
                  <a:gd name="T7" fmla="*/ 78 h 196"/>
                  <a:gd name="T8" fmla="*/ 8 w 48"/>
                  <a:gd name="T9" fmla="*/ 88 h 196"/>
                  <a:gd name="T10" fmla="*/ 0 w 48"/>
                  <a:gd name="T11" fmla="*/ 104 h 196"/>
                  <a:gd name="T12" fmla="*/ 14 w 48"/>
                  <a:gd name="T13" fmla="*/ 120 h 196"/>
                  <a:gd name="T14" fmla="*/ 38 w 48"/>
                  <a:gd name="T15" fmla="*/ 120 h 196"/>
                  <a:gd name="T16" fmla="*/ 48 w 48"/>
                  <a:gd name="T17" fmla="*/ 138 h 196"/>
                  <a:gd name="T18" fmla="*/ 44 w 48"/>
                  <a:gd name="T19" fmla="*/ 154 h 196"/>
                  <a:gd name="T20" fmla="*/ 24 w 48"/>
                  <a:gd name="T21" fmla="*/ 168 h 196"/>
                  <a:gd name="T22" fmla="*/ 14 w 48"/>
                  <a:gd name="T23" fmla="*/ 196 h 19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8" h="196">
                    <a:moveTo>
                      <a:pt x="14" y="0"/>
                    </a:moveTo>
                    <a:lnTo>
                      <a:pt x="24" y="30"/>
                    </a:lnTo>
                    <a:lnTo>
                      <a:pt x="20" y="50"/>
                    </a:lnTo>
                    <a:lnTo>
                      <a:pt x="30" y="78"/>
                    </a:lnTo>
                    <a:lnTo>
                      <a:pt x="8" y="88"/>
                    </a:lnTo>
                    <a:lnTo>
                      <a:pt x="0" y="104"/>
                    </a:lnTo>
                    <a:lnTo>
                      <a:pt x="14" y="120"/>
                    </a:lnTo>
                    <a:lnTo>
                      <a:pt x="38" y="120"/>
                    </a:lnTo>
                    <a:lnTo>
                      <a:pt x="48" y="138"/>
                    </a:lnTo>
                    <a:lnTo>
                      <a:pt x="44" y="154"/>
                    </a:lnTo>
                    <a:lnTo>
                      <a:pt x="24" y="168"/>
                    </a:lnTo>
                    <a:lnTo>
                      <a:pt x="14" y="196"/>
                    </a:lnTo>
                  </a:path>
                </a:pathLst>
              </a:custGeom>
              <a:noFill/>
              <a:ln w="12700" cmpd="sng">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098" name="Freeform 702"/>
              <p:cNvSpPr>
                <a:spLocks/>
              </p:cNvSpPr>
              <p:nvPr/>
            </p:nvSpPr>
            <p:spPr bwMode="auto">
              <a:xfrm>
                <a:off x="2682" y="2502"/>
                <a:ext cx="68" cy="36"/>
              </a:xfrm>
              <a:custGeom>
                <a:avLst/>
                <a:gdLst>
                  <a:gd name="T0" fmla="*/ 0 w 68"/>
                  <a:gd name="T1" fmla="*/ 36 h 36"/>
                  <a:gd name="T2" fmla="*/ 16 w 68"/>
                  <a:gd name="T3" fmla="*/ 24 h 36"/>
                  <a:gd name="T4" fmla="*/ 20 w 68"/>
                  <a:gd name="T5" fmla="*/ 8 h 36"/>
                  <a:gd name="T6" fmla="*/ 34 w 68"/>
                  <a:gd name="T7" fmla="*/ 8 h 36"/>
                  <a:gd name="T8" fmla="*/ 48 w 68"/>
                  <a:gd name="T9" fmla="*/ 0 h 36"/>
                  <a:gd name="T10" fmla="*/ 68 w 68"/>
                  <a:gd name="T11" fmla="*/ 0 h 36"/>
                  <a:gd name="T12" fmla="*/ 64 w 68"/>
                  <a:gd name="T13" fmla="*/ 28 h 3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8" h="36">
                    <a:moveTo>
                      <a:pt x="0" y="36"/>
                    </a:moveTo>
                    <a:lnTo>
                      <a:pt x="16" y="24"/>
                    </a:lnTo>
                    <a:lnTo>
                      <a:pt x="20" y="8"/>
                    </a:lnTo>
                    <a:lnTo>
                      <a:pt x="34" y="8"/>
                    </a:lnTo>
                    <a:lnTo>
                      <a:pt x="48" y="0"/>
                    </a:lnTo>
                    <a:lnTo>
                      <a:pt x="68" y="0"/>
                    </a:lnTo>
                    <a:lnTo>
                      <a:pt x="64" y="28"/>
                    </a:lnTo>
                  </a:path>
                </a:pathLst>
              </a:custGeom>
              <a:noFill/>
              <a:ln w="12700" cmpd="sng">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099" name="Freeform 703"/>
              <p:cNvSpPr>
                <a:spLocks/>
              </p:cNvSpPr>
              <p:nvPr/>
            </p:nvSpPr>
            <p:spPr bwMode="auto">
              <a:xfrm>
                <a:off x="2772" y="1870"/>
                <a:ext cx="70" cy="254"/>
              </a:xfrm>
              <a:custGeom>
                <a:avLst/>
                <a:gdLst>
                  <a:gd name="T0" fmla="*/ 0 w 70"/>
                  <a:gd name="T1" fmla="*/ 254 h 254"/>
                  <a:gd name="T2" fmla="*/ 10 w 70"/>
                  <a:gd name="T3" fmla="*/ 240 h 254"/>
                  <a:gd name="T4" fmla="*/ 44 w 70"/>
                  <a:gd name="T5" fmla="*/ 186 h 254"/>
                  <a:gd name="T6" fmla="*/ 24 w 70"/>
                  <a:gd name="T7" fmla="*/ 166 h 254"/>
                  <a:gd name="T8" fmla="*/ 26 w 70"/>
                  <a:gd name="T9" fmla="*/ 140 h 254"/>
                  <a:gd name="T10" fmla="*/ 22 w 70"/>
                  <a:gd name="T11" fmla="*/ 96 h 254"/>
                  <a:gd name="T12" fmla="*/ 12 w 70"/>
                  <a:gd name="T13" fmla="*/ 72 h 254"/>
                  <a:gd name="T14" fmla="*/ 18 w 70"/>
                  <a:gd name="T15" fmla="*/ 56 h 254"/>
                  <a:gd name="T16" fmla="*/ 2 w 70"/>
                  <a:gd name="T17" fmla="*/ 46 h 254"/>
                  <a:gd name="T18" fmla="*/ 22 w 70"/>
                  <a:gd name="T19" fmla="*/ 16 h 254"/>
                  <a:gd name="T20" fmla="*/ 70 w 70"/>
                  <a:gd name="T21" fmla="*/ 0 h 25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70" h="254">
                    <a:moveTo>
                      <a:pt x="0" y="254"/>
                    </a:moveTo>
                    <a:lnTo>
                      <a:pt x="10" y="240"/>
                    </a:lnTo>
                    <a:lnTo>
                      <a:pt x="44" y="186"/>
                    </a:lnTo>
                    <a:lnTo>
                      <a:pt x="24" y="166"/>
                    </a:lnTo>
                    <a:lnTo>
                      <a:pt x="26" y="140"/>
                    </a:lnTo>
                    <a:lnTo>
                      <a:pt x="22" y="96"/>
                    </a:lnTo>
                    <a:lnTo>
                      <a:pt x="12" y="72"/>
                    </a:lnTo>
                    <a:cubicBezTo>
                      <a:pt x="20" y="55"/>
                      <a:pt x="26" y="56"/>
                      <a:pt x="18" y="56"/>
                    </a:cubicBezTo>
                    <a:lnTo>
                      <a:pt x="2" y="46"/>
                    </a:lnTo>
                    <a:lnTo>
                      <a:pt x="22" y="16"/>
                    </a:lnTo>
                    <a:lnTo>
                      <a:pt x="70" y="0"/>
                    </a:lnTo>
                  </a:path>
                </a:pathLst>
              </a:custGeom>
              <a:noFill/>
              <a:ln w="12700" cmpd="sng">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100" name="Freeform 704"/>
              <p:cNvSpPr>
                <a:spLocks/>
              </p:cNvSpPr>
              <p:nvPr/>
            </p:nvSpPr>
            <p:spPr bwMode="auto">
              <a:xfrm>
                <a:off x="1114" y="2640"/>
                <a:ext cx="274" cy="104"/>
              </a:xfrm>
              <a:custGeom>
                <a:avLst/>
                <a:gdLst>
                  <a:gd name="T0" fmla="*/ 0 w 274"/>
                  <a:gd name="T1" fmla="*/ 6 h 104"/>
                  <a:gd name="T2" fmla="*/ 36 w 274"/>
                  <a:gd name="T3" fmla="*/ 0 h 104"/>
                  <a:gd name="T4" fmla="*/ 64 w 274"/>
                  <a:gd name="T5" fmla="*/ 16 h 104"/>
                  <a:gd name="T6" fmla="*/ 82 w 274"/>
                  <a:gd name="T7" fmla="*/ 24 h 104"/>
                  <a:gd name="T8" fmla="*/ 114 w 274"/>
                  <a:gd name="T9" fmla="*/ 18 h 104"/>
                  <a:gd name="T10" fmla="*/ 146 w 274"/>
                  <a:gd name="T11" fmla="*/ 22 h 104"/>
                  <a:gd name="T12" fmla="*/ 156 w 274"/>
                  <a:gd name="T13" fmla="*/ 38 h 104"/>
                  <a:gd name="T14" fmla="*/ 162 w 274"/>
                  <a:gd name="T15" fmla="*/ 52 h 104"/>
                  <a:gd name="T16" fmla="*/ 176 w 274"/>
                  <a:gd name="T17" fmla="*/ 54 h 104"/>
                  <a:gd name="T18" fmla="*/ 178 w 274"/>
                  <a:gd name="T19" fmla="*/ 40 h 104"/>
                  <a:gd name="T20" fmla="*/ 190 w 274"/>
                  <a:gd name="T21" fmla="*/ 46 h 104"/>
                  <a:gd name="T22" fmla="*/ 206 w 274"/>
                  <a:gd name="T23" fmla="*/ 70 h 104"/>
                  <a:gd name="T24" fmla="*/ 224 w 274"/>
                  <a:gd name="T25" fmla="*/ 90 h 104"/>
                  <a:gd name="T26" fmla="*/ 242 w 274"/>
                  <a:gd name="T27" fmla="*/ 102 h 104"/>
                  <a:gd name="T28" fmla="*/ 274 w 274"/>
                  <a:gd name="T29" fmla="*/ 104 h 10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74" h="104">
                    <a:moveTo>
                      <a:pt x="0" y="6"/>
                    </a:moveTo>
                    <a:lnTo>
                      <a:pt x="36" y="0"/>
                    </a:lnTo>
                    <a:lnTo>
                      <a:pt x="64" y="16"/>
                    </a:lnTo>
                    <a:lnTo>
                      <a:pt x="82" y="24"/>
                    </a:lnTo>
                    <a:lnTo>
                      <a:pt x="114" y="18"/>
                    </a:lnTo>
                    <a:lnTo>
                      <a:pt x="146" y="22"/>
                    </a:lnTo>
                    <a:lnTo>
                      <a:pt x="156" y="38"/>
                    </a:lnTo>
                    <a:lnTo>
                      <a:pt x="162" y="52"/>
                    </a:lnTo>
                    <a:lnTo>
                      <a:pt x="176" y="54"/>
                    </a:lnTo>
                    <a:lnTo>
                      <a:pt x="178" y="40"/>
                    </a:lnTo>
                    <a:lnTo>
                      <a:pt x="190" y="46"/>
                    </a:lnTo>
                    <a:lnTo>
                      <a:pt x="206" y="70"/>
                    </a:lnTo>
                    <a:lnTo>
                      <a:pt x="224" y="90"/>
                    </a:lnTo>
                    <a:lnTo>
                      <a:pt x="242" y="102"/>
                    </a:lnTo>
                    <a:lnTo>
                      <a:pt x="274" y="104"/>
                    </a:lnTo>
                  </a:path>
                </a:pathLst>
              </a:custGeom>
              <a:noFill/>
              <a:ln w="12700" cmpd="sng">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grpSp>
        <p:sp>
          <p:nvSpPr>
            <p:cNvPr id="2066" name="AutoShape 770"/>
            <p:cNvSpPr>
              <a:spLocks noChangeArrowheads="1"/>
            </p:cNvSpPr>
            <p:nvPr/>
          </p:nvSpPr>
          <p:spPr bwMode="auto">
            <a:xfrm rot="10800000">
              <a:off x="4195763" y="5036185"/>
              <a:ext cx="115887" cy="61912"/>
            </a:xfrm>
            <a:prstGeom prst="triangle">
              <a:avLst>
                <a:gd name="adj" fmla="val 50000"/>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067" name="AutoShape 805"/>
            <p:cNvSpPr>
              <a:spLocks noChangeArrowheads="1"/>
            </p:cNvSpPr>
            <p:nvPr/>
          </p:nvSpPr>
          <p:spPr bwMode="auto">
            <a:xfrm rot="10800000">
              <a:off x="5926138" y="5034597"/>
              <a:ext cx="115887" cy="61913"/>
            </a:xfrm>
            <a:prstGeom prst="triangle">
              <a:avLst>
                <a:gd name="adj" fmla="val 50000"/>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068" name="AutoShape 812"/>
            <p:cNvSpPr>
              <a:spLocks noChangeArrowheads="1"/>
            </p:cNvSpPr>
            <p:nvPr/>
          </p:nvSpPr>
          <p:spPr bwMode="auto">
            <a:xfrm rot="10800000">
              <a:off x="6935788" y="5493385"/>
              <a:ext cx="115887" cy="61912"/>
            </a:xfrm>
            <a:prstGeom prst="triangle">
              <a:avLst>
                <a:gd name="adj" fmla="val 50000"/>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071" name="Rectangle 862"/>
            <p:cNvSpPr>
              <a:spLocks noChangeArrowheads="1"/>
            </p:cNvSpPr>
            <p:nvPr/>
          </p:nvSpPr>
          <p:spPr bwMode="auto">
            <a:xfrm>
              <a:off x="4435475" y="2507297"/>
              <a:ext cx="476250" cy="409575"/>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 name="Rectangle 1"/>
            <p:cNvSpPr/>
            <p:nvPr/>
          </p:nvSpPr>
          <p:spPr>
            <a:xfrm>
              <a:off x="5986463" y="5355272"/>
              <a:ext cx="593725" cy="3127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lnSpc>
                  <a:spcPct val="100000"/>
                </a:lnSpc>
                <a:spcBef>
                  <a:spcPts val="0"/>
                </a:spcBef>
                <a:spcAft>
                  <a:spcPts val="0"/>
                </a:spcAft>
                <a:buFontTx/>
                <a:buNone/>
                <a:defRPr/>
              </a:pPr>
              <a:endParaRPr lang="en-US" sz="1800" dirty="0">
                <a:solidFill>
                  <a:prstClr val="white"/>
                </a:solidFill>
              </a:endParaRPr>
            </a:p>
          </p:txBody>
        </p:sp>
        <p:sp>
          <p:nvSpPr>
            <p:cNvPr id="3" name="Rectangle 2"/>
            <p:cNvSpPr/>
            <p:nvPr/>
          </p:nvSpPr>
          <p:spPr>
            <a:xfrm>
              <a:off x="4376738" y="5244147"/>
              <a:ext cx="268287" cy="2873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lnSpc>
                  <a:spcPct val="100000"/>
                </a:lnSpc>
                <a:spcBef>
                  <a:spcPts val="0"/>
                </a:spcBef>
                <a:spcAft>
                  <a:spcPts val="0"/>
                </a:spcAft>
                <a:buFontTx/>
                <a:buNone/>
                <a:defRPr/>
              </a:pPr>
              <a:endParaRPr lang="en-US" sz="1800" dirty="0">
                <a:solidFill>
                  <a:prstClr val="white"/>
                </a:solidFill>
              </a:endParaRPr>
            </a:p>
          </p:txBody>
        </p:sp>
        <p:sp>
          <p:nvSpPr>
            <p:cNvPr id="742" name="Donut 741"/>
            <p:cNvSpPr/>
            <p:nvPr/>
          </p:nvSpPr>
          <p:spPr bwMode="auto">
            <a:xfrm flipH="1">
              <a:off x="4118076" y="2185554"/>
              <a:ext cx="619242" cy="619242"/>
            </a:xfrm>
            <a:prstGeom prst="donut">
              <a:avLst/>
            </a:prstGeom>
            <a:solidFill>
              <a:srgbClr val="FFFFFF">
                <a:alpha val="25098"/>
              </a:srgb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114300" indent="-114300" algn="ctr">
                <a:spcBef>
                  <a:spcPct val="0"/>
                </a:spcBef>
                <a:buFont typeface="Wingdings" pitchFamily="2" charset="2"/>
                <a:buChar char="§"/>
              </a:pPr>
              <a:endParaRPr lang="en-US" dirty="0" smtClean="0">
                <a:solidFill>
                  <a:prstClr val="black"/>
                </a:solidFill>
              </a:endParaRPr>
            </a:p>
          </p:txBody>
        </p:sp>
        <p:sp>
          <p:nvSpPr>
            <p:cNvPr id="747" name="Donut 746"/>
            <p:cNvSpPr/>
            <p:nvPr/>
          </p:nvSpPr>
          <p:spPr bwMode="auto">
            <a:xfrm flipH="1">
              <a:off x="2066867" y="1878339"/>
              <a:ext cx="619242" cy="619242"/>
            </a:xfrm>
            <a:prstGeom prst="donut">
              <a:avLst/>
            </a:prstGeom>
            <a:solidFill>
              <a:srgbClr val="FFFFFF">
                <a:alpha val="25098"/>
              </a:srgb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114300" indent="-114300" algn="ctr">
                <a:spcBef>
                  <a:spcPct val="0"/>
                </a:spcBef>
                <a:buFont typeface="Wingdings" pitchFamily="2" charset="2"/>
                <a:buChar char="§"/>
              </a:pPr>
              <a:endParaRPr lang="en-US" dirty="0" smtClean="0">
                <a:solidFill>
                  <a:prstClr val="black"/>
                </a:solidFill>
              </a:endParaRPr>
            </a:p>
          </p:txBody>
        </p:sp>
        <p:sp>
          <p:nvSpPr>
            <p:cNvPr id="749" name="Donut 748"/>
            <p:cNvSpPr/>
            <p:nvPr/>
          </p:nvSpPr>
          <p:spPr bwMode="auto">
            <a:xfrm flipH="1">
              <a:off x="4061584" y="5222592"/>
              <a:ext cx="619242" cy="619242"/>
            </a:xfrm>
            <a:prstGeom prst="donut">
              <a:avLst/>
            </a:prstGeom>
            <a:solidFill>
              <a:srgbClr val="FFFFFF">
                <a:alpha val="25098"/>
              </a:srgb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114300" indent="-114300" algn="ctr">
                <a:spcBef>
                  <a:spcPct val="0"/>
                </a:spcBef>
                <a:buFont typeface="Wingdings" pitchFamily="2" charset="2"/>
                <a:buChar char="§"/>
              </a:pPr>
              <a:endParaRPr lang="en-US" dirty="0" smtClean="0">
                <a:solidFill>
                  <a:prstClr val="black"/>
                </a:solidFill>
              </a:endParaRPr>
            </a:p>
          </p:txBody>
        </p:sp>
        <p:sp>
          <p:nvSpPr>
            <p:cNvPr id="750" name="Donut 749"/>
            <p:cNvSpPr/>
            <p:nvPr/>
          </p:nvSpPr>
          <p:spPr bwMode="auto">
            <a:xfrm flipH="1">
              <a:off x="5676842" y="5350543"/>
              <a:ext cx="619242" cy="619242"/>
            </a:xfrm>
            <a:prstGeom prst="donut">
              <a:avLst/>
            </a:prstGeom>
            <a:solidFill>
              <a:srgbClr val="FFFFFF">
                <a:alpha val="25098"/>
              </a:srgb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114300" indent="-114300" algn="ctr">
                <a:spcBef>
                  <a:spcPct val="0"/>
                </a:spcBef>
                <a:buFont typeface="Wingdings" pitchFamily="2" charset="2"/>
                <a:buChar char="§"/>
              </a:pPr>
              <a:endParaRPr lang="en-US" dirty="0" smtClean="0">
                <a:solidFill>
                  <a:prstClr val="black"/>
                </a:solidFill>
              </a:endParaRPr>
            </a:p>
          </p:txBody>
        </p:sp>
        <p:sp>
          <p:nvSpPr>
            <p:cNvPr id="2086" name="Text Box 772"/>
            <p:cNvSpPr txBox="1">
              <a:spLocks noChangeArrowheads="1"/>
            </p:cNvSpPr>
            <p:nvPr/>
          </p:nvSpPr>
          <p:spPr bwMode="auto">
            <a:xfrm>
              <a:off x="4335463" y="5120322"/>
              <a:ext cx="1553368" cy="446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auto" hangingPunct="1">
                <a:lnSpc>
                  <a:spcPct val="100000"/>
                </a:lnSpc>
                <a:spcBef>
                  <a:spcPts val="0"/>
                </a:spcBef>
                <a:spcAft>
                  <a:spcPts val="0"/>
                </a:spcAft>
                <a:buFontTx/>
                <a:buNone/>
              </a:pPr>
              <a:r>
                <a:rPr lang="en-US" b="1" dirty="0" smtClean="0">
                  <a:solidFill>
                    <a:prstClr val="white">
                      <a:lumMod val="50000"/>
                    </a:prstClr>
                  </a:solidFill>
                </a:rPr>
                <a:t>81</a:t>
              </a:r>
              <a:endParaRPr lang="en-US" b="1" dirty="0">
                <a:solidFill>
                  <a:prstClr val="white">
                    <a:lumMod val="50000"/>
                  </a:prstClr>
                </a:solidFill>
              </a:endParaRPr>
            </a:p>
            <a:p>
              <a:pPr eaLnBrk="1" fontAlgn="auto" hangingPunct="1">
                <a:lnSpc>
                  <a:spcPct val="100000"/>
                </a:lnSpc>
                <a:spcBef>
                  <a:spcPts val="0"/>
                </a:spcBef>
                <a:spcAft>
                  <a:spcPts val="0"/>
                </a:spcAft>
                <a:buFontTx/>
                <a:buNone/>
              </a:pPr>
              <a:r>
                <a:rPr lang="en-US" sz="900" b="1" dirty="0">
                  <a:solidFill>
                    <a:prstClr val="black"/>
                  </a:solidFill>
                </a:rPr>
                <a:t>Middle East and Africa</a:t>
              </a:r>
            </a:p>
          </p:txBody>
        </p:sp>
        <p:sp>
          <p:nvSpPr>
            <p:cNvPr id="2085" name="Line 771"/>
            <p:cNvSpPr>
              <a:spLocks noChangeShapeType="1"/>
            </p:cNvSpPr>
            <p:nvPr/>
          </p:nvSpPr>
          <p:spPr bwMode="auto">
            <a:xfrm>
              <a:off x="4370388" y="4712335"/>
              <a:ext cx="0" cy="817562"/>
            </a:xfrm>
            <a:prstGeom prst="line">
              <a:avLst/>
            </a:prstGeom>
            <a:noFill/>
            <a:ln w="9525">
              <a:solidFill>
                <a:schemeClr val="bg1">
                  <a:lumMod val="75000"/>
                </a:schemeClr>
              </a:solidFill>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081" name="Text Box 806"/>
            <p:cNvSpPr txBox="1">
              <a:spLocks noChangeArrowheads="1"/>
            </p:cNvSpPr>
            <p:nvPr/>
          </p:nvSpPr>
          <p:spPr bwMode="auto">
            <a:xfrm>
              <a:off x="5960783" y="5250777"/>
              <a:ext cx="868362" cy="446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auto" hangingPunct="1">
                <a:lnSpc>
                  <a:spcPct val="100000"/>
                </a:lnSpc>
                <a:spcBef>
                  <a:spcPts val="0"/>
                </a:spcBef>
                <a:spcAft>
                  <a:spcPts val="0"/>
                </a:spcAft>
                <a:buFontTx/>
                <a:buNone/>
              </a:pPr>
              <a:r>
                <a:rPr lang="en-US" b="1" dirty="0" smtClean="0">
                  <a:solidFill>
                    <a:prstClr val="white">
                      <a:lumMod val="50000"/>
                    </a:prstClr>
                  </a:solidFill>
                </a:rPr>
                <a:t>216</a:t>
              </a:r>
              <a:endParaRPr lang="en-US" b="1" dirty="0">
                <a:solidFill>
                  <a:prstClr val="white">
                    <a:lumMod val="50000"/>
                  </a:prstClr>
                </a:solidFill>
              </a:endParaRPr>
            </a:p>
            <a:p>
              <a:pPr eaLnBrk="1" fontAlgn="auto" hangingPunct="1">
                <a:lnSpc>
                  <a:spcPct val="100000"/>
                </a:lnSpc>
                <a:spcBef>
                  <a:spcPts val="0"/>
                </a:spcBef>
                <a:spcAft>
                  <a:spcPts val="0"/>
                </a:spcAft>
                <a:buFontTx/>
                <a:buNone/>
              </a:pPr>
              <a:r>
                <a:rPr lang="en-US" sz="900" b="1" dirty="0">
                  <a:solidFill>
                    <a:prstClr val="black"/>
                  </a:solidFill>
                </a:rPr>
                <a:t>Asia Pacific</a:t>
              </a:r>
            </a:p>
          </p:txBody>
        </p:sp>
        <p:sp>
          <p:nvSpPr>
            <p:cNvPr id="2080" name="Line 807"/>
            <p:cNvSpPr>
              <a:spLocks noChangeShapeType="1"/>
            </p:cNvSpPr>
            <p:nvPr/>
          </p:nvSpPr>
          <p:spPr bwMode="auto">
            <a:xfrm>
              <a:off x="5982056" y="4448121"/>
              <a:ext cx="0" cy="1217613"/>
            </a:xfrm>
            <a:prstGeom prst="line">
              <a:avLst/>
            </a:prstGeom>
            <a:noFill/>
            <a:ln w="9525">
              <a:solidFill>
                <a:schemeClr val="bg1">
                  <a:lumMod val="75000"/>
                </a:schemeClr>
              </a:solidFill>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744" name="Donut 743"/>
            <p:cNvSpPr/>
            <p:nvPr/>
          </p:nvSpPr>
          <p:spPr bwMode="auto">
            <a:xfrm flipH="1">
              <a:off x="5382633" y="2134176"/>
              <a:ext cx="619242" cy="619242"/>
            </a:xfrm>
            <a:prstGeom prst="donut">
              <a:avLst/>
            </a:prstGeom>
            <a:solidFill>
              <a:srgbClr val="FFFFFF">
                <a:alpha val="25098"/>
              </a:srgb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114300" indent="-114300" algn="ctr">
                <a:spcBef>
                  <a:spcPct val="0"/>
                </a:spcBef>
                <a:buFont typeface="Wingdings" pitchFamily="2" charset="2"/>
                <a:buChar char="§"/>
              </a:pPr>
              <a:endParaRPr lang="en-US" dirty="0" smtClean="0">
                <a:solidFill>
                  <a:prstClr val="black"/>
                </a:solidFill>
              </a:endParaRPr>
            </a:p>
          </p:txBody>
        </p:sp>
        <p:sp>
          <p:nvSpPr>
            <p:cNvPr id="2089" name="Text Box 747"/>
            <p:cNvSpPr txBox="1">
              <a:spLocks noChangeArrowheads="1"/>
            </p:cNvSpPr>
            <p:nvPr/>
          </p:nvSpPr>
          <p:spPr bwMode="auto">
            <a:xfrm>
              <a:off x="5699125" y="2434272"/>
              <a:ext cx="1692275" cy="44627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auto" hangingPunct="1">
                <a:lnSpc>
                  <a:spcPct val="100000"/>
                </a:lnSpc>
                <a:spcBef>
                  <a:spcPts val="0"/>
                </a:spcBef>
                <a:spcAft>
                  <a:spcPts val="0"/>
                </a:spcAft>
                <a:buFontTx/>
                <a:buNone/>
              </a:pPr>
              <a:r>
                <a:rPr lang="en-US" sz="900" b="1" dirty="0">
                  <a:solidFill>
                    <a:prstClr val="black"/>
                  </a:solidFill>
                </a:rPr>
                <a:t>Central and Eastern Europe</a:t>
              </a:r>
            </a:p>
            <a:p>
              <a:pPr eaLnBrk="1" fontAlgn="auto" hangingPunct="1">
                <a:lnSpc>
                  <a:spcPct val="100000"/>
                </a:lnSpc>
                <a:spcBef>
                  <a:spcPts val="0"/>
                </a:spcBef>
                <a:spcAft>
                  <a:spcPts val="0"/>
                </a:spcAft>
                <a:buFontTx/>
                <a:buNone/>
              </a:pPr>
              <a:r>
                <a:rPr lang="en-US" b="1" dirty="0" smtClean="0">
                  <a:solidFill>
                    <a:prstClr val="white">
                      <a:lumMod val="50000"/>
                    </a:prstClr>
                  </a:solidFill>
                </a:rPr>
                <a:t>114</a:t>
              </a:r>
              <a:endParaRPr lang="en-US" b="1" dirty="0">
                <a:solidFill>
                  <a:prstClr val="white">
                    <a:lumMod val="50000"/>
                  </a:prstClr>
                </a:solidFill>
              </a:endParaRPr>
            </a:p>
          </p:txBody>
        </p:sp>
        <p:sp>
          <p:nvSpPr>
            <p:cNvPr id="2090" name="Line 745"/>
            <p:cNvSpPr>
              <a:spLocks noChangeShapeType="1"/>
            </p:cNvSpPr>
            <p:nvPr/>
          </p:nvSpPr>
          <p:spPr bwMode="auto">
            <a:xfrm flipV="1">
              <a:off x="5691188" y="2443797"/>
              <a:ext cx="0" cy="1409700"/>
            </a:xfrm>
            <a:prstGeom prst="line">
              <a:avLst/>
            </a:prstGeom>
            <a:noFill/>
            <a:ln w="9525">
              <a:solidFill>
                <a:schemeClr val="bg1">
                  <a:lumMod val="75000"/>
                </a:schemeClr>
              </a:solidFill>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072" name="Text Box 766"/>
            <p:cNvSpPr txBox="1">
              <a:spLocks noChangeArrowheads="1"/>
            </p:cNvSpPr>
            <p:nvPr/>
          </p:nvSpPr>
          <p:spPr bwMode="auto">
            <a:xfrm>
              <a:off x="4438650" y="2507297"/>
              <a:ext cx="1069975" cy="446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auto" hangingPunct="1">
                <a:lnSpc>
                  <a:spcPct val="100000"/>
                </a:lnSpc>
                <a:spcBef>
                  <a:spcPts val="0"/>
                </a:spcBef>
                <a:spcAft>
                  <a:spcPts val="0"/>
                </a:spcAft>
                <a:buFontTx/>
                <a:buNone/>
              </a:pPr>
              <a:r>
                <a:rPr lang="en-US" sz="900" b="1" dirty="0">
                  <a:solidFill>
                    <a:prstClr val="black"/>
                  </a:solidFill>
                </a:rPr>
                <a:t>Western Europe</a:t>
              </a:r>
            </a:p>
            <a:p>
              <a:pPr eaLnBrk="1" fontAlgn="auto" hangingPunct="1">
                <a:lnSpc>
                  <a:spcPct val="100000"/>
                </a:lnSpc>
                <a:spcBef>
                  <a:spcPts val="0"/>
                </a:spcBef>
                <a:spcAft>
                  <a:spcPts val="0"/>
                </a:spcAft>
                <a:buFontTx/>
                <a:buNone/>
              </a:pPr>
              <a:r>
                <a:rPr lang="en-US" b="1" dirty="0" smtClean="0">
                  <a:solidFill>
                    <a:prstClr val="white">
                      <a:lumMod val="50000"/>
                    </a:prstClr>
                  </a:solidFill>
                </a:rPr>
                <a:t>541</a:t>
              </a:r>
              <a:endParaRPr lang="en-US" b="1" dirty="0">
                <a:solidFill>
                  <a:prstClr val="white">
                    <a:lumMod val="50000"/>
                  </a:prstClr>
                </a:solidFill>
              </a:endParaRPr>
            </a:p>
          </p:txBody>
        </p:sp>
        <p:sp>
          <p:nvSpPr>
            <p:cNvPr id="2073" name="Line 763"/>
            <p:cNvSpPr>
              <a:spLocks noChangeShapeType="1"/>
            </p:cNvSpPr>
            <p:nvPr/>
          </p:nvSpPr>
          <p:spPr bwMode="auto">
            <a:xfrm flipV="1">
              <a:off x="4425950" y="2494597"/>
              <a:ext cx="0" cy="1584325"/>
            </a:xfrm>
            <a:prstGeom prst="line">
              <a:avLst/>
            </a:prstGeom>
            <a:noFill/>
            <a:ln w="9525">
              <a:solidFill>
                <a:schemeClr val="bg1">
                  <a:lumMod val="75000"/>
                </a:schemeClr>
              </a:solidFill>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730" name="Donut 729"/>
            <p:cNvSpPr/>
            <p:nvPr/>
          </p:nvSpPr>
          <p:spPr bwMode="auto">
            <a:xfrm>
              <a:off x="6740228" y="2849693"/>
              <a:ext cx="362545" cy="362545"/>
            </a:xfrm>
            <a:prstGeom prst="donut">
              <a:avLst/>
            </a:prstGeom>
            <a:solidFill>
              <a:srgbClr val="007069"/>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114300" indent="-114300" algn="ctr">
                <a:spcBef>
                  <a:spcPct val="0"/>
                </a:spcBef>
                <a:buFont typeface="Wingdings" pitchFamily="2" charset="2"/>
                <a:buChar char="§"/>
              </a:pPr>
              <a:endParaRPr lang="en-US" dirty="0" smtClean="0">
                <a:solidFill>
                  <a:prstClr val="black"/>
                </a:solidFill>
              </a:endParaRPr>
            </a:p>
          </p:txBody>
        </p:sp>
        <p:sp>
          <p:nvSpPr>
            <p:cNvPr id="745" name="Donut 744"/>
            <p:cNvSpPr/>
            <p:nvPr/>
          </p:nvSpPr>
          <p:spPr bwMode="auto">
            <a:xfrm flipH="1">
              <a:off x="6611144" y="2719837"/>
              <a:ext cx="619242" cy="619242"/>
            </a:xfrm>
            <a:prstGeom prst="donut">
              <a:avLst/>
            </a:prstGeom>
            <a:solidFill>
              <a:srgbClr val="FFFFFF">
                <a:alpha val="25098"/>
              </a:srgb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114300" indent="-114300" algn="ctr">
                <a:spcBef>
                  <a:spcPct val="0"/>
                </a:spcBef>
                <a:buFont typeface="Wingdings" pitchFamily="2" charset="2"/>
                <a:buChar char="§"/>
              </a:pPr>
              <a:endParaRPr lang="en-US" dirty="0" smtClean="0">
                <a:solidFill>
                  <a:prstClr val="black"/>
                </a:solidFill>
              </a:endParaRPr>
            </a:p>
          </p:txBody>
        </p:sp>
        <p:sp>
          <p:nvSpPr>
            <p:cNvPr id="2093" name="Text Box 778"/>
            <p:cNvSpPr txBox="1">
              <a:spLocks noChangeArrowheads="1"/>
            </p:cNvSpPr>
            <p:nvPr/>
          </p:nvSpPr>
          <p:spPr bwMode="auto">
            <a:xfrm>
              <a:off x="6926001" y="3029585"/>
              <a:ext cx="1069975" cy="44627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auto" hangingPunct="1">
                <a:lnSpc>
                  <a:spcPct val="100000"/>
                </a:lnSpc>
                <a:spcBef>
                  <a:spcPts val="0"/>
                </a:spcBef>
                <a:spcAft>
                  <a:spcPts val="0"/>
                </a:spcAft>
                <a:buFontTx/>
                <a:buNone/>
              </a:pPr>
              <a:r>
                <a:rPr lang="en-US" sz="900" b="1" dirty="0">
                  <a:solidFill>
                    <a:prstClr val="black"/>
                  </a:solidFill>
                </a:rPr>
                <a:t>Japan</a:t>
              </a:r>
            </a:p>
            <a:p>
              <a:pPr eaLnBrk="1" fontAlgn="auto" hangingPunct="1">
                <a:lnSpc>
                  <a:spcPct val="100000"/>
                </a:lnSpc>
                <a:spcBef>
                  <a:spcPts val="0"/>
                </a:spcBef>
                <a:spcAft>
                  <a:spcPts val="0"/>
                </a:spcAft>
                <a:buFontTx/>
                <a:buNone/>
              </a:pPr>
              <a:r>
                <a:rPr lang="en-US" b="1" dirty="0" smtClean="0">
                  <a:solidFill>
                    <a:prstClr val="white">
                      <a:lumMod val="50000"/>
                    </a:prstClr>
                  </a:solidFill>
                </a:rPr>
                <a:t>179</a:t>
              </a:r>
              <a:endParaRPr lang="en-US" b="1" dirty="0">
                <a:solidFill>
                  <a:prstClr val="white">
                    <a:lumMod val="50000"/>
                  </a:prstClr>
                </a:solidFill>
              </a:endParaRPr>
            </a:p>
          </p:txBody>
        </p:sp>
        <p:sp>
          <p:nvSpPr>
            <p:cNvPr id="2094" name="Line 775"/>
            <p:cNvSpPr>
              <a:spLocks noChangeShapeType="1"/>
            </p:cNvSpPr>
            <p:nvPr/>
          </p:nvSpPr>
          <p:spPr bwMode="auto">
            <a:xfrm flipV="1">
              <a:off x="6924675" y="3027997"/>
              <a:ext cx="0" cy="1216025"/>
            </a:xfrm>
            <a:prstGeom prst="line">
              <a:avLst/>
            </a:prstGeom>
            <a:noFill/>
            <a:ln w="9525">
              <a:solidFill>
                <a:schemeClr val="bg1">
                  <a:lumMod val="75000"/>
                </a:schemeClr>
              </a:solidFill>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2065" name="Text Box 754"/>
            <p:cNvSpPr txBox="1">
              <a:spLocks noChangeArrowheads="1"/>
            </p:cNvSpPr>
            <p:nvPr/>
          </p:nvSpPr>
          <p:spPr bwMode="auto">
            <a:xfrm>
              <a:off x="2374900" y="2196147"/>
              <a:ext cx="1069975" cy="44627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auto" hangingPunct="1">
                <a:lnSpc>
                  <a:spcPct val="100000"/>
                </a:lnSpc>
                <a:spcBef>
                  <a:spcPts val="0"/>
                </a:spcBef>
                <a:spcAft>
                  <a:spcPts val="0"/>
                </a:spcAft>
                <a:buFontTx/>
                <a:buNone/>
              </a:pPr>
              <a:r>
                <a:rPr lang="en-US" sz="900" b="1" dirty="0">
                  <a:solidFill>
                    <a:prstClr val="black"/>
                  </a:solidFill>
                </a:rPr>
                <a:t>North America</a:t>
              </a:r>
            </a:p>
            <a:p>
              <a:pPr eaLnBrk="1" fontAlgn="auto" hangingPunct="1">
                <a:lnSpc>
                  <a:spcPct val="100000"/>
                </a:lnSpc>
                <a:spcBef>
                  <a:spcPts val="0"/>
                </a:spcBef>
                <a:spcAft>
                  <a:spcPts val="0"/>
                </a:spcAft>
                <a:buFontTx/>
                <a:buNone/>
              </a:pPr>
              <a:r>
                <a:rPr lang="en-US" b="1" dirty="0" smtClean="0">
                  <a:solidFill>
                    <a:prstClr val="white">
                      <a:lumMod val="50000"/>
                    </a:prstClr>
                  </a:solidFill>
                </a:rPr>
                <a:t>228</a:t>
              </a:r>
              <a:endParaRPr lang="en-US" b="1" dirty="0">
                <a:solidFill>
                  <a:prstClr val="white">
                    <a:lumMod val="50000"/>
                  </a:prstClr>
                </a:solidFill>
              </a:endParaRPr>
            </a:p>
          </p:txBody>
        </p:sp>
        <p:sp>
          <p:nvSpPr>
            <p:cNvPr id="2074" name="Line 751"/>
            <p:cNvSpPr>
              <a:spLocks noChangeShapeType="1"/>
            </p:cNvSpPr>
            <p:nvPr/>
          </p:nvSpPr>
          <p:spPr bwMode="auto">
            <a:xfrm flipV="1">
              <a:off x="2376488" y="2186622"/>
              <a:ext cx="0" cy="1711325"/>
            </a:xfrm>
            <a:prstGeom prst="line">
              <a:avLst/>
            </a:prstGeom>
            <a:noFill/>
            <a:ln w="9525">
              <a:solidFill>
                <a:schemeClr val="bg1">
                  <a:lumMod val="75000"/>
                </a:schemeClr>
              </a:solidFill>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sp>
          <p:nvSpPr>
            <p:cNvPr id="734" name="Donut 733"/>
            <p:cNvSpPr/>
            <p:nvPr/>
          </p:nvSpPr>
          <p:spPr bwMode="auto">
            <a:xfrm>
              <a:off x="3118774" y="2496819"/>
              <a:ext cx="362545" cy="362545"/>
            </a:xfrm>
            <a:prstGeom prst="donut">
              <a:avLst/>
            </a:prstGeom>
            <a:solidFill>
              <a:srgbClr val="0086BB"/>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114300" indent="-114300" algn="ctr">
                <a:spcBef>
                  <a:spcPct val="0"/>
                </a:spcBef>
                <a:buFont typeface="Wingdings" pitchFamily="2" charset="2"/>
                <a:buChar char="§"/>
              </a:pPr>
              <a:endParaRPr lang="en-US" dirty="0" smtClean="0">
                <a:solidFill>
                  <a:prstClr val="black"/>
                </a:solidFill>
              </a:endParaRPr>
            </a:p>
          </p:txBody>
        </p:sp>
        <p:sp>
          <p:nvSpPr>
            <p:cNvPr id="746" name="Donut 745"/>
            <p:cNvSpPr/>
            <p:nvPr/>
          </p:nvSpPr>
          <p:spPr bwMode="auto">
            <a:xfrm flipH="1">
              <a:off x="2989204" y="2367894"/>
              <a:ext cx="619242" cy="619242"/>
            </a:xfrm>
            <a:prstGeom prst="donut">
              <a:avLst/>
            </a:prstGeom>
            <a:solidFill>
              <a:srgbClr val="FFFFFF">
                <a:alpha val="25098"/>
              </a:srgb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114300" indent="-114300" algn="ctr">
                <a:spcBef>
                  <a:spcPct val="0"/>
                </a:spcBef>
                <a:buFont typeface="Wingdings" pitchFamily="2" charset="2"/>
                <a:buChar char="§"/>
              </a:pPr>
              <a:endParaRPr lang="en-US" dirty="0" smtClean="0">
                <a:solidFill>
                  <a:prstClr val="black"/>
                </a:solidFill>
              </a:endParaRPr>
            </a:p>
          </p:txBody>
        </p:sp>
        <p:sp>
          <p:nvSpPr>
            <p:cNvPr id="2077" name="Text Box 760"/>
            <p:cNvSpPr txBox="1">
              <a:spLocks noChangeArrowheads="1"/>
            </p:cNvSpPr>
            <p:nvPr/>
          </p:nvSpPr>
          <p:spPr bwMode="auto">
            <a:xfrm>
              <a:off x="3298825" y="2689860"/>
              <a:ext cx="1103313" cy="44627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auto" hangingPunct="1">
                <a:lnSpc>
                  <a:spcPct val="100000"/>
                </a:lnSpc>
                <a:spcBef>
                  <a:spcPts val="0"/>
                </a:spcBef>
                <a:spcAft>
                  <a:spcPts val="0"/>
                </a:spcAft>
                <a:buFontTx/>
                <a:buNone/>
              </a:pPr>
              <a:r>
                <a:rPr lang="en-US" sz="900" b="1" dirty="0">
                  <a:solidFill>
                    <a:prstClr val="black"/>
                  </a:solidFill>
                </a:rPr>
                <a:t>South America</a:t>
              </a:r>
            </a:p>
            <a:p>
              <a:pPr eaLnBrk="1" fontAlgn="auto" hangingPunct="1">
                <a:lnSpc>
                  <a:spcPct val="100000"/>
                </a:lnSpc>
                <a:spcBef>
                  <a:spcPts val="0"/>
                </a:spcBef>
                <a:spcAft>
                  <a:spcPts val="0"/>
                </a:spcAft>
                <a:buFontTx/>
                <a:buNone/>
              </a:pPr>
              <a:r>
                <a:rPr lang="en-US" b="1" dirty="0" smtClean="0">
                  <a:solidFill>
                    <a:prstClr val="white">
                      <a:lumMod val="50000"/>
                    </a:prstClr>
                  </a:solidFill>
                </a:rPr>
                <a:t>297</a:t>
              </a:r>
              <a:endParaRPr lang="en-US" b="1" dirty="0">
                <a:solidFill>
                  <a:prstClr val="white">
                    <a:lumMod val="50000"/>
                  </a:prstClr>
                </a:solidFill>
              </a:endParaRPr>
            </a:p>
          </p:txBody>
        </p:sp>
        <p:sp>
          <p:nvSpPr>
            <p:cNvPr id="2078" name="Line 757"/>
            <p:cNvSpPr>
              <a:spLocks noChangeShapeType="1"/>
            </p:cNvSpPr>
            <p:nvPr/>
          </p:nvSpPr>
          <p:spPr bwMode="auto">
            <a:xfrm flipV="1">
              <a:off x="3298825" y="2681922"/>
              <a:ext cx="0" cy="2187575"/>
            </a:xfrm>
            <a:prstGeom prst="line">
              <a:avLst/>
            </a:prstGeom>
            <a:noFill/>
            <a:ln w="9525">
              <a:solidFill>
                <a:schemeClr val="bg1">
                  <a:lumMod val="75000"/>
                </a:schemeClr>
              </a:solidFill>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lnSpc>
                  <a:spcPct val="100000"/>
                </a:lnSpc>
                <a:spcBef>
                  <a:spcPts val="0"/>
                </a:spcBef>
                <a:spcAft>
                  <a:spcPts val="0"/>
                </a:spcAft>
                <a:buFontTx/>
                <a:buNone/>
              </a:pPr>
              <a:endParaRPr lang="en-US" sz="1800" dirty="0">
                <a:solidFill>
                  <a:prstClr val="black"/>
                </a:solidFill>
                <a:latin typeface="Helvetica"/>
              </a:endParaRPr>
            </a:p>
          </p:txBody>
        </p:sp>
      </p:grpSp>
      <p:sp>
        <p:nvSpPr>
          <p:cNvPr id="736" name="TextBox 735"/>
          <p:cNvSpPr txBox="1"/>
          <p:nvPr/>
        </p:nvSpPr>
        <p:spPr>
          <a:xfrm>
            <a:off x="182928" y="6217478"/>
            <a:ext cx="7955193" cy="215444"/>
          </a:xfrm>
          <a:prstGeom prst="rect">
            <a:avLst/>
          </a:prstGeom>
          <a:noFill/>
        </p:spPr>
        <p:txBody>
          <a:bodyPr wrap="square" rtlCol="0">
            <a:spAutoFit/>
          </a:bodyPr>
          <a:lstStyle/>
          <a:p>
            <a:pPr marL="398463" indent="-398463">
              <a:lnSpc>
                <a:spcPct val="100000"/>
              </a:lnSpc>
              <a:spcBef>
                <a:spcPts val="0"/>
              </a:spcBef>
            </a:pPr>
            <a:r>
              <a:rPr lang="en-US" sz="800" dirty="0" smtClean="0"/>
              <a:t>Source:	Question E–Participant Country</a:t>
            </a:r>
            <a:endParaRPr lang="en-US" sz="800" dirty="0"/>
          </a:p>
        </p:txBody>
      </p:sp>
      <p:sp>
        <p:nvSpPr>
          <p:cNvPr id="739" name="Title 1"/>
          <p:cNvSpPr>
            <a:spLocks noGrp="1"/>
          </p:cNvSpPr>
          <p:nvPr>
            <p:ph type="title"/>
          </p:nvPr>
        </p:nvSpPr>
        <p:spPr/>
        <p:txBody>
          <a:bodyPr>
            <a:noAutofit/>
          </a:bodyPr>
          <a:lstStyle/>
          <a:p>
            <a:r>
              <a:rPr lang="es-ES" dirty="0"/>
              <a:t>Esta entrega se centra en las respuestas de 1.656 </a:t>
            </a:r>
            <a:r>
              <a:rPr lang="es-ES" dirty="0" err="1"/>
              <a:t>CIOs</a:t>
            </a:r>
            <a:r>
              <a:rPr lang="es-ES" dirty="0"/>
              <a:t> de 70 países</a:t>
            </a:r>
            <a:endParaRPr lang="en-US" dirty="0"/>
          </a:p>
        </p:txBody>
      </p:sp>
      <p:sp>
        <p:nvSpPr>
          <p:cNvPr id="731" name="Rectangle 7"/>
          <p:cNvSpPr>
            <a:spLocks noGrp="1" noChangeArrowheads="1"/>
          </p:cNvSpPr>
          <p:nvPr>
            <p:ph type="sldNum" sz="quarter" idx="4294967295"/>
          </p:nvPr>
        </p:nvSpPr>
        <p:spPr bwMode="black">
          <a:xfrm>
            <a:off x="182563" y="6537325"/>
            <a:ext cx="366712"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defRPr sz="800">
                <a:cs typeface="Arial" pitchFamily="34" charset="0"/>
              </a:defRPr>
            </a:lvl1pPr>
          </a:lstStyle>
          <a:p>
            <a:pPr>
              <a:defRPr/>
            </a:pPr>
            <a:fld id="{7F6621FF-26BA-433F-A7DE-2F14BDEC4F63}" type="slidenum">
              <a:rPr lang="en-US" altLang="en-US"/>
              <a:pPr>
                <a:defRPr/>
              </a:pPr>
              <a:t>3</a:t>
            </a:fld>
            <a:endParaRPr lang="en-US" altLang="en-US" dirty="0"/>
          </a:p>
        </p:txBody>
      </p:sp>
    </p:spTree>
    <p:extLst>
      <p:ext uri="{BB962C8B-B14F-4D97-AF65-F5344CB8AC3E}">
        <p14:creationId xmlns:p14="http://schemas.microsoft.com/office/powerpoint/2010/main" val="37845935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Los </a:t>
            </a:r>
            <a:r>
              <a:rPr lang="es-ES" dirty="0" err="1" smtClean="0"/>
              <a:t>CIOs</a:t>
            </a:r>
            <a:r>
              <a:rPr lang="es-ES" dirty="0" smtClean="0"/>
              <a:t> </a:t>
            </a:r>
            <a:r>
              <a:rPr lang="es-ES" dirty="0"/>
              <a:t>encuestados </a:t>
            </a:r>
            <a:r>
              <a:rPr lang="es-ES" dirty="0" smtClean="0"/>
              <a:t>representan a una </a:t>
            </a:r>
            <a:r>
              <a:rPr lang="es-ES" dirty="0"/>
              <a:t>amplia gama de organizaciones de los sectores público y privado, que abarca más de 20 industrias</a:t>
            </a:r>
            <a:endParaRPr lang="en-US" dirty="0"/>
          </a:p>
        </p:txBody>
      </p:sp>
      <p:sp>
        <p:nvSpPr>
          <p:cNvPr id="88" name="Rectangle 7"/>
          <p:cNvSpPr>
            <a:spLocks noGrp="1" noChangeArrowheads="1"/>
          </p:cNvSpPr>
          <p:nvPr>
            <p:ph type="sldNum" sz="quarter" idx="10"/>
          </p:nvPr>
        </p:nvSpPr>
        <p:spPr bwMode="black">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defRPr sz="800">
                <a:cs typeface="Arial" pitchFamily="34" charset="0"/>
              </a:defRPr>
            </a:lvl1pPr>
          </a:lstStyle>
          <a:p>
            <a:pPr>
              <a:defRPr/>
            </a:pPr>
            <a:fld id="{7F6621FF-26BA-433F-A7DE-2F14BDEC4F63}" type="slidenum">
              <a:rPr lang="en-US" altLang="en-US"/>
              <a:pPr>
                <a:defRPr/>
              </a:pPr>
              <a:t>4</a:t>
            </a:fld>
            <a:endParaRPr lang="en-US" altLang="en-US" dirty="0"/>
          </a:p>
        </p:txBody>
      </p:sp>
      <p:sp>
        <p:nvSpPr>
          <p:cNvPr id="89" name="TextBox 88"/>
          <p:cNvSpPr txBox="1"/>
          <p:nvPr/>
        </p:nvSpPr>
        <p:spPr>
          <a:xfrm>
            <a:off x="182928" y="6217478"/>
            <a:ext cx="7955193" cy="276999"/>
          </a:xfrm>
          <a:prstGeom prst="rect">
            <a:avLst/>
          </a:prstGeom>
          <a:noFill/>
        </p:spPr>
        <p:txBody>
          <a:bodyPr wrap="square" rtlCol="0">
            <a:spAutoFit/>
          </a:bodyPr>
          <a:lstStyle/>
          <a:p>
            <a:pPr marL="398463" indent="-398463">
              <a:lnSpc>
                <a:spcPct val="100000"/>
              </a:lnSpc>
              <a:spcBef>
                <a:spcPts val="0"/>
              </a:spcBef>
            </a:pPr>
            <a:r>
              <a:rPr lang="en-US" sz="1200" dirty="0" smtClean="0"/>
              <a:t>Source:	Question M–In </a:t>
            </a:r>
            <a:r>
              <a:rPr lang="en-US" sz="1200" dirty="0"/>
              <a:t>which industry does the participant’s enterprise primarily operate</a:t>
            </a:r>
            <a:r>
              <a:rPr lang="en-US" sz="1200" dirty="0" smtClean="0"/>
              <a:t>?</a:t>
            </a:r>
            <a:endParaRPr lang="en-US" sz="1200" dirty="0"/>
          </a:p>
        </p:txBody>
      </p:sp>
      <p:pic>
        <p:nvPicPr>
          <p:cNvPr id="4" name="Imagen 3"/>
          <p:cNvPicPr>
            <a:picLocks noChangeAspect="1"/>
          </p:cNvPicPr>
          <p:nvPr/>
        </p:nvPicPr>
        <p:blipFill>
          <a:blip r:embed="rId3"/>
          <a:stretch>
            <a:fillRect/>
          </a:stretch>
        </p:blipFill>
        <p:spPr>
          <a:xfrm>
            <a:off x="822960" y="1600199"/>
            <a:ext cx="6812280" cy="4676417"/>
          </a:xfrm>
          <a:prstGeom prst="rect">
            <a:avLst/>
          </a:prstGeom>
        </p:spPr>
      </p:pic>
    </p:spTree>
    <p:extLst>
      <p:ext uri="{BB962C8B-B14F-4D97-AF65-F5344CB8AC3E}">
        <p14:creationId xmlns:p14="http://schemas.microsoft.com/office/powerpoint/2010/main" val="784476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Fueron</a:t>
            </a:r>
            <a:r>
              <a:rPr lang="en-US" dirty="0" smtClean="0"/>
              <a:t> </a:t>
            </a:r>
            <a:r>
              <a:rPr lang="en-US" dirty="0" err="1" smtClean="0"/>
              <a:t>comparados</a:t>
            </a:r>
            <a:r>
              <a:rPr lang="en-US" dirty="0" smtClean="0"/>
              <a:t> </a:t>
            </a:r>
            <a:r>
              <a:rPr lang="en-US" dirty="0" err="1" smtClean="0"/>
              <a:t>los</a:t>
            </a:r>
            <a:r>
              <a:rPr lang="en-US" dirty="0" smtClean="0"/>
              <a:t> </a:t>
            </a:r>
            <a:r>
              <a:rPr lang="es-ES" dirty="0" err="1" smtClean="0"/>
              <a:t>CIOs</a:t>
            </a:r>
            <a:r>
              <a:rPr lang="es-ES" dirty="0" smtClean="0"/>
              <a:t> </a:t>
            </a:r>
            <a:r>
              <a:rPr lang="es-ES" dirty="0"/>
              <a:t>de organizaciones </a:t>
            </a:r>
            <a:r>
              <a:rPr lang="es-ES" dirty="0" smtClean="0"/>
              <a:t>de alto rendimiento con </a:t>
            </a:r>
            <a:r>
              <a:rPr lang="es-ES" dirty="0"/>
              <a:t>los de bajo rendimiento </a:t>
            </a:r>
            <a:r>
              <a:rPr lang="es-ES" dirty="0" smtClean="0"/>
              <a:t> </a:t>
            </a:r>
            <a:r>
              <a:rPr lang="es-ES" dirty="0"/>
              <a:t>- diferencias clave se destacan</a:t>
            </a:r>
            <a:endParaRPr lang="en-US" dirty="0"/>
          </a:p>
        </p:txBody>
      </p:sp>
      <p:sp>
        <p:nvSpPr>
          <p:cNvPr id="8" name="Rectangle 16"/>
          <p:cNvSpPr>
            <a:spLocks noChangeArrowheads="1"/>
          </p:cNvSpPr>
          <p:nvPr/>
        </p:nvSpPr>
        <p:spPr bwMode="auto">
          <a:xfrm>
            <a:off x="274638" y="1965325"/>
            <a:ext cx="4114800" cy="366713"/>
          </a:xfrm>
          <a:prstGeom prst="rect">
            <a:avLst/>
          </a:prstGeom>
          <a:solidFill>
            <a:srgbClr val="00827B"/>
          </a:solidFill>
          <a:ln w="9525">
            <a:solidFill>
              <a:schemeClr val="accent3">
                <a:lumMod val="75000"/>
              </a:schemeClr>
            </a:solidFill>
            <a:miter lim="800000"/>
            <a:headEnd/>
            <a:tailEnd/>
          </a:ln>
          <a:effectLst>
            <a:outerShdw blurRad="63500" dist="101600" dir="2700000" algn="tl" rotWithShape="0">
              <a:srgbClr val="C0C0C0"/>
            </a:outerShdw>
          </a:effectLst>
        </p:spPr>
        <p:txBody>
          <a:bodyPr wrap="none" anchor="ctr"/>
          <a:lstStyle/>
          <a:p>
            <a:pPr algn="ctr">
              <a:lnSpc>
                <a:spcPct val="90000"/>
              </a:lnSpc>
              <a:defRPr/>
            </a:pPr>
            <a:r>
              <a:rPr lang="nl-NL" altLang="zh-TW" sz="1600" b="1" dirty="0" smtClean="0">
                <a:solidFill>
                  <a:schemeClr val="bg1"/>
                </a:solidFill>
                <a:ea typeface="ＭＳ Ｐゴシック" pitchFamily="34" charset="-128"/>
                <a:cs typeface="+mn-cs"/>
              </a:rPr>
              <a:t>Tres categorias de performance</a:t>
            </a:r>
            <a:endParaRPr lang="en-US" altLang="zh-TW" sz="1600" b="1" dirty="0">
              <a:solidFill>
                <a:schemeClr val="bg1"/>
              </a:solidFill>
              <a:ea typeface="ＭＳ Ｐゴシック" pitchFamily="34" charset="-128"/>
              <a:cs typeface="+mn-cs"/>
            </a:endParaRPr>
          </a:p>
        </p:txBody>
      </p:sp>
      <p:sp>
        <p:nvSpPr>
          <p:cNvPr id="9" name="Rectangle 15"/>
          <p:cNvSpPr>
            <a:spLocks noChangeArrowheads="1"/>
          </p:cNvSpPr>
          <p:nvPr/>
        </p:nvSpPr>
        <p:spPr bwMode="auto">
          <a:xfrm>
            <a:off x="274320" y="2331720"/>
            <a:ext cx="4114800" cy="3565525"/>
          </a:xfrm>
          <a:prstGeom prst="rect">
            <a:avLst/>
          </a:prstGeom>
          <a:solidFill>
            <a:schemeClr val="bg1"/>
          </a:solidFill>
          <a:ln w="9525">
            <a:solidFill>
              <a:schemeClr val="accent3">
                <a:lumMod val="75000"/>
              </a:schemeClr>
            </a:solidFill>
            <a:miter lim="800000"/>
            <a:headEnd/>
            <a:tailEnd/>
          </a:ln>
          <a:effectLst>
            <a:outerShdw blurRad="63500" dist="101600" dir="2700000" algn="tl" rotWithShape="0">
              <a:srgbClr val="C0C0C0"/>
            </a:outerShdw>
          </a:effectLst>
        </p:spPr>
        <p:txBody>
          <a:bodyPr wrap="none" anchor="ctr"/>
          <a:lstStyle/>
          <a:p>
            <a:pPr>
              <a:lnSpc>
                <a:spcPct val="90000"/>
              </a:lnSpc>
              <a:defRPr/>
            </a:pPr>
            <a:endParaRPr lang="zh-TW" altLang="zh-TW" sz="2200">
              <a:solidFill>
                <a:schemeClr val="tx1"/>
              </a:solidFill>
              <a:ea typeface="ＭＳ Ｐゴシック" pitchFamily="34" charset="-128"/>
              <a:cs typeface="+mn-cs"/>
            </a:endParaRPr>
          </a:p>
        </p:txBody>
      </p:sp>
      <p:sp>
        <p:nvSpPr>
          <p:cNvPr id="11" name="Rectangle 18"/>
          <p:cNvSpPr>
            <a:spLocks noChangeArrowheads="1"/>
          </p:cNvSpPr>
          <p:nvPr/>
        </p:nvSpPr>
        <p:spPr bwMode="auto">
          <a:xfrm>
            <a:off x="4754563" y="1965325"/>
            <a:ext cx="4114800" cy="366713"/>
          </a:xfrm>
          <a:prstGeom prst="rect">
            <a:avLst/>
          </a:prstGeom>
          <a:solidFill>
            <a:srgbClr val="00827B"/>
          </a:solidFill>
          <a:ln w="9525">
            <a:solidFill>
              <a:schemeClr val="accent3">
                <a:lumMod val="75000"/>
              </a:schemeClr>
            </a:solidFill>
            <a:miter lim="800000"/>
            <a:headEnd/>
            <a:tailEnd/>
          </a:ln>
          <a:effectLst>
            <a:outerShdw blurRad="63500" dist="101600" dir="2700000" algn="tl" rotWithShape="0">
              <a:srgbClr val="C0C0C0"/>
            </a:outerShdw>
          </a:effectLst>
        </p:spPr>
        <p:txBody>
          <a:bodyPr wrap="none" anchor="ctr"/>
          <a:lstStyle/>
          <a:p>
            <a:pPr algn="ctr">
              <a:lnSpc>
                <a:spcPct val="90000"/>
              </a:lnSpc>
              <a:defRPr/>
            </a:pPr>
            <a:r>
              <a:rPr lang="nl-NL" altLang="zh-TW" sz="1600" b="1" dirty="0">
                <a:solidFill>
                  <a:schemeClr val="bg1"/>
                </a:solidFill>
                <a:ea typeface="ＭＳ Ｐゴシック" pitchFamily="34" charset="-128"/>
                <a:cs typeface="+mn-cs"/>
              </a:rPr>
              <a:t>Particular attention on Outperformers</a:t>
            </a:r>
            <a:endParaRPr lang="en-US" altLang="zh-TW" sz="1600" b="1" dirty="0">
              <a:solidFill>
                <a:schemeClr val="bg1"/>
              </a:solidFill>
              <a:ea typeface="ＭＳ Ｐゴシック" pitchFamily="34" charset="-128"/>
              <a:cs typeface="+mn-cs"/>
            </a:endParaRPr>
          </a:p>
        </p:txBody>
      </p:sp>
      <p:sp>
        <p:nvSpPr>
          <p:cNvPr id="12" name="Text Box 18"/>
          <p:cNvSpPr txBox="1">
            <a:spLocks noChangeArrowheads="1"/>
          </p:cNvSpPr>
          <p:nvPr/>
        </p:nvSpPr>
        <p:spPr bwMode="auto">
          <a:xfrm>
            <a:off x="4754563" y="2332038"/>
            <a:ext cx="4114800" cy="3565525"/>
          </a:xfrm>
          <a:prstGeom prst="rect">
            <a:avLst/>
          </a:prstGeom>
          <a:solidFill>
            <a:schemeClr val="bg1"/>
          </a:solidFill>
          <a:ln w="9525">
            <a:solidFill>
              <a:schemeClr val="accent3">
                <a:lumMod val="75000"/>
              </a:schemeClr>
            </a:solidFill>
            <a:miter lim="800000"/>
            <a:headEnd/>
            <a:tailEnd/>
          </a:ln>
          <a:effectLst>
            <a:outerShdw blurRad="63500" dist="101600" dir="2700000" algn="tl" rotWithShape="0">
              <a:srgbClr val="C0C0C0"/>
            </a:outerShdw>
          </a:effectLst>
        </p:spPr>
        <p:txBody>
          <a:bodyPr/>
          <a:lstStyle>
            <a:lvl1pPr marL="228600" indent="-2286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buClr>
                <a:schemeClr val="tx1"/>
              </a:buClr>
              <a:buFont typeface="Wingdings" pitchFamily="2" charset="2"/>
              <a:buChar char="§"/>
              <a:defRPr/>
            </a:pPr>
            <a:endParaRPr lang="en-US" altLang="zh-TW" sz="1600" dirty="0" smtClean="0">
              <a:ea typeface="ＭＳ Ｐゴシック" pitchFamily="34" charset="-128"/>
              <a:cs typeface="+mn-cs"/>
            </a:endParaRPr>
          </a:p>
          <a:p>
            <a:pPr marL="571500" lvl="1" indent="-342900">
              <a:buClr>
                <a:schemeClr val="tx1"/>
              </a:buClr>
              <a:buFont typeface="Arial" pitchFamily="34" charset="0"/>
              <a:buChar char="→"/>
              <a:defRPr/>
            </a:pPr>
            <a:endParaRPr lang="en-US" altLang="zh-TW" sz="1400" dirty="0" smtClean="0">
              <a:ea typeface="ＭＳ Ｐゴシック" pitchFamily="34" charset="-128"/>
              <a:cs typeface="+mn-cs"/>
            </a:endParaRPr>
          </a:p>
          <a:p>
            <a:pPr marL="571500" lvl="1" indent="-342900">
              <a:buClr>
                <a:schemeClr val="tx1"/>
              </a:buClr>
              <a:buFont typeface="Arial" pitchFamily="34" charset="0"/>
              <a:buChar char="→"/>
              <a:defRPr/>
            </a:pPr>
            <a:r>
              <a:rPr lang="en-US" altLang="zh-TW" sz="1600" dirty="0" err="1" smtClean="0">
                <a:ea typeface="ＭＳ Ｐゴシック" pitchFamily="34" charset="-128"/>
                <a:cs typeface="+mn-cs"/>
              </a:rPr>
              <a:t>En</a:t>
            </a:r>
            <a:r>
              <a:rPr lang="en-US" altLang="zh-TW" sz="1600" dirty="0" smtClean="0">
                <a:ea typeface="ＭＳ Ｐゴシック" pitchFamily="34" charset="-128"/>
                <a:cs typeface="+mn-cs"/>
              </a:rPr>
              <a:t> </a:t>
            </a:r>
            <a:r>
              <a:rPr lang="en-US" altLang="zh-TW" sz="1600" dirty="0" err="1" smtClean="0">
                <a:ea typeface="ＭＳ Ｐゴシック" pitchFamily="34" charset="-128"/>
                <a:cs typeface="+mn-cs"/>
              </a:rPr>
              <a:t>este</a:t>
            </a:r>
            <a:r>
              <a:rPr lang="en-US" altLang="zh-TW" sz="1600" dirty="0" smtClean="0">
                <a:ea typeface="ＭＳ Ｐゴシック" pitchFamily="34" charset="-128"/>
                <a:cs typeface="+mn-cs"/>
              </a:rPr>
              <a:t> </a:t>
            </a:r>
            <a:r>
              <a:rPr lang="en-US" altLang="zh-TW" sz="1600" dirty="0" err="1" smtClean="0"/>
              <a:t>estudio</a:t>
            </a:r>
            <a:r>
              <a:rPr lang="en-US" altLang="zh-TW" sz="1600" dirty="0" smtClean="0"/>
              <a:t> </a:t>
            </a:r>
            <a:r>
              <a:rPr lang="en-US" altLang="zh-TW" sz="1600" dirty="0" err="1" smtClean="0"/>
              <a:t>nos</a:t>
            </a:r>
            <a:r>
              <a:rPr lang="en-US" altLang="zh-TW" sz="1600" dirty="0" smtClean="0"/>
              <a:t> </a:t>
            </a:r>
            <a:r>
              <a:rPr lang="en-US" altLang="zh-TW" sz="1600" dirty="0" err="1" smtClean="0"/>
              <a:t>focalizamos</a:t>
            </a:r>
            <a:r>
              <a:rPr lang="en-US" altLang="zh-TW" sz="1600" dirty="0" smtClean="0"/>
              <a:t> </a:t>
            </a:r>
            <a:r>
              <a:rPr lang="en-US" altLang="zh-TW" sz="1600" dirty="0" err="1" smtClean="0"/>
              <a:t>en</a:t>
            </a:r>
            <a:r>
              <a:rPr lang="en-US" altLang="zh-TW" sz="1600" dirty="0" smtClean="0"/>
              <a:t> </a:t>
            </a:r>
            <a:r>
              <a:rPr lang="en-US" altLang="zh-TW" sz="1600" dirty="0" err="1" smtClean="0"/>
              <a:t>factores</a:t>
            </a:r>
            <a:r>
              <a:rPr lang="en-US" altLang="zh-TW" sz="1600" dirty="0" smtClean="0"/>
              <a:t> de </a:t>
            </a:r>
            <a:r>
              <a:rPr lang="en-US" altLang="zh-TW" sz="1600" dirty="0" err="1" smtClean="0"/>
              <a:t>rendimiento</a:t>
            </a:r>
            <a:r>
              <a:rPr lang="en-US" altLang="zh-TW" sz="1600" dirty="0" smtClean="0"/>
              <a:t> communes, </a:t>
            </a:r>
            <a:r>
              <a:rPr lang="en-US" altLang="zh-TW" sz="1600" dirty="0" err="1" smtClean="0"/>
              <a:t>mientras</a:t>
            </a:r>
            <a:r>
              <a:rPr lang="en-US" altLang="zh-TW" sz="1600" dirty="0" smtClean="0"/>
              <a:t> que </a:t>
            </a:r>
            <a:r>
              <a:rPr lang="en-US" altLang="zh-TW" sz="1600" dirty="0" err="1" smtClean="0"/>
              <a:t>destacamos</a:t>
            </a:r>
            <a:r>
              <a:rPr lang="en-US" altLang="zh-TW" sz="1600" dirty="0" smtClean="0"/>
              <a:t> las </a:t>
            </a:r>
            <a:r>
              <a:rPr lang="en-US" altLang="zh-TW" sz="1600" dirty="0" err="1" smtClean="0"/>
              <a:t>diferencias</a:t>
            </a:r>
            <a:r>
              <a:rPr lang="en-US" altLang="zh-TW" sz="1600" dirty="0" smtClean="0"/>
              <a:t> </a:t>
            </a:r>
            <a:r>
              <a:rPr lang="en-US" altLang="zh-TW" sz="1600" dirty="0" err="1" smtClean="0"/>
              <a:t>significativas</a:t>
            </a:r>
            <a:r>
              <a:rPr lang="en-US" altLang="zh-TW" sz="1600" dirty="0" smtClean="0"/>
              <a:t> entre </a:t>
            </a:r>
            <a:r>
              <a:rPr lang="en-US" altLang="zh-TW" sz="1600" dirty="0" err="1" smtClean="0"/>
              <a:t>los</a:t>
            </a:r>
            <a:r>
              <a:rPr lang="en-US" altLang="zh-TW" sz="1600" dirty="0" smtClean="0"/>
              <a:t> de alto y </a:t>
            </a:r>
            <a:r>
              <a:rPr lang="en-US" altLang="zh-TW" sz="1600" dirty="0" err="1" smtClean="0"/>
              <a:t>bajo</a:t>
            </a:r>
            <a:r>
              <a:rPr lang="en-US" altLang="zh-TW" sz="1600" dirty="0" smtClean="0"/>
              <a:t> </a:t>
            </a:r>
            <a:r>
              <a:rPr lang="en-US" altLang="zh-TW" sz="1600" dirty="0" err="1" smtClean="0"/>
              <a:t>rendimiento</a:t>
            </a:r>
            <a:endParaRPr lang="en-US" altLang="zh-TW" sz="1600" dirty="0" smtClean="0">
              <a:ea typeface="ＭＳ Ｐゴシック" pitchFamily="34" charset="-128"/>
              <a:cs typeface="+mn-cs"/>
            </a:endParaRPr>
          </a:p>
          <a:p>
            <a:pPr marL="571500" lvl="1" indent="-342900">
              <a:buClr>
                <a:schemeClr val="tx1"/>
              </a:buClr>
              <a:buFont typeface="Arial" pitchFamily="34" charset="0"/>
              <a:buChar char="→"/>
              <a:defRPr/>
            </a:pPr>
            <a:endParaRPr lang="en-US" altLang="zh-TW" sz="1400" dirty="0">
              <a:ea typeface="ＭＳ Ｐゴシック" pitchFamily="34" charset="-128"/>
            </a:endParaRPr>
          </a:p>
          <a:p>
            <a:pPr marL="571500" lvl="1" indent="-342900">
              <a:buClr>
                <a:schemeClr val="tx1"/>
              </a:buClr>
              <a:buFont typeface="Arial" pitchFamily="34" charset="0"/>
              <a:buChar char="→"/>
              <a:defRPr/>
            </a:pPr>
            <a:r>
              <a:rPr lang="en-US" altLang="zh-TW" sz="1600" dirty="0" err="1" smtClean="0">
                <a:ea typeface="ＭＳ Ｐゴシック" pitchFamily="34" charset="-128"/>
              </a:rPr>
              <a:t>Relativo</a:t>
            </a:r>
            <a:r>
              <a:rPr lang="en-US" altLang="zh-TW" sz="1600" dirty="0" smtClean="0">
                <a:ea typeface="ＭＳ Ｐゴシック" pitchFamily="34" charset="-128"/>
              </a:rPr>
              <a:t> </a:t>
            </a:r>
            <a:r>
              <a:rPr lang="en-US" altLang="zh-TW" sz="1600" dirty="0" err="1" smtClean="0">
                <a:ea typeface="ＭＳ Ｐゴシック" pitchFamily="34" charset="-128"/>
              </a:rPr>
              <a:t>rendimiento</a:t>
            </a:r>
            <a:r>
              <a:rPr lang="en-US" altLang="zh-TW" sz="1600" dirty="0" smtClean="0">
                <a:ea typeface="ＭＳ Ｐゴシック" pitchFamily="34" charset="-128"/>
              </a:rPr>
              <a:t> se define </a:t>
            </a:r>
            <a:r>
              <a:rPr lang="en-US" altLang="zh-TW" sz="1600" dirty="0" err="1" smtClean="0">
                <a:ea typeface="ＭＳ Ｐゴシック" pitchFamily="34" charset="-128"/>
              </a:rPr>
              <a:t>por</a:t>
            </a:r>
            <a:r>
              <a:rPr lang="en-US" altLang="zh-TW" sz="1600" dirty="0" smtClean="0">
                <a:ea typeface="ＭＳ Ｐゴシック" pitchFamily="34" charset="-128"/>
              </a:rPr>
              <a:t> la </a:t>
            </a:r>
            <a:r>
              <a:rPr lang="en-US" altLang="zh-TW" sz="1600" dirty="0" err="1" smtClean="0">
                <a:ea typeface="ＭＳ Ｐゴシック" pitchFamily="34" charset="-128"/>
              </a:rPr>
              <a:t>autoevaluación</a:t>
            </a:r>
            <a:r>
              <a:rPr lang="en-US" altLang="zh-TW" sz="1600" dirty="0" smtClean="0">
                <a:ea typeface="ＭＳ Ｐゴシック" pitchFamily="34" charset="-128"/>
              </a:rPr>
              <a:t> de </a:t>
            </a:r>
            <a:r>
              <a:rPr lang="en-US" altLang="zh-TW" sz="1600" dirty="0" err="1" smtClean="0">
                <a:ea typeface="ＭＳ Ｐゴシック" pitchFamily="34" charset="-128"/>
              </a:rPr>
              <a:t>crecimiento</a:t>
            </a:r>
            <a:r>
              <a:rPr lang="en-US" altLang="zh-TW" sz="1600" dirty="0" smtClean="0">
                <a:ea typeface="ＭＳ Ｐゴシック" pitchFamily="34" charset="-128"/>
              </a:rPr>
              <a:t> </a:t>
            </a:r>
            <a:r>
              <a:rPr lang="en-US" altLang="zh-TW" sz="1600" dirty="0" err="1" smtClean="0">
                <a:ea typeface="ＭＳ Ｐゴシック" pitchFamily="34" charset="-128"/>
              </a:rPr>
              <a:t>en</a:t>
            </a:r>
            <a:r>
              <a:rPr lang="en-US" altLang="zh-TW" sz="1600" dirty="0" smtClean="0">
                <a:ea typeface="ＭＳ Ｐゴシック" pitchFamily="34" charset="-128"/>
              </a:rPr>
              <a:t> </a:t>
            </a:r>
            <a:r>
              <a:rPr lang="en-US" altLang="zh-TW" sz="1600" dirty="0" err="1" smtClean="0">
                <a:ea typeface="ＭＳ Ｐゴシック" pitchFamily="34" charset="-128"/>
              </a:rPr>
              <a:t>los</a:t>
            </a:r>
            <a:r>
              <a:rPr lang="en-US" altLang="zh-TW" sz="1600" dirty="0" smtClean="0">
                <a:ea typeface="ＭＳ Ｐゴシック" pitchFamily="34" charset="-128"/>
              </a:rPr>
              <a:t> </a:t>
            </a:r>
            <a:r>
              <a:rPr lang="en-US" altLang="zh-TW" sz="1600" dirty="0" err="1" smtClean="0">
                <a:ea typeface="ＭＳ Ｐゴシック" pitchFamily="34" charset="-128"/>
              </a:rPr>
              <a:t>ingresos</a:t>
            </a:r>
            <a:r>
              <a:rPr lang="en-US" altLang="zh-TW" sz="1600" dirty="0" smtClean="0">
                <a:ea typeface="ＭＳ Ｐゴシック" pitchFamily="34" charset="-128"/>
              </a:rPr>
              <a:t> y la </a:t>
            </a:r>
            <a:r>
              <a:rPr lang="en-US" altLang="zh-TW" sz="1600" dirty="0" err="1" smtClean="0">
                <a:ea typeface="ＭＳ Ｐゴシック" pitchFamily="34" charset="-128"/>
              </a:rPr>
              <a:t>rentabilidad</a:t>
            </a:r>
            <a:r>
              <a:rPr lang="en-US" altLang="zh-TW" sz="1600" dirty="0" smtClean="0">
                <a:ea typeface="ＭＳ Ｐゴシック" pitchFamily="34" charset="-128"/>
              </a:rPr>
              <a:t> </a:t>
            </a:r>
            <a:r>
              <a:rPr lang="en-US" altLang="zh-TW" sz="1600" dirty="0" err="1" smtClean="0">
                <a:ea typeface="ＭＳ Ｐゴシック" pitchFamily="34" charset="-128"/>
              </a:rPr>
              <a:t>comparado</a:t>
            </a:r>
            <a:r>
              <a:rPr lang="en-US" altLang="zh-TW" sz="1600" dirty="0" smtClean="0">
                <a:ea typeface="ＭＳ Ｐゴシック" pitchFamily="34" charset="-128"/>
              </a:rPr>
              <a:t> con </a:t>
            </a:r>
            <a:r>
              <a:rPr lang="en-US" altLang="zh-TW" sz="1600" dirty="0" err="1" smtClean="0">
                <a:ea typeface="ＭＳ Ｐゴシック" pitchFamily="34" charset="-128"/>
              </a:rPr>
              <a:t>sus</a:t>
            </a:r>
            <a:r>
              <a:rPr lang="en-US" altLang="zh-TW" sz="1600" dirty="0" smtClean="0">
                <a:ea typeface="ＭＳ Ｐゴシック" pitchFamily="34" charset="-128"/>
              </a:rPr>
              <a:t> pares de la </a:t>
            </a:r>
            <a:r>
              <a:rPr lang="en-US" altLang="zh-TW" sz="1600" dirty="0" err="1" smtClean="0">
                <a:ea typeface="ＭＳ Ｐゴシック" pitchFamily="34" charset="-128"/>
              </a:rPr>
              <a:t>industria</a:t>
            </a:r>
            <a:endParaRPr lang="en-US" altLang="zh-TW" sz="1600" dirty="0" smtClean="0">
              <a:ea typeface="ＭＳ Ｐゴシック" pitchFamily="34" charset="-128"/>
              <a:cs typeface="+mn-cs"/>
            </a:endParaRPr>
          </a:p>
        </p:txBody>
      </p:sp>
      <p:sp>
        <p:nvSpPr>
          <p:cNvPr id="17" name="AutoShape 16"/>
          <p:cNvSpPr>
            <a:spLocks noChangeArrowheads="1"/>
          </p:cNvSpPr>
          <p:nvPr/>
        </p:nvSpPr>
        <p:spPr bwMode="auto">
          <a:xfrm rot="16200000" flipV="1">
            <a:off x="4000341" y="3726338"/>
            <a:ext cx="1189037" cy="320040"/>
          </a:xfrm>
          <a:prstGeom prst="triangle">
            <a:avLst>
              <a:gd name="adj" fmla="val 50000"/>
            </a:avLst>
          </a:prstGeom>
          <a:solidFill>
            <a:srgbClr val="00827B"/>
          </a:solidFill>
          <a:ln>
            <a:noFill/>
            <a:headEnd/>
            <a:tailEnd/>
          </a:ln>
        </p:spPr>
        <p:style>
          <a:lnRef idx="1">
            <a:schemeClr val="accent1"/>
          </a:lnRef>
          <a:fillRef idx="3">
            <a:schemeClr val="accent1"/>
          </a:fillRef>
          <a:effectRef idx="2">
            <a:schemeClr val="accent1"/>
          </a:effectRef>
          <a:fontRef idx="minor">
            <a:schemeClr val="lt1"/>
          </a:fontRef>
        </p:style>
        <p:txBody>
          <a:bodyPr rot="10800000" vert="eaVert"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defRPr/>
            </a:pPr>
            <a:endParaRPr lang="zh-TW" altLang="zh-TW" sz="1600" smtClean="0">
              <a:solidFill>
                <a:schemeClr val="hlink"/>
              </a:solidFill>
              <a:ea typeface="ＭＳ Ｐゴシック" pitchFamily="34" charset="-128"/>
              <a:cs typeface="+mn-cs"/>
            </a:endParaRPr>
          </a:p>
        </p:txBody>
      </p:sp>
      <p:grpSp>
        <p:nvGrpSpPr>
          <p:cNvPr id="3" name="Group 2"/>
          <p:cNvGrpSpPr/>
          <p:nvPr/>
        </p:nvGrpSpPr>
        <p:grpSpPr>
          <a:xfrm>
            <a:off x="89005" y="2685352"/>
            <a:ext cx="4437140" cy="2858260"/>
            <a:chOff x="113468" y="2683046"/>
            <a:chExt cx="4437140" cy="2858260"/>
          </a:xfrm>
        </p:grpSpPr>
        <p:graphicFrame>
          <p:nvGraphicFramePr>
            <p:cNvPr id="18" name="Chart 18"/>
            <p:cNvGraphicFramePr>
              <a:graphicFrameLocks/>
            </p:cNvGraphicFramePr>
            <p:nvPr>
              <p:extLst>
                <p:ext uri="{D42A27DB-BD31-4B8C-83A1-F6EECF244321}">
                  <p14:modId xmlns:p14="http://schemas.microsoft.com/office/powerpoint/2010/main" val="3691263548"/>
                </p:ext>
              </p:extLst>
            </p:nvPr>
          </p:nvGraphicFramePr>
          <p:xfrm>
            <a:off x="113468" y="2683046"/>
            <a:ext cx="4437140" cy="2858260"/>
          </p:xfrm>
          <a:graphic>
            <a:graphicData uri="http://schemas.openxmlformats.org/drawingml/2006/chart">
              <c:chart xmlns:c="http://schemas.openxmlformats.org/drawingml/2006/chart" xmlns:r="http://schemas.openxmlformats.org/officeDocument/2006/relationships" r:id="rId3"/>
            </a:graphicData>
          </a:graphic>
        </p:graphicFrame>
        <p:sp>
          <p:nvSpPr>
            <p:cNvPr id="19" name="TextBox 30"/>
            <p:cNvSpPr txBox="1">
              <a:spLocks noChangeArrowheads="1"/>
            </p:cNvSpPr>
            <p:nvPr/>
          </p:nvSpPr>
          <p:spPr bwMode="auto">
            <a:xfrm>
              <a:off x="1983990" y="3840480"/>
              <a:ext cx="755235" cy="651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90000"/>
                </a:lnSpc>
              </a:pPr>
              <a:r>
                <a:rPr lang="en-AU" altLang="zh-TW" sz="2000" dirty="0" smtClean="0">
                  <a:ea typeface="MS PGothic" pitchFamily="34" charset="-128"/>
                </a:rPr>
                <a:t>2013</a:t>
              </a:r>
            </a:p>
            <a:p>
              <a:pPr algn="ctr" eaLnBrk="1" hangingPunct="1">
                <a:lnSpc>
                  <a:spcPct val="90000"/>
                </a:lnSpc>
              </a:pPr>
              <a:r>
                <a:rPr lang="en-AU" altLang="zh-TW" sz="2000" b="1" dirty="0" smtClean="0">
                  <a:ea typeface="MS PGothic" pitchFamily="34" charset="-128"/>
                </a:rPr>
                <a:t>CIO</a:t>
              </a:r>
            </a:p>
          </p:txBody>
        </p:sp>
        <p:sp>
          <p:nvSpPr>
            <p:cNvPr id="20" name="Donut 19"/>
            <p:cNvSpPr/>
            <p:nvPr/>
          </p:nvSpPr>
          <p:spPr>
            <a:xfrm>
              <a:off x="1124080" y="2893961"/>
              <a:ext cx="2422531" cy="2442889"/>
            </a:xfrm>
            <a:prstGeom prst="donut">
              <a:avLst>
                <a:gd name="adj" fmla="val 9851"/>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1" name="Rectangle 20"/>
            <p:cNvSpPr>
              <a:spLocks noChangeAspect="1"/>
            </p:cNvSpPr>
            <p:nvPr/>
          </p:nvSpPr>
          <p:spPr>
            <a:xfrm rot="-7080000">
              <a:off x="2526986" y="2923124"/>
              <a:ext cx="182880" cy="1828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p:cNvSpPr>
              <a:spLocks noChangeAspect="1"/>
            </p:cNvSpPr>
            <p:nvPr/>
          </p:nvSpPr>
          <p:spPr>
            <a:xfrm rot="-4440000">
              <a:off x="2848855" y="4978014"/>
              <a:ext cx="182880" cy="1828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p:cNvSpPr>
              <a:spLocks noChangeAspect="1"/>
            </p:cNvSpPr>
            <p:nvPr/>
          </p:nvSpPr>
          <p:spPr>
            <a:xfrm rot="-5460000">
              <a:off x="1402149" y="3259430"/>
              <a:ext cx="182880" cy="1828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3" name="TextBox 10"/>
          <p:cNvSpPr txBox="1">
            <a:spLocks noChangeArrowheads="1"/>
          </p:cNvSpPr>
          <p:nvPr/>
        </p:nvSpPr>
        <p:spPr bwMode="auto">
          <a:xfrm>
            <a:off x="1601788" y="5172923"/>
            <a:ext cx="2101850" cy="757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90000"/>
              </a:lnSpc>
            </a:pPr>
            <a:r>
              <a:rPr lang="nl-NL" altLang="zh-TW" sz="1200" b="1" dirty="0">
                <a:ea typeface="MS PGothic" pitchFamily="34" charset="-128"/>
              </a:rPr>
              <a:t>Peer </a:t>
            </a:r>
            <a:r>
              <a:rPr lang="nl-NL" altLang="zh-TW" sz="1200" b="1" dirty="0" smtClean="0">
                <a:ea typeface="MS PGothic" pitchFamily="34" charset="-128"/>
              </a:rPr>
              <a:t>Performers</a:t>
            </a:r>
            <a:br>
              <a:rPr lang="nl-NL" altLang="zh-TW" sz="1200" b="1" dirty="0" smtClean="0">
                <a:ea typeface="MS PGothic" pitchFamily="34" charset="-128"/>
              </a:rPr>
            </a:br>
            <a:r>
              <a:rPr lang="nl-NL" altLang="zh-TW" sz="1200" i="1" dirty="0" smtClean="0">
                <a:ea typeface="MS PGothic" pitchFamily="34" charset="-128"/>
              </a:rPr>
              <a:t>Todas las otras combinaciones de performance</a:t>
            </a:r>
            <a:endParaRPr lang="en-US" altLang="zh-TW" sz="1200" b="1" dirty="0">
              <a:ea typeface="MS PGothic" pitchFamily="34" charset="-128"/>
            </a:endParaRPr>
          </a:p>
        </p:txBody>
      </p:sp>
      <p:sp>
        <p:nvSpPr>
          <p:cNvPr id="15" name="TextBox 14"/>
          <p:cNvSpPr txBox="1">
            <a:spLocks noChangeArrowheads="1"/>
          </p:cNvSpPr>
          <p:nvPr/>
        </p:nvSpPr>
        <p:spPr bwMode="auto">
          <a:xfrm>
            <a:off x="274638" y="2477348"/>
            <a:ext cx="1646237" cy="757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90000"/>
              </a:lnSpc>
            </a:pPr>
            <a:r>
              <a:rPr lang="en-US" altLang="zh-TW" sz="1200" b="1" dirty="0" smtClean="0">
                <a:ea typeface="MS PGothic" pitchFamily="34" charset="-128"/>
              </a:rPr>
              <a:t>Underperformers</a:t>
            </a:r>
            <a:r>
              <a:rPr lang="en-US" altLang="zh-TW" sz="1200" dirty="0" smtClean="0">
                <a:ea typeface="MS PGothic" pitchFamily="34" charset="-128"/>
              </a:rPr>
              <a:t/>
            </a:r>
            <a:br>
              <a:rPr lang="en-US" altLang="zh-TW" sz="1200" dirty="0" smtClean="0">
                <a:ea typeface="MS PGothic" pitchFamily="34" charset="-128"/>
              </a:rPr>
            </a:br>
            <a:r>
              <a:rPr lang="en-US" altLang="zh-TW" sz="1200" dirty="0" smtClean="0">
                <a:ea typeface="MS PGothic" pitchFamily="34" charset="-128"/>
              </a:rPr>
              <a:t>Mas </a:t>
            </a:r>
            <a:r>
              <a:rPr lang="en-US" altLang="zh-TW" sz="1200" dirty="0" err="1" smtClean="0">
                <a:ea typeface="MS PGothic" pitchFamily="34" charset="-128"/>
              </a:rPr>
              <a:t>bajo</a:t>
            </a:r>
            <a:r>
              <a:rPr lang="en-US" altLang="zh-TW" sz="1200" dirty="0" smtClean="0">
                <a:ea typeface="MS PGothic" pitchFamily="34" charset="-128"/>
              </a:rPr>
              <a:t> </a:t>
            </a:r>
            <a:r>
              <a:rPr lang="en-US" altLang="zh-TW" sz="1200" dirty="0" err="1" smtClean="0">
                <a:ea typeface="MS PGothic" pitchFamily="34" charset="-128"/>
              </a:rPr>
              <a:t>crecimiento</a:t>
            </a:r>
            <a:r>
              <a:rPr lang="en-US" altLang="zh-TW" sz="1200" dirty="0" smtClean="0">
                <a:ea typeface="MS PGothic" pitchFamily="34" charset="-128"/>
              </a:rPr>
              <a:t> de </a:t>
            </a:r>
            <a:r>
              <a:rPr lang="en-US" altLang="zh-TW" sz="1200" dirty="0" err="1" smtClean="0">
                <a:ea typeface="MS PGothic" pitchFamily="34" charset="-128"/>
              </a:rPr>
              <a:t>ingresos</a:t>
            </a:r>
            <a:r>
              <a:rPr lang="en-US" altLang="zh-TW" sz="1200" dirty="0" smtClean="0">
                <a:ea typeface="MS PGothic" pitchFamily="34" charset="-128"/>
              </a:rPr>
              <a:t> y </a:t>
            </a:r>
            <a:r>
              <a:rPr lang="en-US" altLang="zh-TW" sz="1200" dirty="0" err="1" smtClean="0">
                <a:ea typeface="MS PGothic" pitchFamily="34" charset="-128"/>
              </a:rPr>
              <a:t>rentabilidad</a:t>
            </a:r>
            <a:endParaRPr lang="en-US" altLang="zh-TW" sz="1200" b="1" dirty="0">
              <a:ea typeface="MS PGothic" pitchFamily="34" charset="-128"/>
            </a:endParaRPr>
          </a:p>
        </p:txBody>
      </p:sp>
      <p:sp>
        <p:nvSpPr>
          <p:cNvPr id="14" name="TextBox 12"/>
          <p:cNvSpPr txBox="1">
            <a:spLocks noChangeArrowheads="1"/>
          </p:cNvSpPr>
          <p:nvPr/>
        </p:nvSpPr>
        <p:spPr bwMode="auto">
          <a:xfrm>
            <a:off x="2765425" y="2475761"/>
            <a:ext cx="1647825" cy="757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90000"/>
              </a:lnSpc>
            </a:pPr>
            <a:r>
              <a:rPr lang="nl-NL" altLang="zh-TW" sz="1200" b="1" dirty="0" smtClean="0">
                <a:ea typeface="MS PGothic" pitchFamily="34" charset="-128"/>
              </a:rPr>
              <a:t>Outperformers</a:t>
            </a:r>
            <a:br>
              <a:rPr lang="nl-NL" altLang="zh-TW" sz="1200" b="1" dirty="0" smtClean="0">
                <a:ea typeface="MS PGothic" pitchFamily="34" charset="-128"/>
              </a:rPr>
            </a:br>
            <a:r>
              <a:rPr lang="nl-NL" altLang="zh-TW" sz="1200" i="1" dirty="0" smtClean="0">
                <a:ea typeface="MS PGothic" pitchFamily="34" charset="-128"/>
              </a:rPr>
              <a:t>Mas alto crecimiento de ingresos y rentabilidad</a:t>
            </a:r>
            <a:endParaRPr lang="en-US" altLang="zh-TW" sz="1200" b="1" dirty="0">
              <a:ea typeface="MS PGothic" pitchFamily="34" charset="-128"/>
            </a:endParaRPr>
          </a:p>
        </p:txBody>
      </p:sp>
      <p:sp>
        <p:nvSpPr>
          <p:cNvPr id="24" name="TextBox 23"/>
          <p:cNvSpPr txBox="1"/>
          <p:nvPr/>
        </p:nvSpPr>
        <p:spPr>
          <a:xfrm>
            <a:off x="182928" y="6030147"/>
            <a:ext cx="8686435" cy="707886"/>
          </a:xfrm>
          <a:prstGeom prst="rect">
            <a:avLst/>
          </a:prstGeom>
          <a:noFill/>
        </p:spPr>
        <p:txBody>
          <a:bodyPr wrap="square" rtlCol="0">
            <a:spAutoFit/>
          </a:bodyPr>
          <a:lstStyle/>
          <a:p>
            <a:pPr marL="398463" indent="-398463">
              <a:lnSpc>
                <a:spcPct val="100000"/>
              </a:lnSpc>
              <a:spcBef>
                <a:spcPts val="0"/>
              </a:spcBef>
            </a:pPr>
            <a:r>
              <a:rPr lang="en-US" sz="1000" dirty="0" smtClean="0">
                <a:solidFill>
                  <a:srgbClr val="000000"/>
                </a:solidFill>
              </a:rPr>
              <a:t>Source:	</a:t>
            </a:r>
            <a:r>
              <a:rPr lang="en-US" altLang="zh-TW" sz="1000" dirty="0" smtClean="0"/>
              <a:t>Relative </a:t>
            </a:r>
            <a:r>
              <a:rPr lang="en-US" altLang="zh-TW" sz="1000" dirty="0"/>
              <a:t>performance is self-identified by </a:t>
            </a:r>
            <a:r>
              <a:rPr lang="en-US" altLang="zh-TW" sz="1000" dirty="0" smtClean="0"/>
              <a:t>CIOs </a:t>
            </a:r>
            <a:r>
              <a:rPr lang="en-US" altLang="zh-TW" sz="1000" dirty="0"/>
              <a:t>themselves. Outperformers comprise 9</a:t>
            </a:r>
            <a:r>
              <a:rPr lang="en-US" altLang="zh-TW" sz="1000" dirty="0" smtClean="0"/>
              <a:t>% </a:t>
            </a:r>
            <a:r>
              <a:rPr lang="en-US" altLang="zh-TW" sz="1000" dirty="0"/>
              <a:t>of the organizations surveyed: to be an outperformers, </a:t>
            </a:r>
            <a:r>
              <a:rPr lang="en-US" altLang="zh-TW" sz="1000" dirty="0" smtClean="0"/>
              <a:t>CIOs </a:t>
            </a:r>
            <a:r>
              <a:rPr lang="en-US" altLang="zh-TW" sz="1000" dirty="0"/>
              <a:t>must indicate that they are outperforming compared to competitors in terms of both revenue growth and profitability (efficiency). Underperformers (</a:t>
            </a:r>
            <a:r>
              <a:rPr lang="en-US" altLang="zh-TW" sz="1000" dirty="0" smtClean="0"/>
              <a:t>26% </a:t>
            </a:r>
            <a:r>
              <a:rPr lang="en-US" altLang="zh-TW" sz="1000" dirty="0"/>
              <a:t>of the sample) underperform competitors in terms of both revenue growth and profitability (efficiency). Peer performers (65%) comprise any other combination of revenue growth and profitability. </a:t>
            </a:r>
            <a:r>
              <a:rPr lang="en-US" sz="1000" dirty="0" smtClean="0">
                <a:solidFill>
                  <a:srgbClr val="000000"/>
                </a:solidFill>
              </a:rPr>
              <a:t> </a:t>
            </a:r>
            <a:endParaRPr lang="en-US" sz="1000" dirty="0" smtClean="0"/>
          </a:p>
        </p:txBody>
      </p:sp>
    </p:spTree>
    <p:extLst>
      <p:ext uri="{BB962C8B-B14F-4D97-AF65-F5344CB8AC3E}">
        <p14:creationId xmlns:p14="http://schemas.microsoft.com/office/powerpoint/2010/main" val="6738412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4" name="Content Placeholder 3"/>
          <p:cNvSpPr>
            <a:spLocks noGrp="1"/>
          </p:cNvSpPr>
          <p:nvPr>
            <p:ph idx="1"/>
          </p:nvPr>
        </p:nvSpPr>
        <p:spPr>
          <a:xfrm>
            <a:off x="172621" y="1692969"/>
            <a:ext cx="8824912" cy="4470400"/>
          </a:xfrm>
        </p:spPr>
        <p:txBody>
          <a:bodyPr/>
          <a:lstStyle/>
          <a:p>
            <a:pPr marL="0" indent="0">
              <a:spcBef>
                <a:spcPts val="0"/>
              </a:spcBef>
              <a:buNone/>
            </a:pPr>
            <a:r>
              <a:rPr lang="es-ES" dirty="0"/>
              <a:t>Demografía del estudio </a:t>
            </a:r>
            <a:br>
              <a:rPr lang="es-ES" dirty="0"/>
            </a:br>
            <a:r>
              <a:rPr lang="es-ES" dirty="0"/>
              <a:t/>
            </a:r>
            <a:br>
              <a:rPr lang="es-ES" dirty="0"/>
            </a:br>
            <a:r>
              <a:rPr lang="es-ES" dirty="0">
                <a:solidFill>
                  <a:schemeClr val="accent2"/>
                </a:solidFill>
              </a:rPr>
              <a:t>La evolución del CIO</a:t>
            </a:r>
            <a:r>
              <a:rPr lang="es-ES" dirty="0"/>
              <a:t/>
            </a:r>
            <a:br>
              <a:rPr lang="es-ES" dirty="0"/>
            </a:br>
            <a:r>
              <a:rPr lang="es-ES" dirty="0"/>
              <a:t/>
            </a:r>
            <a:br>
              <a:rPr lang="es-ES" dirty="0"/>
            </a:br>
            <a:r>
              <a:rPr lang="es-ES" dirty="0"/>
              <a:t>	</a:t>
            </a:r>
            <a:r>
              <a:rPr lang="es-ES" dirty="0">
                <a:solidFill>
                  <a:schemeClr val="accent2"/>
                </a:solidFill>
              </a:rPr>
              <a:t>Habilitación de la visión de la empresa</a:t>
            </a:r>
            <a:br>
              <a:rPr lang="es-ES" dirty="0">
                <a:solidFill>
                  <a:schemeClr val="accent2"/>
                </a:solidFill>
              </a:rPr>
            </a:br>
            <a:r>
              <a:rPr lang="es-ES" dirty="0"/>
              <a:t>	Comprometerse con los clientes emancipados digitalmente</a:t>
            </a:r>
            <a:br>
              <a:rPr lang="es-ES" dirty="0"/>
            </a:br>
            <a:r>
              <a:rPr lang="es-ES" dirty="0"/>
              <a:t>	Sobresalir a lo básico</a:t>
            </a:r>
            <a:br>
              <a:rPr lang="es-ES" dirty="0"/>
            </a:br>
            <a:r>
              <a:rPr lang="es-ES" dirty="0"/>
              <a:t>	Impulsar la colaboración interna y externa</a:t>
            </a:r>
            <a:br>
              <a:rPr lang="es-ES" dirty="0"/>
            </a:br>
            <a:r>
              <a:rPr lang="es-ES" dirty="0"/>
              <a:t/>
            </a:r>
            <a:br>
              <a:rPr lang="es-ES" dirty="0"/>
            </a:br>
            <a:endParaRPr lang="en-US" dirty="0"/>
          </a:p>
        </p:txBody>
      </p:sp>
      <p:sp>
        <p:nvSpPr>
          <p:cNvPr id="8" name="Slide Number Placeholder 7"/>
          <p:cNvSpPr>
            <a:spLocks noGrp="1" noChangeArrowheads="1"/>
          </p:cNvSpPr>
          <p:nvPr>
            <p:ph type="sldNum" sz="quarter" idx="4294967295"/>
          </p:nvPr>
        </p:nvSpPr>
        <p:spPr bwMode="black">
          <a:xfrm>
            <a:off x="182563" y="6537325"/>
            <a:ext cx="366712"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defRPr sz="800">
                <a:cs typeface="Arial" pitchFamily="34" charset="0"/>
              </a:defRPr>
            </a:lvl1pPr>
          </a:lstStyle>
          <a:p>
            <a:pPr>
              <a:defRPr/>
            </a:pPr>
            <a:fld id="{7F6621FF-26BA-433F-A7DE-2F14BDEC4F63}" type="slidenum">
              <a:rPr lang="en-US" altLang="en-US"/>
              <a:pPr>
                <a:defRPr/>
              </a:pPr>
              <a:t>6</a:t>
            </a:fld>
            <a:endParaRPr lang="en-US" altLang="en-US" dirty="0"/>
          </a:p>
        </p:txBody>
      </p:sp>
    </p:spTree>
    <p:extLst>
      <p:ext uri="{BB962C8B-B14F-4D97-AF65-F5344CB8AC3E}">
        <p14:creationId xmlns:p14="http://schemas.microsoft.com/office/powerpoint/2010/main" val="33427463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sz="2400" dirty="0"/>
              <a:t>Para todos los </a:t>
            </a:r>
            <a:r>
              <a:rPr lang="es-ES" sz="2400" dirty="0" err="1"/>
              <a:t>CxOs</a:t>
            </a:r>
            <a:r>
              <a:rPr lang="es-ES" sz="2400" dirty="0"/>
              <a:t> la tecnología está entre los 3 factores principales que determinará el futuro de sus organizaciones</a:t>
            </a:r>
            <a:endParaRPr lang="es-UY" dirty="0"/>
          </a:p>
        </p:txBody>
      </p:sp>
      <p:sp>
        <p:nvSpPr>
          <p:cNvPr id="3" name="Slide Number Placeholder 2"/>
          <p:cNvSpPr>
            <a:spLocks noGrp="1"/>
          </p:cNvSpPr>
          <p:nvPr>
            <p:ph type="sldNum" sz="quarter" idx="4"/>
          </p:nvPr>
        </p:nvSpPr>
        <p:spPr/>
        <p:txBody>
          <a:bodyPr/>
          <a:lstStyle/>
          <a:p>
            <a:pPr>
              <a:defRPr/>
            </a:pPr>
            <a:fld id="{7F6621FF-26BA-433F-A7DE-2F14BDEC4F63}" type="slidenum">
              <a:rPr lang="en-US" altLang="en-US" smtClean="0"/>
              <a:pPr>
                <a:defRPr/>
              </a:pPr>
              <a:t>7</a:t>
            </a:fld>
            <a:endParaRPr lang="en-US" altLang="en-US" dirty="0"/>
          </a:p>
        </p:txBody>
      </p:sp>
      <p:sp>
        <p:nvSpPr>
          <p:cNvPr id="4" name="TextBox 3"/>
          <p:cNvSpPr txBox="1"/>
          <p:nvPr/>
        </p:nvSpPr>
        <p:spPr>
          <a:xfrm>
            <a:off x="197117" y="6278234"/>
            <a:ext cx="7955193" cy="246221"/>
          </a:xfrm>
          <a:prstGeom prst="rect">
            <a:avLst/>
          </a:prstGeom>
          <a:noFill/>
        </p:spPr>
        <p:txBody>
          <a:bodyPr wrap="square" rtlCol="0">
            <a:spAutoFit/>
          </a:bodyPr>
          <a:lstStyle/>
          <a:p>
            <a:pPr marL="398463" indent="-398463">
              <a:lnSpc>
                <a:spcPct val="100000"/>
              </a:lnSpc>
              <a:spcBef>
                <a:spcPts val="0"/>
              </a:spcBef>
            </a:pPr>
            <a:r>
              <a:rPr lang="en-US" sz="1000" dirty="0"/>
              <a:t>Source:	Question E8–What are the most important external forces that will impact the enterprise over the next 3 to 5 years</a:t>
            </a:r>
            <a:r>
              <a:rPr lang="en-US" sz="1000" dirty="0" smtClean="0"/>
              <a:t>?</a:t>
            </a:r>
            <a:endParaRPr lang="en-US" sz="1000" dirty="0"/>
          </a:p>
        </p:txBody>
      </p:sp>
      <p:grpSp>
        <p:nvGrpSpPr>
          <p:cNvPr id="20" name="Group 19"/>
          <p:cNvGrpSpPr/>
          <p:nvPr/>
        </p:nvGrpSpPr>
        <p:grpSpPr>
          <a:xfrm>
            <a:off x="182563" y="1737360"/>
            <a:ext cx="8817493" cy="3520440"/>
            <a:chOff x="163254" y="1307541"/>
            <a:chExt cx="8817493" cy="2839009"/>
          </a:xfrm>
        </p:grpSpPr>
        <p:sp>
          <p:nvSpPr>
            <p:cNvPr id="6" name="TextBox 59"/>
            <p:cNvSpPr txBox="1">
              <a:spLocks noChangeArrowheads="1"/>
            </p:cNvSpPr>
            <p:nvPr/>
          </p:nvSpPr>
          <p:spPr bwMode="auto">
            <a:xfrm>
              <a:off x="163254" y="1307541"/>
              <a:ext cx="4322608" cy="461665"/>
            </a:xfrm>
            <a:prstGeom prst="rect">
              <a:avLst/>
            </a:prstGeom>
            <a:noFill/>
            <a:ln w="9525">
              <a:noFill/>
              <a:miter lim="800000"/>
              <a:headEnd/>
              <a:tailEnd/>
            </a:ln>
          </p:spPr>
          <p:txBody>
            <a:bodyPr wrap="square" anchor="ctr">
              <a:spAutoFit/>
            </a:bodyPr>
            <a:lstStyle/>
            <a:p>
              <a:pPr algn="ctr"/>
              <a:r>
                <a:rPr lang="en-US" altLang="zh-TW" sz="1200" b="1">
                  <a:ea typeface="MS PGothic" pitchFamily="34" charset="-128"/>
                </a:rPr>
                <a:t>Factores externos que impactan a la empresa (3–5 años)</a:t>
              </a:r>
            </a:p>
            <a:p>
              <a:pPr algn="ctr"/>
              <a:r>
                <a:rPr lang="en-US" altLang="zh-TW" sz="1200" b="1" i="1">
                  <a:ea typeface="MS PGothic" pitchFamily="34" charset="-128"/>
                </a:rPr>
                <a:t>todos los roles C-Suite 2013</a:t>
              </a:r>
            </a:p>
          </p:txBody>
        </p:sp>
        <p:pic>
          <p:nvPicPr>
            <p:cNvPr id="7"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33255" y="1858126"/>
              <a:ext cx="3527865" cy="22109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59"/>
            <p:cNvSpPr txBox="1">
              <a:spLocks noChangeArrowheads="1"/>
            </p:cNvSpPr>
            <p:nvPr/>
          </p:nvSpPr>
          <p:spPr bwMode="auto">
            <a:xfrm>
              <a:off x="4649116" y="1309773"/>
              <a:ext cx="4331631" cy="457200"/>
            </a:xfrm>
            <a:prstGeom prst="rect">
              <a:avLst/>
            </a:prstGeom>
            <a:noFill/>
            <a:ln w="9525">
              <a:noFill/>
              <a:miter lim="800000"/>
              <a:headEnd/>
              <a:tailEnd/>
            </a:ln>
          </p:spPr>
          <p:txBody>
            <a:bodyPr wrap="square" anchor="ctr">
              <a:spAutoFit/>
            </a:bodyPr>
            <a:lstStyle/>
            <a:p>
              <a:pPr algn="ctr"/>
              <a:r>
                <a:rPr lang="en-US" altLang="zh-TW" sz="1200" b="1">
                  <a:ea typeface="MS PGothic" pitchFamily="34" charset="-128"/>
                </a:rPr>
                <a:t>Factores externos que impactan a la empresa (3–5 años)</a:t>
              </a:r>
            </a:p>
            <a:p>
              <a:pPr algn="ctr"/>
              <a:r>
                <a:rPr lang="en-US" altLang="zh-TW" sz="1200" b="1" i="1">
                  <a:ea typeface="MS PGothic" pitchFamily="34" charset="-128"/>
                </a:rPr>
                <a:t>todos los roles C-Suite 2013</a:t>
              </a:r>
            </a:p>
          </p:txBody>
        </p:sp>
        <p:pic>
          <p:nvPicPr>
            <p:cNvPr id="9"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2880" y="1874520"/>
              <a:ext cx="3539695" cy="2169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11"/>
            <p:cNvSpPr txBox="1">
              <a:spLocks noChangeArrowheads="1"/>
            </p:cNvSpPr>
            <p:nvPr/>
          </p:nvSpPr>
          <p:spPr bwMode="auto">
            <a:xfrm>
              <a:off x="3703320" y="2009914"/>
              <a:ext cx="2289259" cy="216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1pPr>
              <a:lvl2pPr marL="742950" indent="-28575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2pPr>
              <a:lvl3pPr marL="11430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3pPr>
              <a:lvl4pPr marL="16002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4pPr>
              <a:lvl5pPr marL="20574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9pPr>
            </a:lstStyle>
            <a:p>
              <a:pPr eaLnBrk="1" hangingPunct="1"/>
              <a:r>
                <a:rPr lang="nl-NL" altLang="zh-TW" sz="900" b="1" dirty="0" smtClean="0">
                  <a:solidFill>
                    <a:srgbClr val="F6872E"/>
                  </a:solidFill>
                </a:rPr>
                <a:t>Factores tecnológicos</a:t>
              </a:r>
              <a:endParaRPr lang="nl-NL" altLang="zh-TW" sz="900" b="1" dirty="0">
                <a:solidFill>
                  <a:srgbClr val="F6872E"/>
                </a:solidFill>
              </a:endParaRPr>
            </a:p>
          </p:txBody>
        </p:sp>
        <p:sp>
          <p:nvSpPr>
            <p:cNvPr id="11" name="TextBox 12"/>
            <p:cNvSpPr txBox="1">
              <a:spLocks noChangeArrowheads="1"/>
            </p:cNvSpPr>
            <p:nvPr/>
          </p:nvSpPr>
          <p:spPr bwMode="auto">
            <a:xfrm>
              <a:off x="3703320" y="2245543"/>
              <a:ext cx="2289259" cy="216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1pPr>
              <a:lvl2pPr marL="742950" indent="-28575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2pPr>
              <a:lvl3pPr marL="11430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3pPr>
              <a:lvl4pPr marL="16002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4pPr>
              <a:lvl5pPr marL="20574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9pPr>
            </a:lstStyle>
            <a:p>
              <a:r>
                <a:rPr lang="nl-NL" altLang="zh-TW" sz="900" b="1" dirty="0" smtClean="0">
                  <a:solidFill>
                    <a:srgbClr val="8DC63E"/>
                  </a:solidFill>
                  <a:ea typeface="MS PGothic" pitchFamily="34" charset="-128"/>
                </a:rPr>
                <a:t>Factores de mercado</a:t>
              </a:r>
              <a:endParaRPr lang="en-US" altLang="zh-TW" sz="900" b="1" dirty="0">
                <a:solidFill>
                  <a:srgbClr val="8DC63E"/>
                </a:solidFill>
                <a:ea typeface="MS PGothic" pitchFamily="34" charset="-128"/>
              </a:endParaRPr>
            </a:p>
          </p:txBody>
        </p:sp>
        <p:sp>
          <p:nvSpPr>
            <p:cNvPr id="12" name="TextBox 13"/>
            <p:cNvSpPr txBox="1">
              <a:spLocks noChangeArrowheads="1"/>
            </p:cNvSpPr>
            <p:nvPr/>
          </p:nvSpPr>
          <p:spPr bwMode="auto">
            <a:xfrm>
              <a:off x="3703320" y="2481172"/>
              <a:ext cx="2289259" cy="216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1pPr>
              <a:lvl2pPr marL="742950" indent="-28575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2pPr>
              <a:lvl3pPr marL="11430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3pPr>
              <a:lvl4pPr marL="16002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4pPr>
              <a:lvl5pPr marL="20574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9pPr>
            </a:lstStyle>
            <a:p>
              <a:pPr eaLnBrk="1" hangingPunct="1"/>
              <a:r>
                <a:rPr lang="nl-NL" altLang="zh-TW" sz="900" b="1" dirty="0" smtClean="0">
                  <a:solidFill>
                    <a:schemeClr val="accent1"/>
                  </a:solidFill>
                  <a:ea typeface="MS PGothic" pitchFamily="34" charset="-128"/>
                </a:rPr>
                <a:t>Factores macroeconomicos</a:t>
              </a:r>
              <a:endParaRPr lang="en-US" altLang="zh-TW" sz="900" dirty="0"/>
            </a:p>
          </p:txBody>
        </p:sp>
        <p:sp>
          <p:nvSpPr>
            <p:cNvPr id="13" name="TextBox 14"/>
            <p:cNvSpPr txBox="1">
              <a:spLocks noChangeArrowheads="1"/>
            </p:cNvSpPr>
            <p:nvPr/>
          </p:nvSpPr>
          <p:spPr bwMode="auto">
            <a:xfrm>
              <a:off x="3703320" y="2716801"/>
              <a:ext cx="2289259" cy="216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1pPr>
              <a:lvl2pPr marL="742950" indent="-28575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2pPr>
              <a:lvl3pPr marL="11430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3pPr>
              <a:lvl4pPr marL="16002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4pPr>
              <a:lvl5pPr marL="20574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9pPr>
            </a:lstStyle>
            <a:p>
              <a:pPr eaLnBrk="1" hangingPunct="1"/>
              <a:r>
                <a:rPr lang="nl-NL" altLang="zh-TW" sz="900" dirty="0" smtClean="0">
                  <a:ea typeface="MS PGothic" pitchFamily="34" charset="-128"/>
                </a:rPr>
                <a:t>Conocimientos de los empleados</a:t>
              </a:r>
              <a:endParaRPr lang="en-US" altLang="zh-TW" sz="900" dirty="0"/>
            </a:p>
          </p:txBody>
        </p:sp>
        <p:sp>
          <p:nvSpPr>
            <p:cNvPr id="14" name="TextBox 15"/>
            <p:cNvSpPr txBox="1">
              <a:spLocks noChangeArrowheads="1"/>
            </p:cNvSpPr>
            <p:nvPr/>
          </p:nvSpPr>
          <p:spPr bwMode="auto">
            <a:xfrm>
              <a:off x="3703320" y="2952430"/>
              <a:ext cx="2289259" cy="216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1pPr>
              <a:lvl2pPr marL="742950" indent="-28575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2pPr>
              <a:lvl3pPr marL="11430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3pPr>
              <a:lvl4pPr marL="16002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4pPr>
              <a:lvl5pPr marL="20574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9pPr>
            </a:lstStyle>
            <a:p>
              <a:r>
                <a:rPr lang="nl-NL" altLang="zh-TW" sz="900" dirty="0" smtClean="0">
                  <a:ea typeface="MS PGothic" pitchFamily="34" charset="-128"/>
                </a:rPr>
                <a:t>Aspectos regulatorios</a:t>
              </a:r>
              <a:endParaRPr lang="en-US" altLang="zh-TW" sz="900" dirty="0">
                <a:ea typeface="MS PGothic" pitchFamily="34" charset="-128"/>
              </a:endParaRPr>
            </a:p>
          </p:txBody>
        </p:sp>
        <p:sp>
          <p:nvSpPr>
            <p:cNvPr id="15" name="TextBox 16"/>
            <p:cNvSpPr txBox="1">
              <a:spLocks noChangeArrowheads="1"/>
            </p:cNvSpPr>
            <p:nvPr/>
          </p:nvSpPr>
          <p:spPr bwMode="auto">
            <a:xfrm>
              <a:off x="3703320" y="3188059"/>
              <a:ext cx="2289259" cy="216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1pPr>
              <a:lvl2pPr marL="742950" indent="-28575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2pPr>
              <a:lvl3pPr marL="11430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3pPr>
              <a:lvl4pPr marL="16002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4pPr>
              <a:lvl5pPr marL="20574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9pPr>
            </a:lstStyle>
            <a:p>
              <a:pPr eaLnBrk="1" hangingPunct="1"/>
              <a:r>
                <a:rPr lang="nl-NL" altLang="zh-TW" sz="900" dirty="0" smtClean="0">
                  <a:ea typeface="MS PGothic" pitchFamily="34" charset="-128"/>
                </a:rPr>
                <a:t>Factores socioeconomicos</a:t>
              </a:r>
              <a:endParaRPr lang="en-US" altLang="zh-TW" sz="900" dirty="0"/>
            </a:p>
          </p:txBody>
        </p:sp>
        <p:sp>
          <p:nvSpPr>
            <p:cNvPr id="16" name="TextBox 17"/>
            <p:cNvSpPr txBox="1">
              <a:spLocks noChangeArrowheads="1"/>
            </p:cNvSpPr>
            <p:nvPr/>
          </p:nvSpPr>
          <p:spPr bwMode="auto">
            <a:xfrm>
              <a:off x="3703320" y="3423688"/>
              <a:ext cx="2289259" cy="216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1pPr>
              <a:lvl2pPr marL="742950" indent="-28575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2pPr>
              <a:lvl3pPr marL="11430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3pPr>
              <a:lvl4pPr marL="16002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4pPr>
              <a:lvl5pPr marL="20574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9pPr>
            </a:lstStyle>
            <a:p>
              <a:r>
                <a:rPr lang="nl-NL" altLang="zh-TW" sz="900" dirty="0" smtClean="0">
                  <a:ea typeface="MS PGothic" pitchFamily="34" charset="-128"/>
                </a:rPr>
                <a:t>Globalización</a:t>
              </a:r>
              <a:endParaRPr lang="en-US" altLang="zh-TW" sz="900" dirty="0">
                <a:ea typeface="MS PGothic" pitchFamily="34" charset="-128"/>
              </a:endParaRPr>
            </a:p>
          </p:txBody>
        </p:sp>
        <p:sp>
          <p:nvSpPr>
            <p:cNvPr id="17" name="TextBox 18"/>
            <p:cNvSpPr txBox="1">
              <a:spLocks noChangeArrowheads="1"/>
            </p:cNvSpPr>
            <p:nvPr/>
          </p:nvSpPr>
          <p:spPr bwMode="auto">
            <a:xfrm>
              <a:off x="3703320" y="3659317"/>
              <a:ext cx="2289259" cy="216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1pPr>
              <a:lvl2pPr marL="742950" indent="-28575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2pPr>
              <a:lvl3pPr marL="11430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3pPr>
              <a:lvl4pPr marL="16002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4pPr>
              <a:lvl5pPr marL="20574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9pPr>
            </a:lstStyle>
            <a:p>
              <a:pPr eaLnBrk="1" hangingPunct="1"/>
              <a:r>
                <a:rPr lang="nl-NL" altLang="zh-TW" sz="900" dirty="0" smtClean="0">
                  <a:ea typeface="MS PGothic" pitchFamily="34" charset="-128"/>
                </a:rPr>
                <a:t>Aspectos medioambientasles</a:t>
              </a:r>
              <a:endParaRPr lang="en-US" altLang="zh-TW" sz="900" dirty="0"/>
            </a:p>
          </p:txBody>
        </p:sp>
        <p:sp>
          <p:nvSpPr>
            <p:cNvPr id="18" name="TextBox 20"/>
            <p:cNvSpPr txBox="1">
              <a:spLocks noChangeArrowheads="1"/>
            </p:cNvSpPr>
            <p:nvPr/>
          </p:nvSpPr>
          <p:spPr bwMode="auto">
            <a:xfrm>
              <a:off x="3703320" y="3894949"/>
              <a:ext cx="2289259" cy="216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1pPr>
              <a:lvl2pPr marL="742950" indent="-28575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2pPr>
              <a:lvl3pPr marL="11430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3pPr>
              <a:lvl4pPr marL="16002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4pPr>
              <a:lvl5pPr marL="2057400" indent="-228600" eaLnBrk="0" hangingPunct="0">
                <a:lnSpc>
                  <a:spcPct val="90000"/>
                </a:lnSpc>
                <a:spcBef>
                  <a:spcPct val="50000"/>
                </a:spcBef>
                <a:buFont typeface="Wingdings" pitchFamily="2" charset="2"/>
                <a:defRPr sz="14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50000"/>
                </a:spcBef>
                <a:spcAft>
                  <a:spcPct val="0"/>
                </a:spcAft>
                <a:buFont typeface="Wingdings" pitchFamily="2" charset="2"/>
                <a:defRPr sz="1400">
                  <a:solidFill>
                    <a:schemeClr val="tx1"/>
                  </a:solidFill>
                  <a:latin typeface="Arial" pitchFamily="34" charset="0"/>
                  <a:ea typeface="ＭＳ Ｐゴシック" pitchFamily="34" charset="-128"/>
                </a:defRPr>
              </a:lvl9pPr>
            </a:lstStyle>
            <a:p>
              <a:r>
                <a:rPr lang="nl-NL" altLang="zh-TW" sz="900" dirty="0" smtClean="0">
                  <a:ea typeface="MS PGothic" pitchFamily="34" charset="-128"/>
                </a:rPr>
                <a:t>Factores geopolíticos</a:t>
              </a:r>
              <a:endParaRPr lang="en-US" altLang="zh-TW" sz="900" dirty="0">
                <a:ea typeface="MS PGothic" pitchFamily="34" charset="-128"/>
              </a:endParaRPr>
            </a:p>
          </p:txBody>
        </p:sp>
        <p:sp>
          <p:nvSpPr>
            <p:cNvPr id="19" name="Line 501"/>
            <p:cNvSpPr>
              <a:spLocks noChangeShapeType="1"/>
            </p:cNvSpPr>
            <p:nvPr/>
          </p:nvSpPr>
          <p:spPr bwMode="auto">
            <a:xfrm>
              <a:off x="182880" y="4146550"/>
              <a:ext cx="8778240" cy="0"/>
            </a:xfrm>
            <a:prstGeom prst="line">
              <a:avLst/>
            </a:prstGeom>
            <a:noFill/>
            <a:ln w="19050">
              <a:solidFill>
                <a:schemeClr val="tx1"/>
              </a:solidFill>
              <a:round/>
              <a:headEnd/>
              <a:tailEnd/>
            </a:ln>
          </p:spPr>
          <p:txBody>
            <a:bodyPr/>
            <a:lstStyle/>
            <a:p>
              <a:endParaRPr lang="en-US"/>
            </a:p>
          </p:txBody>
        </p:sp>
      </p:grpSp>
    </p:spTree>
    <p:extLst>
      <p:ext uri="{BB962C8B-B14F-4D97-AF65-F5344CB8AC3E}">
        <p14:creationId xmlns:p14="http://schemas.microsoft.com/office/powerpoint/2010/main" val="42375242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Los </a:t>
            </a:r>
            <a:r>
              <a:rPr lang="es-ES" dirty="0" smtClean="0"/>
              <a:t>CIO </a:t>
            </a:r>
            <a:r>
              <a:rPr lang="es-ES" dirty="0"/>
              <a:t>planean pasar su tiempo </a:t>
            </a:r>
            <a:r>
              <a:rPr lang="es-ES" dirty="0" smtClean="0"/>
              <a:t>en apoyar a la </a:t>
            </a:r>
            <a:r>
              <a:rPr lang="es-ES" dirty="0"/>
              <a:t>empresa </a:t>
            </a:r>
            <a:r>
              <a:rPr lang="es-ES" dirty="0" smtClean="0"/>
              <a:t>en activar al cliente, </a:t>
            </a:r>
            <a:r>
              <a:rPr lang="es-ES" dirty="0"/>
              <a:t>y lejos de las actividades relacionadas con </a:t>
            </a:r>
            <a:r>
              <a:rPr lang="es-ES" dirty="0" smtClean="0"/>
              <a:t>sus más tradicionales.</a:t>
            </a:r>
            <a:endParaRPr lang="en-US" dirty="0"/>
          </a:p>
        </p:txBody>
      </p:sp>
      <p:sp>
        <p:nvSpPr>
          <p:cNvPr id="3" name="Slide Number Placeholder 2"/>
          <p:cNvSpPr>
            <a:spLocks noGrp="1"/>
          </p:cNvSpPr>
          <p:nvPr>
            <p:ph type="sldNum" sz="quarter" idx="4"/>
          </p:nvPr>
        </p:nvSpPr>
        <p:spPr/>
        <p:txBody>
          <a:bodyPr/>
          <a:lstStyle/>
          <a:p>
            <a:pPr>
              <a:defRPr/>
            </a:pPr>
            <a:fld id="{7F6621FF-26BA-433F-A7DE-2F14BDEC4F63}" type="slidenum">
              <a:rPr lang="en-US" altLang="en-US" smtClean="0"/>
              <a:pPr>
                <a:defRPr/>
              </a:pPr>
              <a:t>8</a:t>
            </a:fld>
            <a:endParaRPr lang="en-US" altLang="en-US" dirty="0"/>
          </a:p>
        </p:txBody>
      </p:sp>
      <p:sp>
        <p:nvSpPr>
          <p:cNvPr id="5" name="TextBox 4"/>
          <p:cNvSpPr txBox="1"/>
          <p:nvPr/>
        </p:nvSpPr>
        <p:spPr>
          <a:xfrm>
            <a:off x="182928" y="6217478"/>
            <a:ext cx="7955193" cy="246221"/>
          </a:xfrm>
          <a:prstGeom prst="rect">
            <a:avLst/>
          </a:prstGeom>
          <a:noFill/>
        </p:spPr>
        <p:txBody>
          <a:bodyPr wrap="square" rtlCol="0">
            <a:spAutoFit/>
          </a:bodyPr>
          <a:lstStyle/>
          <a:p>
            <a:pPr marL="398463" indent="-398463">
              <a:lnSpc>
                <a:spcPct val="100000"/>
              </a:lnSpc>
              <a:spcBef>
                <a:spcPts val="0"/>
              </a:spcBef>
            </a:pPr>
            <a:r>
              <a:rPr lang="en-US" sz="1000" dirty="0"/>
              <a:t>Source:	Question B3–What are the top five areas that you are personally involved in at an expertise level, today and in </a:t>
            </a:r>
            <a:r>
              <a:rPr lang="en-US" sz="1000" dirty="0" smtClean="0"/>
              <a:t>3–5 </a:t>
            </a:r>
            <a:r>
              <a:rPr lang="en-US" sz="1000" dirty="0"/>
              <a:t>years?</a:t>
            </a:r>
          </a:p>
        </p:txBody>
      </p:sp>
      <p:grpSp>
        <p:nvGrpSpPr>
          <p:cNvPr id="4" name="Group 3"/>
          <p:cNvGrpSpPr/>
          <p:nvPr/>
        </p:nvGrpSpPr>
        <p:grpSpPr>
          <a:xfrm>
            <a:off x="274320" y="1920240"/>
            <a:ext cx="8595360" cy="3292157"/>
            <a:chOff x="274320" y="2651760"/>
            <a:chExt cx="8275320" cy="2560637"/>
          </a:xfrm>
        </p:grpSpPr>
        <p:sp>
          <p:nvSpPr>
            <p:cNvPr id="8" name="Rectangle 7"/>
            <p:cNvSpPr/>
            <p:nvPr/>
          </p:nvSpPr>
          <p:spPr>
            <a:xfrm rot="16200000">
              <a:off x="3931920" y="3596014"/>
              <a:ext cx="320040" cy="2057400"/>
            </a:xfrm>
            <a:prstGeom prst="rect">
              <a:avLst/>
            </a:prstGeom>
            <a:gradFill flip="none" rotWithShape="1">
              <a:gsLst>
                <a:gs pos="0">
                  <a:srgbClr val="006057"/>
                </a:gs>
                <a:gs pos="100000">
                  <a:srgbClr val="00C4BB"/>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r>
                <a:rPr lang="en-US" sz="1200" b="1" dirty="0" smtClean="0">
                  <a:solidFill>
                    <a:schemeClr val="lt1"/>
                  </a:solidFill>
                  <a:latin typeface="+mn-lt"/>
                  <a:ea typeface="+mn-ea"/>
                </a:rPr>
                <a:t>-9</a:t>
              </a:r>
              <a:r>
                <a:rPr lang="en-US" sz="1200" b="1" baseline="30000" dirty="0" smtClean="0">
                  <a:solidFill>
                    <a:schemeClr val="lt1"/>
                  </a:solidFill>
                  <a:latin typeface="+mn-lt"/>
                  <a:ea typeface="+mn-ea"/>
                </a:rPr>
                <a:t>%</a:t>
              </a:r>
              <a:endParaRPr lang="en-US" sz="1200" b="1" baseline="30000" dirty="0">
                <a:solidFill>
                  <a:schemeClr val="lt1"/>
                </a:solidFill>
                <a:latin typeface="+mn-lt"/>
                <a:ea typeface="+mn-ea"/>
              </a:endParaRPr>
            </a:p>
          </p:txBody>
        </p:sp>
        <p:sp>
          <p:nvSpPr>
            <p:cNvPr id="9" name="Rectangle 8"/>
            <p:cNvSpPr/>
            <p:nvPr/>
          </p:nvSpPr>
          <p:spPr>
            <a:xfrm rot="16200000">
              <a:off x="4389120" y="3642496"/>
              <a:ext cx="320040" cy="1143000"/>
            </a:xfrm>
            <a:prstGeom prst="rect">
              <a:avLst/>
            </a:prstGeom>
            <a:gradFill flip="none" rotWithShape="1">
              <a:gsLst>
                <a:gs pos="0">
                  <a:srgbClr val="006057"/>
                </a:gs>
                <a:gs pos="100000">
                  <a:srgbClr val="00C4BB"/>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r>
                <a:rPr lang="en-US" sz="1200" b="1" dirty="0">
                  <a:solidFill>
                    <a:schemeClr val="lt1"/>
                  </a:solidFill>
                  <a:latin typeface="+mn-lt"/>
                  <a:ea typeface="+mn-ea"/>
                </a:rPr>
                <a:t>-5</a:t>
              </a:r>
              <a:r>
                <a:rPr lang="en-US" sz="1200" b="1" baseline="30000" dirty="0">
                  <a:solidFill>
                    <a:schemeClr val="lt1"/>
                  </a:solidFill>
                  <a:latin typeface="+mn-lt"/>
                  <a:ea typeface="+mn-ea"/>
                </a:rPr>
                <a:t>%</a:t>
              </a:r>
            </a:p>
          </p:txBody>
        </p:sp>
        <p:sp>
          <p:nvSpPr>
            <p:cNvPr id="10" name="Rectangle 9"/>
            <p:cNvSpPr/>
            <p:nvPr/>
          </p:nvSpPr>
          <p:spPr>
            <a:xfrm rot="16200000">
              <a:off x="5189221" y="3574679"/>
              <a:ext cx="320039" cy="457200"/>
            </a:xfrm>
            <a:prstGeom prst="rect">
              <a:avLst/>
            </a:prstGeom>
            <a:gradFill>
              <a:gsLst>
                <a:gs pos="0">
                  <a:srgbClr val="00A7A0"/>
                </a:gs>
                <a:gs pos="50000">
                  <a:srgbClr val="00A7A0">
                    <a:lumMod val="90000"/>
                    <a:lumOff val="10000"/>
                  </a:srgbClr>
                </a:gs>
                <a:gs pos="100000">
                  <a:srgbClr val="00A7A0">
                    <a:lumMod val="80000"/>
                    <a:lumOff val="2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vert="vert" anchor="ctr"/>
            <a:lstStyle/>
            <a:p>
              <a:pPr algn="r"/>
              <a:r>
                <a:rPr lang="en-US" sz="1200" b="1" dirty="0">
                  <a:solidFill>
                    <a:schemeClr val="bg1"/>
                  </a:solidFill>
                </a:rPr>
                <a:t>+2</a:t>
              </a:r>
              <a:r>
                <a:rPr lang="en-US" sz="1200" b="1" baseline="30000" dirty="0">
                  <a:solidFill>
                    <a:schemeClr val="bg1"/>
                  </a:solidFill>
                </a:rPr>
                <a:t>%</a:t>
              </a:r>
            </a:p>
          </p:txBody>
        </p:sp>
        <p:sp>
          <p:nvSpPr>
            <p:cNvPr id="11" name="Rectangle 10"/>
            <p:cNvSpPr/>
            <p:nvPr/>
          </p:nvSpPr>
          <p:spPr>
            <a:xfrm rot="16200000">
              <a:off x="6676073" y="1264486"/>
              <a:ext cx="318134" cy="3429000"/>
            </a:xfrm>
            <a:prstGeom prst="rect">
              <a:avLst/>
            </a:prstGeom>
            <a:gradFill>
              <a:gsLst>
                <a:gs pos="0">
                  <a:srgbClr val="00A7A0"/>
                </a:gs>
                <a:gs pos="50000">
                  <a:srgbClr val="00A7A0">
                    <a:lumMod val="90000"/>
                    <a:lumOff val="10000"/>
                  </a:srgbClr>
                </a:gs>
                <a:gs pos="100000">
                  <a:srgbClr val="00A7A0">
                    <a:lumMod val="80000"/>
                    <a:lumOff val="2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vert="vert" anchor="ctr"/>
            <a:lstStyle/>
            <a:p>
              <a:pPr algn="r"/>
              <a:r>
                <a:rPr lang="en-US" sz="1200" b="1" dirty="0">
                  <a:solidFill>
                    <a:schemeClr val="bg1"/>
                  </a:solidFill>
                </a:rPr>
                <a:t>+15</a:t>
              </a:r>
              <a:r>
                <a:rPr lang="en-US" sz="1200" b="1" baseline="30000" dirty="0">
                  <a:solidFill>
                    <a:schemeClr val="bg1"/>
                  </a:solidFill>
                </a:rPr>
                <a:t>%</a:t>
              </a:r>
            </a:p>
          </p:txBody>
        </p:sp>
        <p:sp>
          <p:nvSpPr>
            <p:cNvPr id="12" name="Rectangle 11"/>
            <p:cNvSpPr/>
            <p:nvPr/>
          </p:nvSpPr>
          <p:spPr>
            <a:xfrm rot="16200000">
              <a:off x="5644516" y="2704855"/>
              <a:ext cx="323850" cy="1371600"/>
            </a:xfrm>
            <a:prstGeom prst="rect">
              <a:avLst/>
            </a:prstGeom>
            <a:gradFill>
              <a:gsLst>
                <a:gs pos="0">
                  <a:srgbClr val="00A7A0"/>
                </a:gs>
                <a:gs pos="50000">
                  <a:srgbClr val="00A7A0">
                    <a:lumMod val="90000"/>
                    <a:lumOff val="10000"/>
                  </a:srgbClr>
                </a:gs>
                <a:gs pos="100000">
                  <a:srgbClr val="00A7A0">
                    <a:lumMod val="80000"/>
                    <a:lumOff val="2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vert="vert" anchor="ctr"/>
            <a:lstStyle/>
            <a:p>
              <a:pPr algn="r"/>
              <a:r>
                <a:rPr lang="en-US" sz="1200" b="1" dirty="0">
                  <a:solidFill>
                    <a:schemeClr val="bg1"/>
                  </a:solidFill>
                </a:rPr>
                <a:t>+6</a:t>
              </a:r>
              <a:r>
                <a:rPr lang="en-US" sz="1200" b="1" baseline="30000" dirty="0">
                  <a:solidFill>
                    <a:schemeClr val="bg1"/>
                  </a:solidFill>
                </a:rPr>
                <a:t>%</a:t>
              </a:r>
            </a:p>
          </p:txBody>
        </p:sp>
        <p:sp>
          <p:nvSpPr>
            <p:cNvPr id="13" name="TextBox 12"/>
            <p:cNvSpPr txBox="1"/>
            <p:nvPr/>
          </p:nvSpPr>
          <p:spPr>
            <a:xfrm flipH="1">
              <a:off x="274320" y="2788920"/>
              <a:ext cx="1828800" cy="320040"/>
            </a:xfrm>
            <a:prstGeom prst="rect">
              <a:avLst/>
            </a:prstGeom>
            <a:noFill/>
          </p:spPr>
          <p:txBody>
            <a:bodyPr vert="horz" wrap="square" lIns="0" tIns="0" rIns="137160" bIns="0" rtlCol="0" anchor="ctr">
              <a:noAutofit/>
            </a:bodyPr>
            <a:lstStyle/>
            <a:p>
              <a:pPr algn="r">
                <a:lnSpc>
                  <a:spcPct val="90000"/>
                </a:lnSpc>
                <a:buFont typeface="Wingdings" pitchFamily="2" charset="2"/>
                <a:buNone/>
              </a:pPr>
              <a:r>
                <a:rPr lang="en-US" sz="1200" b="1" dirty="0" err="1" smtClean="0">
                  <a:solidFill>
                    <a:prstClr val="black"/>
                  </a:solidFill>
                </a:rPr>
                <a:t>Gestión</a:t>
              </a:r>
              <a:r>
                <a:rPr lang="en-US" sz="1200" b="1" dirty="0" smtClean="0">
                  <a:solidFill>
                    <a:prstClr val="black"/>
                  </a:solidFill>
                </a:rPr>
                <a:t> de la </a:t>
              </a:r>
              <a:r>
                <a:rPr lang="en-US" sz="1200" b="1" dirty="0" err="1" smtClean="0">
                  <a:solidFill>
                    <a:prstClr val="black"/>
                  </a:solidFill>
                </a:rPr>
                <a:t>experiencia</a:t>
              </a:r>
              <a:r>
                <a:rPr lang="en-US" sz="1200" b="1" dirty="0" smtClean="0">
                  <a:solidFill>
                    <a:prstClr val="black"/>
                  </a:solidFill>
                </a:rPr>
                <a:t> del </a:t>
              </a:r>
              <a:r>
                <a:rPr lang="en-US" sz="1200" b="1" dirty="0" err="1" smtClean="0">
                  <a:solidFill>
                    <a:prstClr val="black"/>
                  </a:solidFill>
                </a:rPr>
                <a:t>cliente</a:t>
              </a:r>
              <a:endParaRPr lang="en-US" sz="1200" b="1" dirty="0">
                <a:solidFill>
                  <a:prstClr val="black"/>
                </a:solidFill>
              </a:endParaRPr>
            </a:p>
          </p:txBody>
        </p:sp>
        <p:sp>
          <p:nvSpPr>
            <p:cNvPr id="14" name="TextBox 13"/>
            <p:cNvSpPr txBox="1"/>
            <p:nvPr/>
          </p:nvSpPr>
          <p:spPr>
            <a:xfrm flipH="1">
              <a:off x="277813" y="4844415"/>
              <a:ext cx="1825307" cy="320040"/>
            </a:xfrm>
            <a:prstGeom prst="rect">
              <a:avLst/>
            </a:prstGeom>
            <a:noFill/>
          </p:spPr>
          <p:txBody>
            <a:bodyPr vert="horz" wrap="square" lIns="0" tIns="0" rIns="137160" bIns="0" rtlCol="0" anchor="ctr">
              <a:noAutofit/>
            </a:bodyPr>
            <a:lstStyle/>
            <a:p>
              <a:pPr algn="r">
                <a:lnSpc>
                  <a:spcPct val="90000"/>
                </a:lnSpc>
                <a:buFont typeface="Wingdings" pitchFamily="2" charset="2"/>
                <a:buNone/>
              </a:pPr>
              <a:r>
                <a:rPr lang="en-US" sz="1200" dirty="0" err="1" smtClean="0">
                  <a:solidFill>
                    <a:prstClr val="black"/>
                  </a:solidFill>
                </a:rPr>
                <a:t>Sistemas</a:t>
              </a:r>
              <a:r>
                <a:rPr lang="en-US" sz="1200" dirty="0" smtClean="0">
                  <a:solidFill>
                    <a:prstClr val="black"/>
                  </a:solidFill>
                </a:rPr>
                <a:t> y </a:t>
              </a:r>
              <a:r>
                <a:rPr lang="en-US" sz="1200" dirty="0" err="1" smtClean="0">
                  <a:solidFill>
                    <a:prstClr val="black"/>
                  </a:solidFill>
                </a:rPr>
                <a:t>operaciones</a:t>
              </a:r>
              <a:r>
                <a:rPr lang="en-US" sz="1200" dirty="0" smtClean="0">
                  <a:solidFill>
                    <a:prstClr val="black"/>
                  </a:solidFill>
                </a:rPr>
                <a:t> de TI</a:t>
              </a:r>
              <a:endParaRPr lang="en-US" sz="1200" dirty="0">
                <a:solidFill>
                  <a:prstClr val="black"/>
                </a:solidFill>
              </a:endParaRPr>
            </a:p>
          </p:txBody>
        </p:sp>
        <p:sp>
          <p:nvSpPr>
            <p:cNvPr id="15" name="TextBox 14"/>
            <p:cNvSpPr txBox="1"/>
            <p:nvPr/>
          </p:nvSpPr>
          <p:spPr>
            <a:xfrm flipH="1">
              <a:off x="277813" y="4433316"/>
              <a:ext cx="1825307" cy="320040"/>
            </a:xfrm>
            <a:prstGeom prst="rect">
              <a:avLst/>
            </a:prstGeom>
            <a:noFill/>
          </p:spPr>
          <p:txBody>
            <a:bodyPr vert="horz" wrap="square" lIns="0" tIns="0" rIns="137160" bIns="0" rtlCol="0" anchor="ctr">
              <a:noAutofit/>
            </a:bodyPr>
            <a:lstStyle/>
            <a:p>
              <a:pPr algn="r">
                <a:lnSpc>
                  <a:spcPct val="90000"/>
                </a:lnSpc>
                <a:buFont typeface="Wingdings" pitchFamily="2" charset="2"/>
                <a:buNone/>
              </a:pPr>
              <a:r>
                <a:rPr lang="en-US" sz="1200" dirty="0" err="1" smtClean="0">
                  <a:solidFill>
                    <a:prstClr val="black"/>
                  </a:solidFill>
                </a:rPr>
                <a:t>Riesgo</a:t>
              </a:r>
              <a:r>
                <a:rPr lang="en-US" sz="1200" dirty="0" smtClean="0">
                  <a:solidFill>
                    <a:prstClr val="black"/>
                  </a:solidFill>
                </a:rPr>
                <a:t> y </a:t>
              </a:r>
              <a:r>
                <a:rPr lang="en-US" sz="1200" dirty="0" err="1" smtClean="0">
                  <a:solidFill>
                    <a:prstClr val="black"/>
                  </a:solidFill>
                </a:rPr>
                <a:t>seguridad</a:t>
              </a:r>
              <a:endParaRPr lang="en-US" sz="1200" dirty="0">
                <a:solidFill>
                  <a:prstClr val="black"/>
                </a:solidFill>
              </a:endParaRPr>
            </a:p>
          </p:txBody>
        </p:sp>
        <p:sp>
          <p:nvSpPr>
            <p:cNvPr id="16" name="TextBox 15"/>
            <p:cNvSpPr txBox="1"/>
            <p:nvPr/>
          </p:nvSpPr>
          <p:spPr>
            <a:xfrm flipH="1">
              <a:off x="277813" y="4022217"/>
              <a:ext cx="1825307" cy="320040"/>
            </a:xfrm>
            <a:prstGeom prst="rect">
              <a:avLst/>
            </a:prstGeom>
            <a:noFill/>
          </p:spPr>
          <p:txBody>
            <a:bodyPr vert="horz" wrap="square" lIns="0" tIns="0" rIns="137160" bIns="0" rtlCol="0" anchor="ctr">
              <a:noAutofit/>
            </a:bodyPr>
            <a:lstStyle/>
            <a:p>
              <a:pPr algn="r">
                <a:lnSpc>
                  <a:spcPct val="90000"/>
                </a:lnSpc>
                <a:buFont typeface="Wingdings" pitchFamily="2" charset="2"/>
                <a:buNone/>
              </a:pPr>
              <a:r>
                <a:rPr lang="en-US" sz="1200" dirty="0" err="1" smtClean="0">
                  <a:solidFill>
                    <a:prstClr val="black"/>
                  </a:solidFill>
                </a:rPr>
                <a:t>Gestion</a:t>
              </a:r>
              <a:r>
                <a:rPr lang="en-US" sz="1200" dirty="0" smtClean="0">
                  <a:solidFill>
                    <a:prstClr val="black"/>
                  </a:solidFill>
                </a:rPr>
                <a:t> de </a:t>
              </a:r>
              <a:r>
                <a:rPr lang="en-US" sz="1200" dirty="0" err="1" smtClean="0">
                  <a:solidFill>
                    <a:prstClr val="black"/>
                  </a:solidFill>
                </a:rPr>
                <a:t>prveedores</a:t>
              </a:r>
              <a:r>
                <a:rPr lang="en-US" sz="1200" dirty="0" smtClean="0">
                  <a:solidFill>
                    <a:prstClr val="black"/>
                  </a:solidFill>
                </a:rPr>
                <a:t> y </a:t>
              </a:r>
              <a:r>
                <a:rPr lang="en-US" sz="1200" dirty="0" err="1" smtClean="0">
                  <a:solidFill>
                    <a:prstClr val="black"/>
                  </a:solidFill>
                </a:rPr>
                <a:t>socios</a:t>
              </a:r>
              <a:endParaRPr lang="en-US" sz="1200" b="1" dirty="0">
                <a:solidFill>
                  <a:prstClr val="black"/>
                </a:solidFill>
              </a:endParaRPr>
            </a:p>
          </p:txBody>
        </p:sp>
        <p:sp>
          <p:nvSpPr>
            <p:cNvPr id="17" name="TextBox 16"/>
            <p:cNvSpPr txBox="1"/>
            <p:nvPr/>
          </p:nvSpPr>
          <p:spPr>
            <a:xfrm flipH="1">
              <a:off x="274320" y="3200019"/>
              <a:ext cx="1828800" cy="320040"/>
            </a:xfrm>
            <a:prstGeom prst="rect">
              <a:avLst/>
            </a:prstGeom>
            <a:noFill/>
          </p:spPr>
          <p:txBody>
            <a:bodyPr vert="horz" wrap="square" lIns="0" tIns="0" rIns="137160" bIns="0" rtlCol="0" anchor="ctr">
              <a:noAutofit/>
            </a:bodyPr>
            <a:lstStyle/>
            <a:p>
              <a:pPr algn="r">
                <a:lnSpc>
                  <a:spcPts val="1100"/>
                </a:lnSpc>
                <a:buFont typeface="Wingdings" pitchFamily="2" charset="2"/>
                <a:buNone/>
              </a:pPr>
              <a:r>
                <a:rPr lang="en-US" sz="1200" b="1" dirty="0" smtClean="0">
                  <a:solidFill>
                    <a:prstClr val="black"/>
                  </a:solidFill>
                </a:rPr>
                <a:t>Ventas y </a:t>
              </a:r>
              <a:r>
                <a:rPr lang="en-US" sz="1200" b="1" dirty="0" err="1" smtClean="0">
                  <a:solidFill>
                    <a:prstClr val="black"/>
                  </a:solidFill>
                </a:rPr>
                <a:t>desarrollo</a:t>
              </a:r>
              <a:r>
                <a:rPr lang="en-US" sz="1200" b="1" dirty="0" smtClean="0">
                  <a:solidFill>
                    <a:prstClr val="black"/>
                  </a:solidFill>
                </a:rPr>
                <a:t> de </a:t>
              </a:r>
              <a:r>
                <a:rPr lang="en-US" sz="1200" b="1" dirty="0" err="1" smtClean="0">
                  <a:solidFill>
                    <a:prstClr val="black"/>
                  </a:solidFill>
                </a:rPr>
                <a:t>nuevos</a:t>
              </a:r>
              <a:r>
                <a:rPr lang="en-US" sz="1200" b="1" dirty="0" smtClean="0">
                  <a:solidFill>
                    <a:prstClr val="black"/>
                  </a:solidFill>
                </a:rPr>
                <a:t> </a:t>
              </a:r>
              <a:r>
                <a:rPr lang="en-US" sz="1200" b="1" dirty="0" err="1" smtClean="0">
                  <a:solidFill>
                    <a:prstClr val="black"/>
                  </a:solidFill>
                </a:rPr>
                <a:t>negocios</a:t>
              </a:r>
              <a:endParaRPr lang="en-US" sz="1200" b="1" dirty="0">
                <a:solidFill>
                  <a:prstClr val="black"/>
                </a:solidFill>
              </a:endParaRPr>
            </a:p>
          </p:txBody>
        </p:sp>
        <p:sp>
          <p:nvSpPr>
            <p:cNvPr id="18" name="TextBox 17"/>
            <p:cNvSpPr txBox="1"/>
            <p:nvPr/>
          </p:nvSpPr>
          <p:spPr>
            <a:xfrm flipH="1">
              <a:off x="274320" y="3611118"/>
              <a:ext cx="1828800" cy="320040"/>
            </a:xfrm>
            <a:prstGeom prst="rect">
              <a:avLst/>
            </a:prstGeom>
            <a:noFill/>
          </p:spPr>
          <p:txBody>
            <a:bodyPr vert="horz" wrap="square" lIns="0" tIns="0" rIns="137160" bIns="0" rtlCol="0" anchor="ctr">
              <a:noAutofit/>
            </a:bodyPr>
            <a:lstStyle/>
            <a:p>
              <a:pPr algn="r">
                <a:lnSpc>
                  <a:spcPts val="1100"/>
                </a:lnSpc>
                <a:buFont typeface="Wingdings" pitchFamily="2" charset="2"/>
                <a:buNone/>
              </a:pPr>
              <a:r>
                <a:rPr lang="en-US" sz="1200" b="1" dirty="0">
                  <a:solidFill>
                    <a:prstClr val="black"/>
                  </a:solidFill>
                </a:rPr>
                <a:t>Marketing </a:t>
              </a:r>
              <a:r>
                <a:rPr lang="en-US" sz="1200" b="1" dirty="0" smtClean="0">
                  <a:solidFill>
                    <a:prstClr val="black"/>
                  </a:solidFill>
                </a:rPr>
                <a:t>y </a:t>
              </a:r>
              <a:r>
                <a:rPr lang="en-US" sz="1200" b="1" dirty="0" err="1" smtClean="0">
                  <a:solidFill>
                    <a:prstClr val="black"/>
                  </a:solidFill>
                </a:rPr>
                <a:t>comunicaciones</a:t>
              </a:r>
              <a:endParaRPr lang="en-US" sz="1200" b="1" dirty="0">
                <a:solidFill>
                  <a:prstClr val="black"/>
                </a:solidFill>
              </a:endParaRPr>
            </a:p>
          </p:txBody>
        </p:sp>
        <p:cxnSp>
          <p:nvCxnSpPr>
            <p:cNvPr id="19" name="Straight Connector 18"/>
            <p:cNvCxnSpPr/>
            <p:nvPr/>
          </p:nvCxnSpPr>
          <p:spPr>
            <a:xfrm>
              <a:off x="5120640" y="2651760"/>
              <a:ext cx="0" cy="2560637"/>
            </a:xfrm>
            <a:prstGeom prst="line">
              <a:avLst/>
            </a:prstGeom>
            <a:noFill/>
            <a:ln w="9525" cap="flat" cmpd="sng" algn="ctr">
              <a:solidFill>
                <a:srgbClr val="7F7F7F"/>
              </a:solidFill>
              <a:prstDash val="solid"/>
            </a:ln>
            <a:effectLst/>
          </p:spPr>
        </p:cxnSp>
        <p:sp>
          <p:nvSpPr>
            <p:cNvPr id="7" name="Rectangle 6"/>
            <p:cNvSpPr/>
            <p:nvPr/>
          </p:nvSpPr>
          <p:spPr>
            <a:xfrm rot="16200000">
              <a:off x="3474720" y="3549534"/>
              <a:ext cx="320040" cy="2971800"/>
            </a:xfrm>
            <a:prstGeom prst="rect">
              <a:avLst/>
            </a:prstGeom>
            <a:gradFill flip="none" rotWithShape="1">
              <a:gsLst>
                <a:gs pos="0">
                  <a:srgbClr val="006057"/>
                </a:gs>
                <a:gs pos="100000">
                  <a:srgbClr val="00C4BB"/>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r>
                <a:rPr lang="en-US" sz="1200" b="1" dirty="0" smtClean="0">
                  <a:solidFill>
                    <a:schemeClr val="lt1"/>
                  </a:solidFill>
                  <a:latin typeface="+mn-lt"/>
                  <a:ea typeface="+mn-ea"/>
                </a:rPr>
                <a:t>-13</a:t>
              </a:r>
              <a:r>
                <a:rPr lang="en-US" sz="1200" b="1" baseline="30000" dirty="0" smtClean="0">
                  <a:solidFill>
                    <a:schemeClr val="lt1"/>
                  </a:solidFill>
                  <a:latin typeface="+mn-lt"/>
                  <a:ea typeface="+mn-ea"/>
                </a:rPr>
                <a:t>%</a:t>
              </a:r>
              <a:endParaRPr lang="en-US" sz="1200" b="1" baseline="30000" dirty="0">
                <a:solidFill>
                  <a:schemeClr val="lt1"/>
                </a:solidFill>
                <a:latin typeface="+mn-lt"/>
                <a:ea typeface="+mn-ea"/>
              </a:endParaRPr>
            </a:p>
          </p:txBody>
        </p:sp>
      </p:grpSp>
    </p:spTree>
    <p:extLst>
      <p:ext uri="{BB962C8B-B14F-4D97-AF65-F5344CB8AC3E}">
        <p14:creationId xmlns:p14="http://schemas.microsoft.com/office/powerpoint/2010/main" val="20694392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i="1" dirty="0" smtClean="0"/>
              <a:t>Los </a:t>
            </a:r>
            <a:r>
              <a:rPr lang="es-ES" i="1" dirty="0" err="1"/>
              <a:t>CIOs</a:t>
            </a:r>
            <a:r>
              <a:rPr lang="es-ES" i="1" dirty="0"/>
              <a:t> </a:t>
            </a:r>
            <a:r>
              <a:rPr lang="es-ES" i="1" dirty="0" smtClean="0"/>
              <a:t>quieren </a:t>
            </a:r>
            <a:r>
              <a:rPr lang="es-ES" i="1" dirty="0"/>
              <a:t>adoptar nuevas tecnologías para conectar con los </a:t>
            </a:r>
            <a:r>
              <a:rPr lang="es-ES" i="1" dirty="0" smtClean="0"/>
              <a:t>clientes y analizar la información resultante.</a:t>
            </a:r>
            <a:endParaRPr lang="en-US" dirty="0"/>
          </a:p>
        </p:txBody>
      </p:sp>
      <p:sp>
        <p:nvSpPr>
          <p:cNvPr id="3" name="Slide Number Placeholder 2"/>
          <p:cNvSpPr>
            <a:spLocks noGrp="1"/>
          </p:cNvSpPr>
          <p:nvPr>
            <p:ph type="sldNum" sz="quarter" idx="4"/>
          </p:nvPr>
        </p:nvSpPr>
        <p:spPr/>
        <p:txBody>
          <a:bodyPr/>
          <a:lstStyle/>
          <a:p>
            <a:pPr>
              <a:defRPr/>
            </a:pPr>
            <a:fld id="{7F6621FF-26BA-433F-A7DE-2F14BDEC4F63}" type="slidenum">
              <a:rPr lang="en-US" altLang="en-US" smtClean="0"/>
              <a:pPr>
                <a:defRPr/>
              </a:pPr>
              <a:t>9</a:t>
            </a:fld>
            <a:endParaRPr lang="en-US" altLang="en-US" dirty="0"/>
          </a:p>
        </p:txBody>
      </p:sp>
      <p:sp>
        <p:nvSpPr>
          <p:cNvPr id="4" name="TextBox 59"/>
          <p:cNvSpPr txBox="1">
            <a:spLocks noChangeArrowheads="1"/>
          </p:cNvSpPr>
          <p:nvPr/>
        </p:nvSpPr>
        <p:spPr bwMode="auto">
          <a:xfrm>
            <a:off x="858620" y="1920240"/>
            <a:ext cx="7472798" cy="3385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s-UY" altLang="zh-TW" sz="1600" b="1" dirty="0" smtClean="0"/>
              <a:t>Áreas de foco de TI para soportar la estrategia empresarial</a:t>
            </a:r>
            <a:endParaRPr lang="es-UY" altLang="zh-TW" sz="1600" b="1" dirty="0"/>
          </a:p>
        </p:txBody>
      </p:sp>
      <p:sp>
        <p:nvSpPr>
          <p:cNvPr id="5" name="TextBox 4"/>
          <p:cNvSpPr txBox="1"/>
          <p:nvPr/>
        </p:nvSpPr>
        <p:spPr>
          <a:xfrm>
            <a:off x="182929" y="6217479"/>
            <a:ext cx="5303472" cy="400110"/>
          </a:xfrm>
          <a:prstGeom prst="rect">
            <a:avLst/>
          </a:prstGeom>
          <a:noFill/>
        </p:spPr>
        <p:txBody>
          <a:bodyPr wrap="square" rtlCol="0">
            <a:spAutoFit/>
          </a:bodyPr>
          <a:lstStyle/>
          <a:p>
            <a:pPr marL="398463" indent="-398463">
              <a:lnSpc>
                <a:spcPct val="100000"/>
              </a:lnSpc>
              <a:spcBef>
                <a:spcPts val="0"/>
              </a:spcBef>
            </a:pPr>
            <a:r>
              <a:rPr lang="en-US" sz="1000" dirty="0" smtClean="0"/>
              <a:t>Source: Question </a:t>
            </a:r>
            <a:r>
              <a:rPr lang="en-US" sz="1000" dirty="0"/>
              <a:t>CIO2–Where will you focus IT to help the enterprise’s strategy over the next 3 to 5 years?</a:t>
            </a:r>
          </a:p>
        </p:txBody>
      </p:sp>
      <p:pic>
        <p:nvPicPr>
          <p:cNvPr id="6" name="Imagen 5"/>
          <p:cNvPicPr>
            <a:picLocks noChangeAspect="1"/>
          </p:cNvPicPr>
          <p:nvPr/>
        </p:nvPicPr>
        <p:blipFill>
          <a:blip r:embed="rId3"/>
          <a:stretch>
            <a:fillRect/>
          </a:stretch>
        </p:blipFill>
        <p:spPr>
          <a:xfrm>
            <a:off x="606926" y="2499739"/>
            <a:ext cx="7531195" cy="2237423"/>
          </a:xfrm>
          <a:prstGeom prst="rect">
            <a:avLst/>
          </a:prstGeom>
        </p:spPr>
      </p:pic>
      <p:pic>
        <p:nvPicPr>
          <p:cNvPr id="10" name="Imagen 9"/>
          <p:cNvPicPr>
            <a:picLocks noChangeAspect="1"/>
          </p:cNvPicPr>
          <p:nvPr/>
        </p:nvPicPr>
        <p:blipFill>
          <a:blip r:embed="rId4"/>
          <a:stretch>
            <a:fillRect/>
          </a:stretch>
        </p:blipFill>
        <p:spPr>
          <a:xfrm>
            <a:off x="5669280" y="5060510"/>
            <a:ext cx="2914809" cy="1274349"/>
          </a:xfrm>
          <a:prstGeom prst="rect">
            <a:avLst/>
          </a:prstGeom>
        </p:spPr>
      </p:pic>
    </p:spTree>
    <p:extLst>
      <p:ext uri="{BB962C8B-B14F-4D97-AF65-F5344CB8AC3E}">
        <p14:creationId xmlns:p14="http://schemas.microsoft.com/office/powerpoint/2010/main" val="48548163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GBS January 2013">
  <a:themeElements>
    <a:clrScheme name="GBS January 2013 5">
      <a:dk1>
        <a:srgbClr val="000000"/>
      </a:dk1>
      <a:lt1>
        <a:srgbClr val="FFFFFF"/>
      </a:lt1>
      <a:dk2>
        <a:srgbClr val="000000"/>
      </a:dk2>
      <a:lt2>
        <a:srgbClr val="808080"/>
      </a:lt2>
      <a:accent1>
        <a:srgbClr val="00B2EF"/>
      </a:accent1>
      <a:accent2>
        <a:srgbClr val="00649D"/>
      </a:accent2>
      <a:accent3>
        <a:srgbClr val="FFFFFF"/>
      </a:accent3>
      <a:accent4>
        <a:srgbClr val="000000"/>
      </a:accent4>
      <a:accent5>
        <a:srgbClr val="AAD5F6"/>
      </a:accent5>
      <a:accent6>
        <a:srgbClr val="005A8E"/>
      </a:accent6>
      <a:hlink>
        <a:srgbClr val="00B2EF"/>
      </a:hlink>
      <a:folHlink>
        <a:srgbClr val="AB1A86"/>
      </a:folHlink>
    </a:clrScheme>
    <a:fontScheme name="GBS January 201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chemeClr val="bg2"/>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166688" marR="0" indent="-166688" algn="l" defTabSz="914400" rtl="0" eaLnBrk="1" fontAlgn="base" latinLnBrk="0" hangingPunct="1">
          <a:lnSpc>
            <a:spcPct val="90000"/>
          </a:lnSpc>
          <a:spcBef>
            <a:spcPct val="50000"/>
          </a:spcBef>
          <a:spcAft>
            <a:spcPct val="0"/>
          </a:spcAft>
          <a:buClrTx/>
          <a:buSzTx/>
          <a:buFont typeface="Wingdings" pitchFamily="2" charset="2"/>
          <a:buNone/>
          <a:tabLst/>
          <a:defRPr kumimoji="0" lang="en-US" altLang="en-US" sz="1400" b="0" i="0" u="none" strike="noStrike" cap="none" normalizeH="0" baseline="0" smtClean="0">
            <a:ln>
              <a:noFill/>
            </a:ln>
            <a:solidFill>
              <a:schemeClr val="tx1"/>
            </a:solidFill>
            <a:effectLst/>
            <a:latin typeface="Arial" charset="0"/>
          </a:defRPr>
        </a:defPPr>
      </a:lstStyle>
    </a:spDef>
    <a:lnDef>
      <a:spPr bwMode="auto">
        <a:noFill/>
        <a:ln w="9525" cap="rnd" cmpd="sng" algn="ctr">
          <a:solidFill>
            <a:schemeClr val="bg2">
              <a:lumMod val="40000"/>
              <a:lumOff val="60000"/>
            </a:schemeClr>
          </a:solidFill>
          <a:prstDash val="solid"/>
          <a:round/>
          <a:headEnd type="none" w="med" len="med"/>
          <a:tailEnd type="none" w="med" len="med"/>
        </a:ln>
        <a:effectLst/>
        <a:extLst/>
      </a:spPr>
      <a:bodyPr/>
      <a:lstStyle/>
    </a:lnDef>
  </a:objectDefaults>
  <a:extraClrSchemeLst>
    <a:extraClrScheme>
      <a:clrScheme name="GBS January 2013 1">
        <a:dk1>
          <a:srgbClr val="000000"/>
        </a:dk1>
        <a:lt1>
          <a:srgbClr val="FFFFFF"/>
        </a:lt1>
        <a:dk2>
          <a:srgbClr val="00B2EF"/>
        </a:dk2>
        <a:lt2>
          <a:srgbClr val="808080"/>
        </a:lt2>
        <a:accent1>
          <a:srgbClr val="83D1F5"/>
        </a:accent1>
        <a:accent2>
          <a:srgbClr val="00A6A0"/>
        </a:accent2>
        <a:accent3>
          <a:srgbClr val="FFFFFF"/>
        </a:accent3>
        <a:accent4>
          <a:srgbClr val="000000"/>
        </a:accent4>
        <a:accent5>
          <a:srgbClr val="C1E5F9"/>
        </a:accent5>
        <a:accent6>
          <a:srgbClr val="009691"/>
        </a:accent6>
        <a:hlink>
          <a:srgbClr val="00B2EF"/>
        </a:hlink>
        <a:folHlink>
          <a:srgbClr val="AB1A86"/>
        </a:folHlink>
      </a:clrScheme>
      <a:clrMap bg1="lt1" tx1="dk1" bg2="lt2" tx2="dk2" accent1="accent1" accent2="accent2" accent3="accent3" accent4="accent4" accent5="accent5" accent6="accent6" hlink="hlink" folHlink="folHlink"/>
    </a:extraClrScheme>
    <a:extraClrScheme>
      <a:clrScheme name="GBS January 2013 2">
        <a:dk1>
          <a:srgbClr val="000000"/>
        </a:dk1>
        <a:lt1>
          <a:srgbClr val="FFFFFF"/>
        </a:lt1>
        <a:dk2>
          <a:srgbClr val="00B2EF"/>
        </a:dk2>
        <a:lt2>
          <a:srgbClr val="808080"/>
        </a:lt2>
        <a:accent1>
          <a:srgbClr val="0099FF"/>
        </a:accent1>
        <a:accent2>
          <a:srgbClr val="00A6A0"/>
        </a:accent2>
        <a:accent3>
          <a:srgbClr val="FFFFFF"/>
        </a:accent3>
        <a:accent4>
          <a:srgbClr val="000000"/>
        </a:accent4>
        <a:accent5>
          <a:srgbClr val="AACAFF"/>
        </a:accent5>
        <a:accent6>
          <a:srgbClr val="009691"/>
        </a:accent6>
        <a:hlink>
          <a:srgbClr val="00B2EF"/>
        </a:hlink>
        <a:folHlink>
          <a:srgbClr val="AB1A86"/>
        </a:folHlink>
      </a:clrScheme>
      <a:clrMap bg1="lt1" tx1="dk1" bg2="lt2" tx2="dk2" accent1="accent1" accent2="accent2" accent3="accent3" accent4="accent4" accent5="accent5" accent6="accent6" hlink="hlink" folHlink="folHlink"/>
    </a:extraClrScheme>
    <a:extraClrScheme>
      <a:clrScheme name="GBS January 2013 3">
        <a:dk1>
          <a:srgbClr val="000000"/>
        </a:dk1>
        <a:lt1>
          <a:srgbClr val="FFFFFF"/>
        </a:lt1>
        <a:dk2>
          <a:srgbClr val="000000"/>
        </a:dk2>
        <a:lt2>
          <a:srgbClr val="808080"/>
        </a:lt2>
        <a:accent1>
          <a:srgbClr val="0099FF"/>
        </a:accent1>
        <a:accent2>
          <a:srgbClr val="003F69"/>
        </a:accent2>
        <a:accent3>
          <a:srgbClr val="FFFFFF"/>
        </a:accent3>
        <a:accent4>
          <a:srgbClr val="000000"/>
        </a:accent4>
        <a:accent5>
          <a:srgbClr val="AACAFF"/>
        </a:accent5>
        <a:accent6>
          <a:srgbClr val="00385E"/>
        </a:accent6>
        <a:hlink>
          <a:srgbClr val="00B2EF"/>
        </a:hlink>
        <a:folHlink>
          <a:srgbClr val="AB1A86"/>
        </a:folHlink>
      </a:clrScheme>
      <a:clrMap bg1="lt1" tx1="dk1" bg2="lt2" tx2="dk2" accent1="accent1" accent2="accent2" accent3="accent3" accent4="accent4" accent5="accent5" accent6="accent6" hlink="hlink" folHlink="folHlink"/>
    </a:extraClrScheme>
    <a:extraClrScheme>
      <a:clrScheme name="GBS January 2013 4">
        <a:dk1>
          <a:srgbClr val="000000"/>
        </a:dk1>
        <a:lt1>
          <a:srgbClr val="FFFFFF"/>
        </a:lt1>
        <a:dk2>
          <a:srgbClr val="000000"/>
        </a:dk2>
        <a:lt2>
          <a:srgbClr val="808080"/>
        </a:lt2>
        <a:accent1>
          <a:srgbClr val="0099FF"/>
        </a:accent1>
        <a:accent2>
          <a:srgbClr val="00649D"/>
        </a:accent2>
        <a:accent3>
          <a:srgbClr val="FFFFFF"/>
        </a:accent3>
        <a:accent4>
          <a:srgbClr val="000000"/>
        </a:accent4>
        <a:accent5>
          <a:srgbClr val="AACAFF"/>
        </a:accent5>
        <a:accent6>
          <a:srgbClr val="005A8E"/>
        </a:accent6>
        <a:hlink>
          <a:srgbClr val="00B2EF"/>
        </a:hlink>
        <a:folHlink>
          <a:srgbClr val="AB1A86"/>
        </a:folHlink>
      </a:clrScheme>
      <a:clrMap bg1="lt1" tx1="dk1" bg2="lt2" tx2="dk2" accent1="accent1" accent2="accent2" accent3="accent3" accent4="accent4" accent5="accent5" accent6="accent6" hlink="hlink" folHlink="folHlink"/>
    </a:extraClrScheme>
    <a:extraClrScheme>
      <a:clrScheme name="GBS January 2013 5">
        <a:dk1>
          <a:srgbClr val="000000"/>
        </a:dk1>
        <a:lt1>
          <a:srgbClr val="FFFFFF"/>
        </a:lt1>
        <a:dk2>
          <a:srgbClr val="000000"/>
        </a:dk2>
        <a:lt2>
          <a:srgbClr val="808080"/>
        </a:lt2>
        <a:accent1>
          <a:srgbClr val="00B2EF"/>
        </a:accent1>
        <a:accent2>
          <a:srgbClr val="00649D"/>
        </a:accent2>
        <a:accent3>
          <a:srgbClr val="FFFFFF"/>
        </a:accent3>
        <a:accent4>
          <a:srgbClr val="000000"/>
        </a:accent4>
        <a:accent5>
          <a:srgbClr val="AAD5F6"/>
        </a:accent5>
        <a:accent6>
          <a:srgbClr val="005A8E"/>
        </a:accent6>
        <a:hlink>
          <a:srgbClr val="00B2EF"/>
        </a:hlink>
        <a:folHlink>
          <a:srgbClr val="AB1A8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GBS January 2013">
  <a:themeElements>
    <a:clrScheme name="GBS January 2013 5">
      <a:dk1>
        <a:srgbClr val="000000"/>
      </a:dk1>
      <a:lt1>
        <a:srgbClr val="FFFFFF"/>
      </a:lt1>
      <a:dk2>
        <a:srgbClr val="000000"/>
      </a:dk2>
      <a:lt2>
        <a:srgbClr val="808080"/>
      </a:lt2>
      <a:accent1>
        <a:srgbClr val="00B2EF"/>
      </a:accent1>
      <a:accent2>
        <a:srgbClr val="00649D"/>
      </a:accent2>
      <a:accent3>
        <a:srgbClr val="FFFFFF"/>
      </a:accent3>
      <a:accent4>
        <a:srgbClr val="000000"/>
      </a:accent4>
      <a:accent5>
        <a:srgbClr val="AAD5F6"/>
      </a:accent5>
      <a:accent6>
        <a:srgbClr val="005A8E"/>
      </a:accent6>
      <a:hlink>
        <a:srgbClr val="00B2EF"/>
      </a:hlink>
      <a:folHlink>
        <a:srgbClr val="AB1A86"/>
      </a:folHlink>
    </a:clrScheme>
    <a:fontScheme name="GBS January 201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chemeClr val="bg2"/>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166688" marR="0" indent="-166688" algn="l" defTabSz="914400" rtl="0" eaLnBrk="1" fontAlgn="base" latinLnBrk="0" hangingPunct="1">
          <a:lnSpc>
            <a:spcPct val="90000"/>
          </a:lnSpc>
          <a:spcBef>
            <a:spcPct val="50000"/>
          </a:spcBef>
          <a:spcAft>
            <a:spcPct val="0"/>
          </a:spcAft>
          <a:buClrTx/>
          <a:buSzTx/>
          <a:buFont typeface="Wingdings" pitchFamily="2" charset="2"/>
          <a:buNone/>
          <a:tabLst/>
          <a:defRPr kumimoji="0" lang="en-US" altLang="en-US" sz="1400" b="0" i="0" u="none" strike="noStrike" cap="none" normalizeH="0" baseline="0" smtClean="0">
            <a:ln>
              <a:noFill/>
            </a:ln>
            <a:solidFill>
              <a:schemeClr val="tx1"/>
            </a:solidFill>
            <a:effectLst/>
            <a:latin typeface="Arial" charset="0"/>
          </a:defRPr>
        </a:defPPr>
      </a:lstStyle>
    </a:spDef>
    <a:lnDef>
      <a:spPr bwMode="auto">
        <a:noFill/>
        <a:ln w="9525" cap="rnd" cmpd="sng" algn="ctr">
          <a:solidFill>
            <a:schemeClr val="bg2">
              <a:lumMod val="40000"/>
              <a:lumOff val="60000"/>
            </a:schemeClr>
          </a:solidFill>
          <a:prstDash val="solid"/>
          <a:round/>
          <a:headEnd type="none" w="med" len="med"/>
          <a:tailEnd type="none" w="med" len="med"/>
        </a:ln>
        <a:effectLst/>
        <a:extLst/>
      </a:spPr>
      <a:bodyPr/>
      <a:lstStyle/>
    </a:lnDef>
  </a:objectDefaults>
  <a:extraClrSchemeLst>
    <a:extraClrScheme>
      <a:clrScheme name="GBS January 2013 1">
        <a:dk1>
          <a:srgbClr val="000000"/>
        </a:dk1>
        <a:lt1>
          <a:srgbClr val="FFFFFF"/>
        </a:lt1>
        <a:dk2>
          <a:srgbClr val="00B2EF"/>
        </a:dk2>
        <a:lt2>
          <a:srgbClr val="808080"/>
        </a:lt2>
        <a:accent1>
          <a:srgbClr val="83D1F5"/>
        </a:accent1>
        <a:accent2>
          <a:srgbClr val="00A6A0"/>
        </a:accent2>
        <a:accent3>
          <a:srgbClr val="FFFFFF"/>
        </a:accent3>
        <a:accent4>
          <a:srgbClr val="000000"/>
        </a:accent4>
        <a:accent5>
          <a:srgbClr val="C1E5F9"/>
        </a:accent5>
        <a:accent6>
          <a:srgbClr val="009691"/>
        </a:accent6>
        <a:hlink>
          <a:srgbClr val="00B2EF"/>
        </a:hlink>
        <a:folHlink>
          <a:srgbClr val="AB1A86"/>
        </a:folHlink>
      </a:clrScheme>
      <a:clrMap bg1="lt1" tx1="dk1" bg2="lt2" tx2="dk2" accent1="accent1" accent2="accent2" accent3="accent3" accent4="accent4" accent5="accent5" accent6="accent6" hlink="hlink" folHlink="folHlink"/>
    </a:extraClrScheme>
    <a:extraClrScheme>
      <a:clrScheme name="GBS January 2013 2">
        <a:dk1>
          <a:srgbClr val="000000"/>
        </a:dk1>
        <a:lt1>
          <a:srgbClr val="FFFFFF"/>
        </a:lt1>
        <a:dk2>
          <a:srgbClr val="00B2EF"/>
        </a:dk2>
        <a:lt2>
          <a:srgbClr val="808080"/>
        </a:lt2>
        <a:accent1>
          <a:srgbClr val="0099FF"/>
        </a:accent1>
        <a:accent2>
          <a:srgbClr val="00A6A0"/>
        </a:accent2>
        <a:accent3>
          <a:srgbClr val="FFFFFF"/>
        </a:accent3>
        <a:accent4>
          <a:srgbClr val="000000"/>
        </a:accent4>
        <a:accent5>
          <a:srgbClr val="AACAFF"/>
        </a:accent5>
        <a:accent6>
          <a:srgbClr val="009691"/>
        </a:accent6>
        <a:hlink>
          <a:srgbClr val="00B2EF"/>
        </a:hlink>
        <a:folHlink>
          <a:srgbClr val="AB1A86"/>
        </a:folHlink>
      </a:clrScheme>
      <a:clrMap bg1="lt1" tx1="dk1" bg2="lt2" tx2="dk2" accent1="accent1" accent2="accent2" accent3="accent3" accent4="accent4" accent5="accent5" accent6="accent6" hlink="hlink" folHlink="folHlink"/>
    </a:extraClrScheme>
    <a:extraClrScheme>
      <a:clrScheme name="GBS January 2013 3">
        <a:dk1>
          <a:srgbClr val="000000"/>
        </a:dk1>
        <a:lt1>
          <a:srgbClr val="FFFFFF"/>
        </a:lt1>
        <a:dk2>
          <a:srgbClr val="000000"/>
        </a:dk2>
        <a:lt2>
          <a:srgbClr val="808080"/>
        </a:lt2>
        <a:accent1>
          <a:srgbClr val="0099FF"/>
        </a:accent1>
        <a:accent2>
          <a:srgbClr val="003F69"/>
        </a:accent2>
        <a:accent3>
          <a:srgbClr val="FFFFFF"/>
        </a:accent3>
        <a:accent4>
          <a:srgbClr val="000000"/>
        </a:accent4>
        <a:accent5>
          <a:srgbClr val="AACAFF"/>
        </a:accent5>
        <a:accent6>
          <a:srgbClr val="00385E"/>
        </a:accent6>
        <a:hlink>
          <a:srgbClr val="00B2EF"/>
        </a:hlink>
        <a:folHlink>
          <a:srgbClr val="AB1A86"/>
        </a:folHlink>
      </a:clrScheme>
      <a:clrMap bg1="lt1" tx1="dk1" bg2="lt2" tx2="dk2" accent1="accent1" accent2="accent2" accent3="accent3" accent4="accent4" accent5="accent5" accent6="accent6" hlink="hlink" folHlink="folHlink"/>
    </a:extraClrScheme>
    <a:extraClrScheme>
      <a:clrScheme name="GBS January 2013 4">
        <a:dk1>
          <a:srgbClr val="000000"/>
        </a:dk1>
        <a:lt1>
          <a:srgbClr val="FFFFFF"/>
        </a:lt1>
        <a:dk2>
          <a:srgbClr val="000000"/>
        </a:dk2>
        <a:lt2>
          <a:srgbClr val="808080"/>
        </a:lt2>
        <a:accent1>
          <a:srgbClr val="0099FF"/>
        </a:accent1>
        <a:accent2>
          <a:srgbClr val="00649D"/>
        </a:accent2>
        <a:accent3>
          <a:srgbClr val="FFFFFF"/>
        </a:accent3>
        <a:accent4>
          <a:srgbClr val="000000"/>
        </a:accent4>
        <a:accent5>
          <a:srgbClr val="AACAFF"/>
        </a:accent5>
        <a:accent6>
          <a:srgbClr val="005A8E"/>
        </a:accent6>
        <a:hlink>
          <a:srgbClr val="00B2EF"/>
        </a:hlink>
        <a:folHlink>
          <a:srgbClr val="AB1A86"/>
        </a:folHlink>
      </a:clrScheme>
      <a:clrMap bg1="lt1" tx1="dk1" bg2="lt2" tx2="dk2" accent1="accent1" accent2="accent2" accent3="accent3" accent4="accent4" accent5="accent5" accent6="accent6" hlink="hlink" folHlink="folHlink"/>
    </a:extraClrScheme>
    <a:extraClrScheme>
      <a:clrScheme name="GBS January 2013 5">
        <a:dk1>
          <a:srgbClr val="000000"/>
        </a:dk1>
        <a:lt1>
          <a:srgbClr val="FFFFFF"/>
        </a:lt1>
        <a:dk2>
          <a:srgbClr val="000000"/>
        </a:dk2>
        <a:lt2>
          <a:srgbClr val="808080"/>
        </a:lt2>
        <a:accent1>
          <a:srgbClr val="00B2EF"/>
        </a:accent1>
        <a:accent2>
          <a:srgbClr val="00649D"/>
        </a:accent2>
        <a:accent3>
          <a:srgbClr val="FFFFFF"/>
        </a:accent3>
        <a:accent4>
          <a:srgbClr val="000000"/>
        </a:accent4>
        <a:accent5>
          <a:srgbClr val="AAD5F6"/>
        </a:accent5>
        <a:accent6>
          <a:srgbClr val="005A8E"/>
        </a:accent6>
        <a:hlink>
          <a:srgbClr val="00B2EF"/>
        </a:hlink>
        <a:folHlink>
          <a:srgbClr val="AB1A8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IBV-CIO-2013 Color Palette">
    <a:dk1>
      <a:sysClr val="windowText" lastClr="000000"/>
    </a:dk1>
    <a:lt1>
      <a:sysClr val="window" lastClr="FFFFFF"/>
    </a:lt1>
    <a:dk2>
      <a:srgbClr val="1F497D"/>
    </a:dk2>
    <a:lt2>
      <a:srgbClr val="EEECE1"/>
    </a:lt2>
    <a:accent1>
      <a:srgbClr val="24AFE5"/>
    </a:accent1>
    <a:accent2>
      <a:srgbClr val="0090C4"/>
    </a:accent2>
    <a:accent3>
      <a:srgbClr val="0072A2"/>
    </a:accent3>
    <a:accent4>
      <a:srgbClr val="005784"/>
    </a:accent4>
    <a:accent5>
      <a:srgbClr val="003E69"/>
    </a:accent5>
    <a:accent6>
      <a:srgbClr val="7F7F7F"/>
    </a:accent6>
    <a:hlink>
      <a:srgbClr val="0000FF"/>
    </a:hlink>
    <a:folHlink>
      <a:srgbClr val="800080"/>
    </a:folHlink>
  </a:clrScheme>
  <a:fontScheme name="IBV-C-Suite Helvetica">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IBV-CIO-2013 Color Palette">
    <a:dk1>
      <a:sysClr val="windowText" lastClr="000000"/>
    </a:dk1>
    <a:lt1>
      <a:sysClr val="window" lastClr="FFFFFF"/>
    </a:lt1>
    <a:dk2>
      <a:srgbClr val="1F497D"/>
    </a:dk2>
    <a:lt2>
      <a:srgbClr val="EEECE1"/>
    </a:lt2>
    <a:accent1>
      <a:srgbClr val="24AFE5"/>
    </a:accent1>
    <a:accent2>
      <a:srgbClr val="0090C4"/>
    </a:accent2>
    <a:accent3>
      <a:srgbClr val="0072A2"/>
    </a:accent3>
    <a:accent4>
      <a:srgbClr val="005784"/>
    </a:accent4>
    <a:accent5>
      <a:srgbClr val="003E69"/>
    </a:accent5>
    <a:accent6>
      <a:srgbClr val="7F7F7F"/>
    </a:accent6>
    <a:hlink>
      <a:srgbClr val="0000FF"/>
    </a:hlink>
    <a:folHlink>
      <a:srgbClr val="800080"/>
    </a:folHlink>
  </a:clrScheme>
  <a:fontScheme name="IBV-C-Suite Helvetica">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IBV-CIO-2013 Color Palette">
    <a:dk1>
      <a:sysClr val="windowText" lastClr="000000"/>
    </a:dk1>
    <a:lt1>
      <a:sysClr val="window" lastClr="FFFFFF"/>
    </a:lt1>
    <a:dk2>
      <a:srgbClr val="1F497D"/>
    </a:dk2>
    <a:lt2>
      <a:srgbClr val="EEECE1"/>
    </a:lt2>
    <a:accent1>
      <a:srgbClr val="24AFE5"/>
    </a:accent1>
    <a:accent2>
      <a:srgbClr val="0090C4"/>
    </a:accent2>
    <a:accent3>
      <a:srgbClr val="0072A2"/>
    </a:accent3>
    <a:accent4>
      <a:srgbClr val="005784"/>
    </a:accent4>
    <a:accent5>
      <a:srgbClr val="003E69"/>
    </a:accent5>
    <a:accent6>
      <a:srgbClr val="7F7F7F"/>
    </a:accent6>
    <a:hlink>
      <a:srgbClr val="0000FF"/>
    </a:hlink>
    <a:folHlink>
      <a:srgbClr val="800080"/>
    </a:folHlink>
  </a:clrScheme>
  <a:fontScheme name="IBV-C-Suite Helvetica">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IBV-CIO-2013 Color Palette">
    <a:dk1>
      <a:sysClr val="windowText" lastClr="000000"/>
    </a:dk1>
    <a:lt1>
      <a:sysClr val="window" lastClr="FFFFFF"/>
    </a:lt1>
    <a:dk2>
      <a:srgbClr val="1F497D"/>
    </a:dk2>
    <a:lt2>
      <a:srgbClr val="EEECE1"/>
    </a:lt2>
    <a:accent1>
      <a:srgbClr val="24AFE5"/>
    </a:accent1>
    <a:accent2>
      <a:srgbClr val="0090C4"/>
    </a:accent2>
    <a:accent3>
      <a:srgbClr val="0072A2"/>
    </a:accent3>
    <a:accent4>
      <a:srgbClr val="005784"/>
    </a:accent4>
    <a:accent5>
      <a:srgbClr val="003E69"/>
    </a:accent5>
    <a:accent6>
      <a:srgbClr val="7F7F7F"/>
    </a:accent6>
    <a:hlink>
      <a:srgbClr val="0000FF"/>
    </a:hlink>
    <a:folHlink>
      <a:srgbClr val="800080"/>
    </a:folHlink>
  </a:clrScheme>
  <a:fontScheme name="IBV-C-Suite Helvetica">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IBV-CIO-2013 Color Palette">
    <a:dk1>
      <a:sysClr val="windowText" lastClr="000000"/>
    </a:dk1>
    <a:lt1>
      <a:sysClr val="window" lastClr="FFFFFF"/>
    </a:lt1>
    <a:dk2>
      <a:srgbClr val="1F497D"/>
    </a:dk2>
    <a:lt2>
      <a:srgbClr val="EEECE1"/>
    </a:lt2>
    <a:accent1>
      <a:srgbClr val="24AFE5"/>
    </a:accent1>
    <a:accent2>
      <a:srgbClr val="0090C4"/>
    </a:accent2>
    <a:accent3>
      <a:srgbClr val="0072A2"/>
    </a:accent3>
    <a:accent4>
      <a:srgbClr val="005784"/>
    </a:accent4>
    <a:accent5>
      <a:srgbClr val="003E69"/>
    </a:accent5>
    <a:accent6>
      <a:srgbClr val="7F7F7F"/>
    </a:accent6>
    <a:hlink>
      <a:srgbClr val="0000FF"/>
    </a:hlink>
    <a:folHlink>
      <a:srgbClr val="800080"/>
    </a:folHlink>
  </a:clrScheme>
  <a:fontScheme name="IBV-C-Suite Helvetica">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IBV-CIO-2013 Color Palette">
    <a:dk1>
      <a:sysClr val="windowText" lastClr="000000"/>
    </a:dk1>
    <a:lt1>
      <a:sysClr val="window" lastClr="FFFFFF"/>
    </a:lt1>
    <a:dk2>
      <a:srgbClr val="1F497D"/>
    </a:dk2>
    <a:lt2>
      <a:srgbClr val="EEECE1"/>
    </a:lt2>
    <a:accent1>
      <a:srgbClr val="24AFE5"/>
    </a:accent1>
    <a:accent2>
      <a:srgbClr val="0090C4"/>
    </a:accent2>
    <a:accent3>
      <a:srgbClr val="0072A2"/>
    </a:accent3>
    <a:accent4>
      <a:srgbClr val="005784"/>
    </a:accent4>
    <a:accent5>
      <a:srgbClr val="003E69"/>
    </a:accent5>
    <a:accent6>
      <a:srgbClr val="7F7F7F"/>
    </a:accent6>
    <a:hlink>
      <a:srgbClr val="0000FF"/>
    </a:hlink>
    <a:folHlink>
      <a:srgbClr val="800080"/>
    </a:folHlink>
  </a:clrScheme>
  <a:fontScheme name="IBV-C-Suite Helvetica">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IBV-CIO-2013 Color Palette">
    <a:dk1>
      <a:sysClr val="windowText" lastClr="000000"/>
    </a:dk1>
    <a:lt1>
      <a:sysClr val="window" lastClr="FFFFFF"/>
    </a:lt1>
    <a:dk2>
      <a:srgbClr val="1F497D"/>
    </a:dk2>
    <a:lt2>
      <a:srgbClr val="EEECE1"/>
    </a:lt2>
    <a:accent1>
      <a:srgbClr val="24AFE5"/>
    </a:accent1>
    <a:accent2>
      <a:srgbClr val="0090C4"/>
    </a:accent2>
    <a:accent3>
      <a:srgbClr val="0072A2"/>
    </a:accent3>
    <a:accent4>
      <a:srgbClr val="005784"/>
    </a:accent4>
    <a:accent5>
      <a:srgbClr val="003E69"/>
    </a:accent5>
    <a:accent6>
      <a:srgbClr val="7F7F7F"/>
    </a:accent6>
    <a:hlink>
      <a:srgbClr val="0000FF"/>
    </a:hlink>
    <a:folHlink>
      <a:srgbClr val="800080"/>
    </a:folHlink>
  </a:clrScheme>
  <a:fontScheme name="IBV-C-Suite Helvetica">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IBV-CIO-2013 Color Palette">
    <a:dk1>
      <a:sysClr val="windowText" lastClr="000000"/>
    </a:dk1>
    <a:lt1>
      <a:sysClr val="window" lastClr="FFFFFF"/>
    </a:lt1>
    <a:dk2>
      <a:srgbClr val="1F497D"/>
    </a:dk2>
    <a:lt2>
      <a:srgbClr val="EEECE1"/>
    </a:lt2>
    <a:accent1>
      <a:srgbClr val="24AFE5"/>
    </a:accent1>
    <a:accent2>
      <a:srgbClr val="0090C4"/>
    </a:accent2>
    <a:accent3>
      <a:srgbClr val="0072A2"/>
    </a:accent3>
    <a:accent4>
      <a:srgbClr val="005784"/>
    </a:accent4>
    <a:accent5>
      <a:srgbClr val="003E69"/>
    </a:accent5>
    <a:accent6>
      <a:srgbClr val="7F7F7F"/>
    </a:accent6>
    <a:hlink>
      <a:srgbClr val="0000FF"/>
    </a:hlink>
    <a:folHlink>
      <a:srgbClr val="800080"/>
    </a:folHlink>
  </a:clrScheme>
  <a:fontScheme name="IBV-C-Suite Helvetica">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IBV-CIO-2013 Color Palette">
    <a:dk1>
      <a:sysClr val="windowText" lastClr="000000"/>
    </a:dk1>
    <a:lt1>
      <a:sysClr val="window" lastClr="FFFFFF"/>
    </a:lt1>
    <a:dk2>
      <a:srgbClr val="1F497D"/>
    </a:dk2>
    <a:lt2>
      <a:srgbClr val="EEECE1"/>
    </a:lt2>
    <a:accent1>
      <a:srgbClr val="24AFE5"/>
    </a:accent1>
    <a:accent2>
      <a:srgbClr val="0090C4"/>
    </a:accent2>
    <a:accent3>
      <a:srgbClr val="0072A2"/>
    </a:accent3>
    <a:accent4>
      <a:srgbClr val="005784"/>
    </a:accent4>
    <a:accent5>
      <a:srgbClr val="003E69"/>
    </a:accent5>
    <a:accent6>
      <a:srgbClr val="7F7F7F"/>
    </a:accent6>
    <a:hlink>
      <a:srgbClr val="0000FF"/>
    </a:hlink>
    <a:folHlink>
      <a:srgbClr val="800080"/>
    </a:folHlink>
  </a:clrScheme>
  <a:fontScheme name="IBV-C-Suite Helvetica">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IBV-CIO-2013 Color Palette">
    <a:dk1>
      <a:sysClr val="windowText" lastClr="000000"/>
    </a:dk1>
    <a:lt1>
      <a:sysClr val="window" lastClr="FFFFFF"/>
    </a:lt1>
    <a:dk2>
      <a:srgbClr val="1F497D"/>
    </a:dk2>
    <a:lt2>
      <a:srgbClr val="EEECE1"/>
    </a:lt2>
    <a:accent1>
      <a:srgbClr val="24AFE5"/>
    </a:accent1>
    <a:accent2>
      <a:srgbClr val="0090C4"/>
    </a:accent2>
    <a:accent3>
      <a:srgbClr val="0072A2"/>
    </a:accent3>
    <a:accent4>
      <a:srgbClr val="005784"/>
    </a:accent4>
    <a:accent5>
      <a:srgbClr val="003E69"/>
    </a:accent5>
    <a:accent6>
      <a:srgbClr val="7F7F7F"/>
    </a:accent6>
    <a:hlink>
      <a:srgbClr val="0000FF"/>
    </a:hlink>
    <a:folHlink>
      <a:srgbClr val="800080"/>
    </a:folHlink>
  </a:clrScheme>
  <a:fontScheme name="IBV-C-Suite Helvetica">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54817</TotalTime>
  <Words>2720</Words>
  <Application>Microsoft Office PowerPoint</Application>
  <PresentationFormat>Presentación en pantalla (4:3)</PresentationFormat>
  <Paragraphs>259</Paragraphs>
  <Slides>26</Slides>
  <Notes>21</Notes>
  <HiddenSlides>0</HiddenSlides>
  <MMClips>0</MMClips>
  <ScaleCrop>false</ScaleCrop>
  <HeadingPairs>
    <vt:vector size="6" baseType="variant">
      <vt:variant>
        <vt:lpstr>Fuentes usadas</vt:lpstr>
      </vt:variant>
      <vt:variant>
        <vt:i4>6</vt:i4>
      </vt:variant>
      <vt:variant>
        <vt:lpstr>Tema</vt:lpstr>
      </vt:variant>
      <vt:variant>
        <vt:i4>2</vt:i4>
      </vt:variant>
      <vt:variant>
        <vt:lpstr>Títulos de diapositiva</vt:lpstr>
      </vt:variant>
      <vt:variant>
        <vt:i4>26</vt:i4>
      </vt:variant>
    </vt:vector>
  </HeadingPairs>
  <TitlesOfParts>
    <vt:vector size="34" baseType="lpstr">
      <vt:lpstr>Arial</vt:lpstr>
      <vt:lpstr>Helvetica</vt:lpstr>
      <vt:lpstr>ＭＳ Ｐゴシック</vt:lpstr>
      <vt:lpstr>ＭＳ Ｐゴシック</vt:lpstr>
      <vt:lpstr>Times New Roman</vt:lpstr>
      <vt:lpstr>Wingdings</vt:lpstr>
      <vt:lpstr>GBS January 2013</vt:lpstr>
      <vt:lpstr>1_GBS January 2013</vt:lpstr>
      <vt:lpstr>Presentación de PowerPoint</vt:lpstr>
      <vt:lpstr>Agenda</vt:lpstr>
      <vt:lpstr>Esta entrega se centra en las respuestas de 1.656 CIOs de 70 países</vt:lpstr>
      <vt:lpstr>Los CIOs encuestados representan a una amplia gama de organizaciones de los sectores público y privado, que abarca más de 20 industrias</vt:lpstr>
      <vt:lpstr>Fueron comparados los CIOs de organizaciones de alto rendimiento con los de bajo rendimiento  - diferencias clave se destacan</vt:lpstr>
      <vt:lpstr>Agenda</vt:lpstr>
      <vt:lpstr>Para todos los CxOs la tecnología está entre los 3 factores principales que determinará el futuro de sus organizaciones</vt:lpstr>
      <vt:lpstr>Los CIO planean pasar su tiempo en apoyar a la empresa en activar al cliente, y lejos de las actividades relacionadas con sus más tradicionales.</vt:lpstr>
      <vt:lpstr>Los CIOs quieren adoptar nuevas tecnologías para conectar con los clientes y analizar la información resultante.</vt:lpstr>
      <vt:lpstr>Agenda</vt:lpstr>
      <vt:lpstr>CxOs esperan que los canales digitales se conviertan en el principal medio para relacionarse con los clientes en el futuro; es el trabajo del CIO facilitarlo.</vt:lpstr>
      <vt:lpstr>Los CIO en empresas de mayor rendimiento tienen más probabilidades de tener una estrategia físico-digital cohesionada.</vt:lpstr>
      <vt:lpstr>Mezclar y combinar: Los CIOs de las empresas de mayor rendimiento priorizan la combinación de datos internos y externos para obtener mejores conocimientos.</vt:lpstr>
      <vt:lpstr>Cómo actuar</vt:lpstr>
      <vt:lpstr>Agenda</vt:lpstr>
      <vt:lpstr>Características flexibles: Las empresas de mayor rendimiento tienen mayor probabilidad de tener plataformas de Big Data escalables y ampliables</vt:lpstr>
      <vt:lpstr>Los CIOs de las empresas de mayor rendimiento están mas preparados a enfrentar el desafío de riesgo y seguridad.</vt:lpstr>
      <vt:lpstr>Cómo actuar</vt:lpstr>
      <vt:lpstr>Agenda</vt:lpstr>
      <vt:lpstr>Los CIOs recurren a modelos de negocio más colaborativos y con fines más estratégicos.</vt:lpstr>
      <vt:lpstr>También trabajan para incorporar herramientas que faciliten una colaboración interna eficaz. Los CIOs de las empresas de mayor rendimiento encabezan este movimiento.</vt:lpstr>
      <vt:lpstr>Las tecnologías “Mobile” son una parte muy importante en los planes de los CIOs para incrementar la colaboración interna y externa, la productividad y competitividad. </vt:lpstr>
      <vt:lpstr>Cómo actuar</vt:lpstr>
      <vt:lpstr>Los CIOs se están moviendo desde el back office al front office, donde la empresa está haciendo realmente al “Cliente” el centro de lo que hace</vt:lpstr>
      <vt:lpstr>El cliente con mas poder</vt:lpstr>
      <vt:lpstr>Presentación de PowerPoint</vt:lpstr>
    </vt:vector>
  </TitlesOfParts>
  <Company>IBM</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IBM C-suite Template</dc:title>
  <dc:creator>AMWeber</dc:creator>
  <cp:lastModifiedBy>luis stevenazzi</cp:lastModifiedBy>
  <cp:revision>1072</cp:revision>
  <cp:lastPrinted>2013-10-05T15:39:14Z</cp:lastPrinted>
  <dcterms:created xsi:type="dcterms:W3CDTF">2009-05-28T20:28:13Z</dcterms:created>
  <dcterms:modified xsi:type="dcterms:W3CDTF">2015-11-05T13:32:07Z</dcterms:modified>
</cp:coreProperties>
</file>